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7.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8.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865" r:id="rId5"/>
    <p:sldMasterId id="2147483902" r:id="rId6"/>
    <p:sldMasterId id="2147483935" r:id="rId7"/>
    <p:sldMasterId id="2147483973" r:id="rId8"/>
    <p:sldMasterId id="2147484013" r:id="rId9"/>
    <p:sldMasterId id="2147484031" r:id="rId10"/>
    <p:sldMasterId id="2147484067" r:id="rId11"/>
    <p:sldMasterId id="2147484106" r:id="rId12"/>
  </p:sldMasterIdLst>
  <p:notesMasterIdLst>
    <p:notesMasterId r:id="rId115"/>
  </p:notesMasterIdLst>
  <p:sldIdLst>
    <p:sldId id="2076136481" r:id="rId13"/>
    <p:sldId id="331" r:id="rId14"/>
    <p:sldId id="2076136517" r:id="rId15"/>
    <p:sldId id="10092" r:id="rId16"/>
    <p:sldId id="10105" r:id="rId17"/>
    <p:sldId id="2076136498" r:id="rId18"/>
    <p:sldId id="2076136492" r:id="rId19"/>
    <p:sldId id="2076136493" r:id="rId20"/>
    <p:sldId id="10071" r:id="rId21"/>
    <p:sldId id="10072" r:id="rId22"/>
    <p:sldId id="10073" r:id="rId23"/>
    <p:sldId id="2076136489" r:id="rId24"/>
    <p:sldId id="2076136490" r:id="rId25"/>
    <p:sldId id="2076136482" r:id="rId26"/>
    <p:sldId id="10088" r:id="rId27"/>
    <p:sldId id="10116" r:id="rId28"/>
    <p:sldId id="10117" r:id="rId29"/>
    <p:sldId id="10085" r:id="rId30"/>
    <p:sldId id="10076" r:id="rId31"/>
    <p:sldId id="2076136500" r:id="rId32"/>
    <p:sldId id="2076136501" r:id="rId33"/>
    <p:sldId id="2076136484" r:id="rId34"/>
    <p:sldId id="10118" r:id="rId35"/>
    <p:sldId id="10107" r:id="rId36"/>
    <p:sldId id="10109" r:id="rId37"/>
    <p:sldId id="10098" r:id="rId38"/>
    <p:sldId id="10099" r:id="rId39"/>
    <p:sldId id="2076136485" r:id="rId40"/>
    <p:sldId id="10103" r:id="rId41"/>
    <p:sldId id="10119" r:id="rId42"/>
    <p:sldId id="2076136518" r:id="rId43"/>
    <p:sldId id="2076136985" r:id="rId44"/>
    <p:sldId id="3760" r:id="rId45"/>
    <p:sldId id="9965" r:id="rId46"/>
    <p:sldId id="2076137326" r:id="rId47"/>
    <p:sldId id="2076137327" r:id="rId48"/>
    <p:sldId id="256" r:id="rId49"/>
    <p:sldId id="2076137261" r:id="rId50"/>
    <p:sldId id="2076137018" r:id="rId51"/>
    <p:sldId id="2076137323" r:id="rId52"/>
    <p:sldId id="2076136502" r:id="rId53"/>
    <p:sldId id="9966" r:id="rId54"/>
    <p:sldId id="9976" r:id="rId55"/>
    <p:sldId id="9982" r:id="rId56"/>
    <p:sldId id="9968" r:id="rId57"/>
    <p:sldId id="2076136503" r:id="rId58"/>
    <p:sldId id="9969" r:id="rId59"/>
    <p:sldId id="9978" r:id="rId60"/>
    <p:sldId id="9979" r:id="rId61"/>
    <p:sldId id="2076136504" r:id="rId62"/>
    <p:sldId id="10093" r:id="rId63"/>
    <p:sldId id="2076136505" r:id="rId64"/>
    <p:sldId id="10161" r:id="rId65"/>
    <p:sldId id="10086" r:id="rId66"/>
    <p:sldId id="9970" r:id="rId67"/>
    <p:sldId id="9971" r:id="rId68"/>
    <p:sldId id="9977" r:id="rId69"/>
    <p:sldId id="2076137324" r:id="rId70"/>
    <p:sldId id="10052" r:id="rId71"/>
    <p:sldId id="2076137318" r:id="rId72"/>
    <p:sldId id="11916" r:id="rId73"/>
    <p:sldId id="2076137265" r:id="rId74"/>
    <p:sldId id="2076137268" r:id="rId75"/>
    <p:sldId id="2076137266" r:id="rId76"/>
    <p:sldId id="2076137325" r:id="rId77"/>
    <p:sldId id="2076136519" r:id="rId78"/>
    <p:sldId id="2076136506" r:id="rId79"/>
    <p:sldId id="10138" r:id="rId80"/>
    <p:sldId id="10152" r:id="rId81"/>
    <p:sldId id="1519" r:id="rId82"/>
    <p:sldId id="4370" r:id="rId83"/>
    <p:sldId id="4374" r:id="rId84"/>
    <p:sldId id="4377" r:id="rId85"/>
    <p:sldId id="10151" r:id="rId86"/>
    <p:sldId id="10104" r:id="rId87"/>
    <p:sldId id="2076136520" r:id="rId88"/>
    <p:sldId id="2076136507" r:id="rId89"/>
    <p:sldId id="2076136515" r:id="rId90"/>
    <p:sldId id="10140" r:id="rId91"/>
    <p:sldId id="10141" r:id="rId92"/>
    <p:sldId id="3764" r:id="rId93"/>
    <p:sldId id="3765" r:id="rId94"/>
    <p:sldId id="2076136508" r:id="rId95"/>
    <p:sldId id="3757" r:id="rId96"/>
    <p:sldId id="3750" r:id="rId97"/>
    <p:sldId id="2076136509" r:id="rId98"/>
    <p:sldId id="3743" r:id="rId99"/>
    <p:sldId id="2076136510" r:id="rId100"/>
    <p:sldId id="3762" r:id="rId101"/>
    <p:sldId id="10162" r:id="rId102"/>
    <p:sldId id="10165" r:id="rId103"/>
    <p:sldId id="2076137313" r:id="rId104"/>
    <p:sldId id="10048" r:id="rId105"/>
    <p:sldId id="2076137309" r:id="rId106"/>
    <p:sldId id="2076137310" r:id="rId107"/>
    <p:sldId id="2076137311" r:id="rId108"/>
    <p:sldId id="2076137314" r:id="rId109"/>
    <p:sldId id="271" r:id="rId110"/>
    <p:sldId id="2076136511" r:id="rId111"/>
    <p:sldId id="2076136513" r:id="rId112"/>
    <p:sldId id="2076136514" r:id="rId113"/>
    <p:sldId id="4472"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tics in a day" id="{12BC434A-1C45-45CD-A5AC-26AED7B8C594}">
          <p14:sldIdLst>
            <p14:sldId id="2076136481"/>
            <p14:sldId id="331"/>
          </p14:sldIdLst>
        </p14:section>
        <p14:section name="The heart of analytics" id="{61B55B8B-F5BB-4364-B325-A8C19A4AFA36}">
          <p14:sldIdLst>
            <p14:sldId id="2076136517"/>
            <p14:sldId id="10092"/>
            <p14:sldId id="10105"/>
            <p14:sldId id="2076136498"/>
            <p14:sldId id="2076136492"/>
            <p14:sldId id="2076136493"/>
            <p14:sldId id="10071"/>
            <p14:sldId id="10072"/>
            <p14:sldId id="10073"/>
            <p14:sldId id="2076136489"/>
            <p14:sldId id="2076136490"/>
            <p14:sldId id="2076136482"/>
            <p14:sldId id="10088"/>
            <p14:sldId id="10116"/>
            <p14:sldId id="10117"/>
            <p14:sldId id="10085"/>
            <p14:sldId id="10076"/>
            <p14:sldId id="2076136500"/>
            <p14:sldId id="2076136501"/>
            <p14:sldId id="2076136484"/>
            <p14:sldId id="10118"/>
            <p14:sldId id="10107"/>
            <p14:sldId id="10109"/>
            <p14:sldId id="10098"/>
            <p14:sldId id="10099"/>
            <p14:sldId id="2076136485"/>
            <p14:sldId id="10103"/>
            <p14:sldId id="10119"/>
          </p14:sldIdLst>
        </p14:section>
        <p14:section name="Azure Synapse Analytics" id="{4E6C8CD9-14BE-4843-8FF8-68DEE2326CF0}">
          <p14:sldIdLst>
            <p14:sldId id="2076136518"/>
            <p14:sldId id="2076136985"/>
            <p14:sldId id="3760"/>
            <p14:sldId id="9965"/>
            <p14:sldId id="2076137326"/>
            <p14:sldId id="2076137327"/>
            <p14:sldId id="256"/>
            <p14:sldId id="2076137261"/>
            <p14:sldId id="2076137018"/>
            <p14:sldId id="2076137323"/>
            <p14:sldId id="2076136502"/>
            <p14:sldId id="9966"/>
            <p14:sldId id="9976"/>
            <p14:sldId id="9982"/>
            <p14:sldId id="9968"/>
            <p14:sldId id="2076136503"/>
            <p14:sldId id="9969"/>
            <p14:sldId id="9978"/>
            <p14:sldId id="9979"/>
            <p14:sldId id="2076136504"/>
            <p14:sldId id="10093"/>
            <p14:sldId id="2076136505"/>
            <p14:sldId id="10161"/>
            <p14:sldId id="10086"/>
            <p14:sldId id="9970"/>
            <p14:sldId id="9971"/>
            <p14:sldId id="9977"/>
            <p14:sldId id="2076137324"/>
            <p14:sldId id="10052"/>
            <p14:sldId id="2076137318"/>
            <p14:sldId id="11916"/>
            <p14:sldId id="2076137265"/>
            <p14:sldId id="2076137268"/>
            <p14:sldId id="2076137266"/>
            <p14:sldId id="2076137325"/>
          </p14:sldIdLst>
        </p14:section>
        <p14:section name="Azure Data Factory" id="{B5BEAD03-CFFA-436D-8A64-5D0D6A761161}">
          <p14:sldIdLst>
            <p14:sldId id="2076136519"/>
            <p14:sldId id="2076136506"/>
            <p14:sldId id="10138"/>
            <p14:sldId id="10152"/>
            <p14:sldId id="1519"/>
            <p14:sldId id="4370"/>
            <p14:sldId id="4374"/>
            <p14:sldId id="4377"/>
            <p14:sldId id="10151"/>
            <p14:sldId id="10104"/>
          </p14:sldIdLst>
        </p14:section>
        <p14:section name="Power BI + Azure" id="{975E39EA-1458-437D-8826-147B92A8FDB1}">
          <p14:sldIdLst>
            <p14:sldId id="2076136520"/>
            <p14:sldId id="2076136507"/>
            <p14:sldId id="2076136515"/>
            <p14:sldId id="10140"/>
            <p14:sldId id="10141"/>
            <p14:sldId id="3764"/>
            <p14:sldId id="3765"/>
            <p14:sldId id="2076136508"/>
            <p14:sldId id="3757"/>
            <p14:sldId id="3750"/>
            <p14:sldId id="2076136509"/>
            <p14:sldId id="3743"/>
            <p14:sldId id="2076136510"/>
            <p14:sldId id="3762"/>
            <p14:sldId id="10162"/>
            <p14:sldId id="10165"/>
            <p14:sldId id="2076137313"/>
            <p14:sldId id="10048"/>
            <p14:sldId id="2076137309"/>
            <p14:sldId id="2076137310"/>
            <p14:sldId id="2076137311"/>
            <p14:sldId id="2076137314"/>
            <p14:sldId id="271"/>
            <p14:sldId id="2076136511"/>
          </p14:sldIdLst>
        </p14:section>
        <p14:section name="Labs and getting started" id="{E431F279-B010-46D3-A0B2-888147C629EA}">
          <p14:sldIdLst>
            <p14:sldId id="2076136513"/>
            <p14:sldId id="2076136514"/>
            <p14:sldId id="4472"/>
          </p14:sldIdLst>
        </p14:section>
        <p14:section name="Appendix" id="{309EB919-878B-344C-9832-B8DB34C4F8B7}">
          <p14:sldIdLst/>
        </p14:section>
      </p14:sectionLst>
    </p:ext>
    <p:ext uri="{EFAFB233-063F-42B5-8137-9DF3F51BA10A}">
      <p15:sldGuideLst xmlns:p15="http://schemas.microsoft.com/office/powerpoint/2012/main">
        <p15:guide id="1" orient="horz" pos="3168" userDrawn="1">
          <p15:clr>
            <a:srgbClr val="A4A3A4"/>
          </p15:clr>
        </p15:guide>
        <p15:guide id="2" pos="384" userDrawn="1">
          <p15:clr>
            <a:srgbClr val="A4A3A4"/>
          </p15:clr>
        </p15:guide>
        <p15:guide id="3" orient="horz" pos="2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rah Silva" initials="SS" lastIdx="12" clrIdx="6">
    <p:extLst>
      <p:ext uri="{19B8F6BF-5375-455C-9EA6-DF929625EA0E}">
        <p15:presenceInfo xmlns:p15="http://schemas.microsoft.com/office/powerpoint/2012/main" userId="S::sarah@2a.consulting::c5438fce-4105-481a-92ae-1da751e199b6" providerId="AD"/>
      </p:ext>
    </p:extLst>
  </p:cmAuthor>
  <p:cmAuthor id="1" name="Kaiser Larsen" initials="KL" lastIdx="22" clrIdx="0">
    <p:extLst>
      <p:ext uri="{19B8F6BF-5375-455C-9EA6-DF929625EA0E}">
        <p15:presenceInfo xmlns:p15="http://schemas.microsoft.com/office/powerpoint/2012/main" userId="S::kalarse@microsoft.com::8275e704-f1f8-4fe1-a9ff-7bd738bf64dc" providerId="AD"/>
      </p:ext>
    </p:extLst>
  </p:cmAuthor>
  <p:cmAuthor id="8" name="Rachel Sacks" initials="RS" lastIdx="3" clrIdx="7">
    <p:extLst>
      <p:ext uri="{19B8F6BF-5375-455C-9EA6-DF929625EA0E}">
        <p15:presenceInfo xmlns:p15="http://schemas.microsoft.com/office/powerpoint/2012/main" userId="S::rachel@2a.consulting::8cf077d4-1e76-4bc4-ba9c-23f8284f1584" providerId="AD"/>
      </p:ext>
    </p:extLst>
  </p:cmAuthor>
  <p:cmAuthor id="2" name="Donald McGill" initials="DM" lastIdx="2" clrIdx="1">
    <p:extLst>
      <p:ext uri="{19B8F6BF-5375-455C-9EA6-DF929625EA0E}">
        <p15:presenceInfo xmlns:p15="http://schemas.microsoft.com/office/powerpoint/2012/main" userId="S::domcgill@microsoft.com::fbbf20ce-f541-4e7b-954f-57828c08bb9c" providerId="AD"/>
      </p:ext>
    </p:extLst>
  </p:cmAuthor>
  <p:cmAuthor id="3" name="Anny Dow" initials="AD" lastIdx="1" clrIdx="2">
    <p:extLst>
      <p:ext uri="{19B8F6BF-5375-455C-9EA6-DF929625EA0E}">
        <p15:presenceInfo xmlns:p15="http://schemas.microsoft.com/office/powerpoint/2012/main" userId="S::andow@microsoft.com::9ff7f0fa-a4bb-41b1-bc0b-804f591018db" providerId="AD"/>
      </p:ext>
    </p:extLst>
  </p:cmAuthor>
  <p:cmAuthor id="4" name="Nick Dwyer" initials="ND" lastIdx="12" clrIdx="3">
    <p:extLst>
      <p:ext uri="{19B8F6BF-5375-455C-9EA6-DF929625EA0E}">
        <p15:presenceInfo xmlns:p15="http://schemas.microsoft.com/office/powerpoint/2012/main" userId="S::Nick@2a.consulting::637372cd-8f04-49e1-a9c8-f5dbbdc447be" providerId="AD"/>
      </p:ext>
    </p:extLst>
  </p:cmAuthor>
  <p:cmAuthor id="5" name="Abby Breckenridge" initials="AB" lastIdx="13" clrIdx="4">
    <p:extLst>
      <p:ext uri="{19B8F6BF-5375-455C-9EA6-DF929625EA0E}">
        <p15:presenceInfo xmlns:p15="http://schemas.microsoft.com/office/powerpoint/2012/main" userId="S::Abby@2a.consulting::7484eb34-6984-436c-a1dc-76d180b2272f" providerId="AD"/>
      </p:ext>
    </p:extLst>
  </p:cmAuthor>
  <p:cmAuthor id="6" name="Owen Bitas" initials="OB" lastIdx="43" clrIdx="5">
    <p:extLst>
      <p:ext uri="{19B8F6BF-5375-455C-9EA6-DF929625EA0E}">
        <p15:presenceInfo xmlns:p15="http://schemas.microsoft.com/office/powerpoint/2012/main" userId="S::owen@2a.consulting::6ad0175d-ec2d-443a-9b24-991d0f2449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7FF"/>
    <a:srgbClr val="E6E6E6"/>
    <a:srgbClr val="03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43EF7-EE8E-4E68-92A1-35D471123889}" v="2" dt="2020-03-02T19:46:50.181"/>
    <p1510:client id="{DF24BE3A-D7E8-4A6F-9DE5-152F0EC39A2E}" v="4" dt="2020-03-02T18:34:51.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15" y="62"/>
      </p:cViewPr>
      <p:guideLst>
        <p:guide orient="horz" pos="3168"/>
        <p:guide pos="384"/>
        <p:guide orient="horz" pos="23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presProps" Target="presProps.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viewProps" Target="view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theme" Target="theme/theme1.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10AD8-BF62-435E-8ABD-4E2237E093D8}"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3BBFA-A8E6-4536-8FB4-4AF29A422DDF}" type="slidenum">
              <a:rPr lang="en-US" smtClean="0"/>
              <a:t>‹#›</a:t>
            </a:fld>
            <a:endParaRPr lang="en-US"/>
          </a:p>
        </p:txBody>
      </p:sp>
    </p:spTree>
    <p:extLst>
      <p:ext uri="{BB962C8B-B14F-4D97-AF65-F5344CB8AC3E}">
        <p14:creationId xmlns:p14="http://schemas.microsoft.com/office/powerpoint/2010/main" val="2750694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microsoft.com/en-us/open-data-initiativ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microsoft.com/en-us/open-data-initiativ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microsoft.com/handsonlabs/instructorledlabs/CreateRequest/8bc2e635-b562-4b7b-93a2-dd87f9406db8"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github.com/solliancenet/tech-immersion-data-ai/tree/master/data-exp6" TargetMode="External"/><Relationship Id="rId4" Type="http://schemas.openxmlformats.org/officeDocument/2006/relationships/hyperlink" Target="https://www.microsoft.com/handsonlabs/instructorledlabs/"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Welcome Analytics In a Day! We’re excited to explain how analytics can transform your business – and more importantly, what concepts you must understand to do more with data. Let’s get started! </a:t>
            </a:r>
          </a:p>
        </p:txBody>
      </p:sp>
      <p:sp>
        <p:nvSpPr>
          <p:cNvPr id="4" name="Slide Number Placeholder 3"/>
          <p:cNvSpPr>
            <a:spLocks noGrp="1"/>
          </p:cNvSpPr>
          <p:nvPr>
            <p:ph type="sldNum" sz="quarter" idx="5"/>
          </p:nvPr>
        </p:nvSpPr>
        <p:spPr/>
        <p:txBody>
          <a:bodyPr/>
          <a:lstStyle/>
          <a:p>
            <a:fld id="{34E3BBFA-A8E6-4536-8FB4-4AF29A422DDF}" type="slidenum">
              <a:rPr lang="en-US" smtClean="0"/>
              <a:t>1</a:t>
            </a:fld>
            <a:endParaRPr lang="en-US"/>
          </a:p>
        </p:txBody>
      </p:sp>
    </p:spTree>
    <p:extLst>
      <p:ext uri="{BB962C8B-B14F-4D97-AF65-F5344CB8AC3E}">
        <p14:creationId xmlns:p14="http://schemas.microsoft.com/office/powerpoint/2010/main" val="303285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As an enterprise system of record for business processes, the data warehouse is mostly built over line-of-business data 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Whether that data is unstructured, structured, or semi-structured, the modern data warehouse can handle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Other, more volatile, sources are often used for data science, or for ad-hoc analysis.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10</a:t>
            </a:fld>
            <a:endParaRPr lang="en-US"/>
          </a:p>
        </p:txBody>
      </p:sp>
    </p:spTree>
    <p:extLst>
      <p:ext uri="{BB962C8B-B14F-4D97-AF65-F5344CB8AC3E}">
        <p14:creationId xmlns:p14="http://schemas.microsoft.com/office/powerpoint/2010/main" val="24241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For the data warehouse, Azure Data Factory schedules and orchestrates data transformations and bulk loads. Meanwhile, Azure Databricks performs transformations specifically for data science and also builds and executes models. Scores from these models may be loaded into the data warehouse, to integrate these insights with enterprise applications and reports.</a:t>
            </a:r>
          </a:p>
          <a:p>
            <a:r>
              <a:rPr lang="en-US"/>
              <a:t>	</a:t>
            </a:r>
          </a:p>
        </p:txBody>
      </p:sp>
      <p:sp>
        <p:nvSpPr>
          <p:cNvPr id="4" name="Slide Number Placeholder 3"/>
          <p:cNvSpPr>
            <a:spLocks noGrp="1"/>
          </p:cNvSpPr>
          <p:nvPr>
            <p:ph type="sldNum" sz="quarter" idx="5"/>
          </p:nvPr>
        </p:nvSpPr>
        <p:spPr/>
        <p:txBody>
          <a:bodyPr/>
          <a:lstStyle/>
          <a:p>
            <a:fld id="{34E3BBFA-A8E6-4536-8FB4-4AF29A422DDF}" type="slidenum">
              <a:rPr lang="en-US" smtClean="0"/>
              <a:t>11</a:t>
            </a:fld>
            <a:endParaRPr lang="en-US"/>
          </a:p>
        </p:txBody>
      </p:sp>
    </p:spTree>
    <p:extLst>
      <p:ext uri="{BB962C8B-B14F-4D97-AF65-F5344CB8AC3E}">
        <p14:creationId xmlns:p14="http://schemas.microsoft.com/office/powerpoint/2010/main" val="51002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Azure Data Lake may be used to store raw data in high volume for later use, along with staging transformed data from Azure Databricks.</a:t>
            </a:r>
          </a:p>
          <a:p>
            <a:r>
              <a:rPr lang="en-US" sz="1200">
                <a:gradFill>
                  <a:gsLst>
                    <a:gs pos="2917">
                      <a:schemeClr val="tx1"/>
                    </a:gs>
                    <a:gs pos="30000">
                      <a:schemeClr val="tx1"/>
                    </a:gs>
                  </a:gsLst>
                  <a:lin ang="5400000" scaled="0"/>
                </a:gradFill>
              </a:rPr>
              <a:t>- Azure Synapse Analytics provides high-performance, highly-scalable data storage for enterprise models, with outstanding security, governance and manageability.</a:t>
            </a:r>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12</a:t>
            </a:fld>
            <a:endParaRPr lang="en-US"/>
          </a:p>
        </p:txBody>
      </p:sp>
    </p:spTree>
    <p:extLst>
      <p:ext uri="{BB962C8B-B14F-4D97-AF65-F5344CB8AC3E}">
        <p14:creationId xmlns:p14="http://schemas.microsoft.com/office/powerpoint/2010/main" val="321575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t>
            </a:r>
          </a:p>
          <a:p>
            <a:pPr marL="171450" indent="-171450">
              <a:buFontTx/>
              <a:buChar char="-"/>
            </a:pPr>
            <a:r>
              <a:rPr lang="en-US" sz="1200">
                <a:gradFill>
                  <a:gsLst>
                    <a:gs pos="2917">
                      <a:schemeClr val="tx1"/>
                    </a:gs>
                    <a:gs pos="30000">
                      <a:schemeClr val="tx1"/>
                    </a:gs>
                  </a:gsLst>
                  <a:lin ang="5400000" scaled="0"/>
                </a:gradFill>
              </a:rPr>
              <a:t>Power BI consumes sanctioned enterprise data from the data warehouse for reporting and analytics, but may also use data from the data lake for ad-hoc analysis and integrating with data science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Many business services, including line-of-business applications, consume data from the data warehouse as an authoritative, governed, source of enterprise knowledge.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13</a:t>
            </a:fld>
            <a:endParaRPr lang="en-US"/>
          </a:p>
        </p:txBody>
      </p:sp>
    </p:spTree>
    <p:extLst>
      <p:ext uri="{BB962C8B-B14F-4D97-AF65-F5344CB8AC3E}">
        <p14:creationId xmlns:p14="http://schemas.microsoft.com/office/powerpoint/2010/main" val="11392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We’ve talked about key elements to a modern data warehouse, but why is it important for business intelligence and what do you need to know to derive intelligence from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68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0" lang="en-US" sz="1200" b="0" i="0" u="none" strike="noStrike" kern="1200" cap="none" spc="0" normalizeH="0" baseline="0" noProof="0">
                <a:ln>
                  <a:noFill/>
                </a:ln>
                <a:solidFill>
                  <a:schemeClr val="bg2">
                    <a:lumMod val="50000"/>
                  </a:schemeClr>
                </a:solidFill>
                <a:effectLst>
                  <a:outerShdw blurRad="50800" dist="38100" dir="2700000" algn="tl" rotWithShape="0">
                    <a:prstClr val="black">
                      <a:alpha val="40000"/>
                    </a:prstClr>
                  </a:outerShdw>
                </a:effectLst>
                <a:uLnTx/>
                <a:uFillTx/>
                <a:latin typeface="Segoe UI"/>
                <a:ea typeface="+mn-ea"/>
                <a:cs typeface="+mn-cs"/>
              </a:rPr>
              <a:t>TALK TRACK: Understanding your data is only one piece of the puzzle in today’s world. Being able to articulate your data’s insights to your organization is where real value is found. </a:t>
            </a:r>
          </a:p>
          <a:p>
            <a:pPr algn="l"/>
            <a:r>
              <a:rPr kumimoji="0" lang="en-US" sz="1200" b="1" i="0" u="none" strike="noStrike" kern="1200" cap="none" spc="0" normalizeH="0" baseline="0" noProof="0">
                <a:ln>
                  <a:noFill/>
                </a:ln>
                <a:solidFill>
                  <a:schemeClr val="bg2">
                    <a:lumMod val="50000"/>
                  </a:schemeClr>
                </a:solidFill>
                <a:effectLst>
                  <a:outerShdw blurRad="50800" dist="38100" dir="2700000" algn="tl" rotWithShape="0">
                    <a:prstClr val="black">
                      <a:alpha val="40000"/>
                    </a:prstClr>
                  </a:outerShdw>
                </a:effectLst>
                <a:uLnTx/>
                <a:uFillTx/>
                <a:latin typeface="Segoe UI"/>
                <a:ea typeface="+mn-ea"/>
                <a:cs typeface="+mn-cs"/>
              </a:rPr>
              <a:t>- </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Increasingly, decision makers reach beyond traditional reports and dashboards to engage with new sources and tools: big data, machine learning and even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 </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 this environment, being able to define and work with data-driven processes is essential.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 literacy has become more than just a useful individual skill, it is a shared organizational practice.</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21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a:solidFill>
                  <a:schemeClr val="bg1"/>
                </a:solidFill>
                <a:effectLst>
                  <a:outerShdw blurRad="50800" dist="38100" dir="2700000" algn="tl" rotWithShape="0">
                    <a:prstClr val="black">
                      <a:alpha val="40000"/>
                    </a:prstClr>
                  </a:outerShdw>
                </a:effectLst>
              </a:rPr>
              <a:t>TALK TRACK: When shared data literacy can be combined with self-service tools, individuals become empowered, teams become tighter, and organizations become stronger.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Business users today are tech-smart and expect tools and services that work the way they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Just like Bring-Your-Own-Device, users expect to use self-service analytics tools to build their own dashboards and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In an enterprise with self-service analytics, IT cannot expect to control or constrain every aspect of knowledge work. But they can provision data and services, while monitoring usage and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algn="l"/>
            <a:endParaRPr lang="en-US" sz="1200" b="1">
              <a:solidFill>
                <a:schemeClr val="bg1"/>
              </a:solidFill>
              <a:effectLst>
                <a:outerShdw blurRad="50800" dist="38100" dir="2700000" algn="tl" rotWithShape="0">
                  <a:prstClr val="black">
                    <a:alpha val="40000"/>
                  </a:prstClr>
                </a:outerShdw>
              </a:effectLst>
            </a:endParaRPr>
          </a:p>
          <a:p>
            <a:pPr algn="l"/>
            <a:endParaRPr lang="en-US" sz="1200" b="1">
              <a:solidFill>
                <a:schemeClr val="bg1"/>
              </a:solidFill>
              <a:effectLst>
                <a:outerShdw blurRad="50800" dist="38100" dir="2700000" algn="tl" rotWithShape="0">
                  <a:prstClr val="black">
                    <a:alpha val="40000"/>
                  </a:prstClr>
                </a:outerShdw>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80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TALK TRACK: Self-service business intelligence puts data governance in the hands of all users.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IT’s new role is to provide well-managed tools and services to support effective best practices, even if they cannot guarantee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 </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Services include curated data for business users to consume for BI and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 </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Platforms include data warehouses and data lakes with data science tools and self-service analytics.</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397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TALK TRACK: </a:t>
            </a:r>
            <a:r>
              <a:rPr lang="en-US" sz="1200">
                <a:gradFill>
                  <a:gsLst>
                    <a:gs pos="2917">
                      <a:schemeClr val="tx1"/>
                    </a:gs>
                    <a:gs pos="30000">
                      <a:schemeClr val="tx1"/>
                    </a:gs>
                  </a:gsLst>
                  <a:lin ang="5400000" scaled="0"/>
                </a:gradFill>
              </a:rPr>
              <a:t>New business capabilities are enabled not by data alone, but by </a:t>
            </a:r>
            <a:r>
              <a:rPr lang="en-US" sz="1200">
                <a:solidFill>
                  <a:schemeClr val="accent1"/>
                </a:solidFill>
              </a:rPr>
              <a:t>data models </a:t>
            </a:r>
            <a:r>
              <a:rPr lang="en-US" sz="1200">
                <a:gradFill>
                  <a:gsLst>
                    <a:gs pos="2917">
                      <a:schemeClr val="tx1"/>
                    </a:gs>
                    <a:gs pos="30000">
                      <a:schemeClr val="tx1"/>
                    </a:gs>
                  </a:gsLst>
                  <a:lin ang="5400000" scaled="0"/>
                </a:gradFill>
              </a:rPr>
              <a:t>which describe concepts, relationships, rules and standards.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Enterprise models consolidate data from many systems and act as a centralized source for analysis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Business intelligence models use enterprise models but focus on a single subject area in more detail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And ML models are developed from raw sources and are often experimental and require specialty skills for production use. </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18</a:t>
            </a:fld>
            <a:endParaRPr lang="en-US"/>
          </a:p>
        </p:txBody>
      </p:sp>
    </p:spTree>
    <p:extLst>
      <p:ext uri="{BB962C8B-B14F-4D97-AF65-F5344CB8AC3E}">
        <p14:creationId xmlns:p14="http://schemas.microsoft.com/office/powerpoint/2010/main" val="2938002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we’ll revisit the different data models and talk through why they still matter if businesses are tech-smart and data literate:</a:t>
            </a:r>
          </a:p>
          <a:p>
            <a:pPr marL="171450" indent="-171450">
              <a:spcAft>
                <a:spcPts val="1800"/>
              </a:spcAft>
              <a:buFont typeface="Arial" panose="020B0604020202020204" pitchFamily="34" charset="0"/>
              <a:buChar char="•"/>
            </a:pPr>
            <a:r>
              <a:rPr lang="en-US" sz="1000" b="1" kern="1200">
                <a:solidFill>
                  <a:schemeClr val="accent1"/>
                </a:solidFill>
                <a:latin typeface="+mn-lt"/>
                <a:ea typeface="+mn-ea"/>
                <a:cs typeface="+mn-cs"/>
              </a:rPr>
              <a:t>For consistency. </a:t>
            </a:r>
            <a:r>
              <a:rPr lang="en-US">
                <a:gradFill>
                  <a:gsLst>
                    <a:gs pos="2917">
                      <a:schemeClr val="tx1"/>
                    </a:gs>
                    <a:gs pos="30000">
                      <a:schemeClr val="tx1"/>
                    </a:gs>
                  </a:gsLst>
                  <a:lin ang="5400000" scaled="0"/>
                </a:gradFill>
              </a:rPr>
              <a:t>There are numerous business processes which should be built once and shared as a corporate standard, such as defining product catalogs, staff hierarchies, and client organization IDs.</a:t>
            </a:r>
          </a:p>
          <a:p>
            <a:pPr marL="171450" indent="-171450">
              <a:spcAft>
                <a:spcPts val="1800"/>
              </a:spcAft>
              <a:buFont typeface="Arial" panose="020B0604020202020204" pitchFamily="34" charset="0"/>
              <a:buChar char="•"/>
            </a:pPr>
            <a:r>
              <a:rPr lang="en-US" sz="1200" b="1" kern="1200">
                <a:solidFill>
                  <a:schemeClr val="accent1"/>
                </a:solidFill>
                <a:latin typeface="+mn-lt"/>
                <a:ea typeface="+mn-ea"/>
                <a:cs typeface="+mn-cs"/>
              </a:rPr>
              <a:t>For governance. </a:t>
            </a:r>
            <a:r>
              <a:rPr lang="en-US" sz="1200" b="0" kern="1200">
                <a:solidFill>
                  <a:schemeClr val="accent1"/>
                </a:solidFill>
                <a:latin typeface="+mn-lt"/>
                <a:ea typeface="+mn-ea"/>
                <a:cs typeface="+mn-cs"/>
              </a:rPr>
              <a:t>Certai</a:t>
            </a:r>
            <a:r>
              <a:rPr lang="en-US">
                <a:gradFill>
                  <a:gsLst>
                    <a:gs pos="2917">
                      <a:schemeClr val="tx1"/>
                    </a:gs>
                    <a:gs pos="30000">
                      <a:schemeClr val="tx1"/>
                    </a:gs>
                  </a:gsLst>
                  <a:lin ang="5400000" scaled="0"/>
                </a:gradFill>
              </a:rPr>
              <a:t>n data sets, such as customer information or financials, need security and privacy controls, which may be complex and dynamic.</a:t>
            </a:r>
          </a:p>
          <a:p>
            <a:pPr marL="171450" indent="-171450">
              <a:spcAft>
                <a:spcPts val="1800"/>
              </a:spcAft>
              <a:buFont typeface="Arial" panose="020B0604020202020204" pitchFamily="34" charset="0"/>
              <a:buChar char="•"/>
            </a:pPr>
            <a:r>
              <a:rPr lang="en-US" sz="1000" b="1" kern="1200">
                <a:solidFill>
                  <a:schemeClr val="accent1"/>
                </a:solidFill>
                <a:latin typeface="+mn-lt"/>
                <a:ea typeface="+mn-ea"/>
                <a:cs typeface="+mn-cs"/>
              </a:rPr>
              <a:t>For efficiency. </a:t>
            </a:r>
            <a:r>
              <a:rPr lang="en-US">
                <a:gradFill>
                  <a:gsLst>
                    <a:gs pos="2917">
                      <a:schemeClr val="tx1"/>
                    </a:gs>
                    <a:gs pos="30000">
                      <a:schemeClr val="tx1"/>
                    </a:gs>
                  </a:gsLst>
                  <a:lin ang="5400000" scaled="0"/>
                </a:gradFill>
              </a:rPr>
              <a:t>If models already exist in the data warehouse, there is no need to repeat the work of design, preparing and loading data, or securing the model.</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19</a:t>
            </a:fld>
            <a:endParaRPr lang="en-US"/>
          </a:p>
        </p:txBody>
      </p:sp>
    </p:spTree>
    <p:extLst>
      <p:ext uri="{BB962C8B-B14F-4D97-AF65-F5344CB8AC3E}">
        <p14:creationId xmlns:p14="http://schemas.microsoft.com/office/powerpoint/2010/main" val="176048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0"/>
              <a:t>TALK TRACK: In this workshop we will cover the breath of cloud data warehouse capabilities. We’ll teach you how to </a:t>
            </a:r>
            <a:r>
              <a:rPr lang="en-US" sz="1200" b="0" kern="1200">
                <a:solidFill>
                  <a:schemeClr val="tx1"/>
                </a:solidFill>
                <a:effectLst/>
                <a:latin typeface="+mn-lt"/>
                <a:ea typeface="+mn-ea"/>
                <a:cs typeface="+mn-cs"/>
              </a:rPr>
              <a:t>c</a:t>
            </a:r>
            <a:r>
              <a:rPr lang="en-US" sz="1200" kern="1200">
                <a:solidFill>
                  <a:schemeClr val="tx1"/>
                </a:solidFill>
                <a:effectLst/>
                <a:latin typeface="+mn-lt"/>
                <a:ea typeface="+mn-ea"/>
                <a:cs typeface="+mn-cs"/>
              </a:rPr>
              <a:t>reate an analytics pipeline that goes from data ingestion to business intelligence, empower self-service, and enable a truly data-driven culture in your business.</a:t>
            </a:r>
          </a:p>
          <a:p>
            <a:r>
              <a:rPr lang="en-US" b="0"/>
              <a:t> </a:t>
            </a:r>
          </a:p>
          <a:p>
            <a:endParaRPr lang="en-US" b="0"/>
          </a:p>
          <a:p>
            <a:r>
              <a:rPr lang="en-US" b="0"/>
              <a:t>Later in the workshop we’ll walk you through hands-on training, to get started on your own cloud analytics journey.</a:t>
            </a:r>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TALK TRACK: Enterprise models are clearly important, but you can’t get by just with them. Let’s now talk about how business intelligence models play a role. Why do users need them: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472C4"/>
                </a:solidFill>
                <a:effectLst/>
                <a:uLnTx/>
                <a:uFillTx/>
                <a:latin typeface="+mn-lt"/>
                <a:ea typeface="+mn-ea"/>
                <a:cs typeface="+mn-cs"/>
              </a:rPr>
              <a:t>For flexibility.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mn-lt"/>
                <a:ea typeface="+mn-ea"/>
                <a:cs typeface="+mn-cs"/>
              </a:rPr>
              <a:t>There are numerous data sets which are temporary, or external, or ad-hoc and unlikely to be consolidated in the data warehouse. In these cases, business intelligence models are useful, for example for planning and monitoring a short term campaign, or modelling a budget for a departmental project.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472C4"/>
                </a:solidFill>
                <a:effectLst/>
                <a:uLnTx/>
                <a:uFillTx/>
                <a:latin typeface="+mn-lt"/>
                <a:ea typeface="+mn-ea"/>
                <a:cs typeface="+mn-cs"/>
              </a:rPr>
              <a:t>For efficiency.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mn-lt"/>
                <a:ea typeface="+mn-ea"/>
                <a:cs typeface="+mn-cs"/>
              </a:rPr>
              <a:t>Tech-smart business users have fresh and innovative ideas they need to explore with agility. The process of building centralized models to support all these initiatives is too cumbersome. But successful and widely adopted business intelligence models may be re-factored into the data warehouse for future enterprise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34E3BBFA-A8E6-4536-8FB4-4AF29A422DDF}" type="slidenum">
              <a:rPr lang="en-US" smtClean="0"/>
              <a:t>20</a:t>
            </a:fld>
            <a:endParaRPr lang="en-US"/>
          </a:p>
        </p:txBody>
      </p:sp>
    </p:spTree>
    <p:extLst>
      <p:ext uri="{BB962C8B-B14F-4D97-AF65-F5344CB8AC3E}">
        <p14:creationId xmlns:p14="http://schemas.microsoft.com/office/powerpoint/2010/main" val="268081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TALK TRACK: Enterprise models are clearly important, but you can’t get by just with them. Let’s now talk about how business intelligence models play a role. Why do users need them: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472C4"/>
                </a:solidFill>
                <a:effectLst/>
                <a:uLnTx/>
                <a:uFillTx/>
                <a:latin typeface="+mn-lt"/>
                <a:ea typeface="+mn-ea"/>
                <a:cs typeface="+mn-cs"/>
              </a:rPr>
              <a:t>For flexibility.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mn-lt"/>
                <a:ea typeface="+mn-ea"/>
                <a:cs typeface="+mn-cs"/>
              </a:rPr>
              <a:t>There are numerous data sets which are temporary, or external, or ad-hoc and unlikely to be consolidated in the data warehouse. In these cases, business intelligence models are useful, for example for planning and monitoring a short term campaign, or modelling a budget for a departmental project.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472C4"/>
                </a:solidFill>
                <a:effectLst/>
                <a:uLnTx/>
                <a:uFillTx/>
                <a:latin typeface="+mn-lt"/>
                <a:ea typeface="+mn-ea"/>
                <a:cs typeface="+mn-cs"/>
              </a:rPr>
              <a:t>For efficiency.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mn-lt"/>
                <a:ea typeface="+mn-ea"/>
                <a:cs typeface="+mn-cs"/>
              </a:rPr>
              <a:t>Tech-smart business users have fresh and innovative ideas they need to explore with agility. The process of building centralized models to support all these initiatives is too cumbersome. But successful and widely adopted business intelligence models may be re-factored into the data warehouse for future enterprise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34E3BBFA-A8E6-4536-8FB4-4AF29A422DDF}" type="slidenum">
              <a:rPr lang="en-US" smtClean="0"/>
              <a:t>21</a:t>
            </a:fld>
            <a:endParaRPr lang="en-US"/>
          </a:p>
        </p:txBody>
      </p:sp>
    </p:spTree>
    <p:extLst>
      <p:ext uri="{BB962C8B-B14F-4D97-AF65-F5344CB8AC3E}">
        <p14:creationId xmlns:p14="http://schemas.microsoft.com/office/powerpoint/2010/main" val="178516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We’ve talked about key elements to a modern data warehouse, but why should it be in the cloud?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69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TALK TRACK: The Cloud enables projects that are easier to start and easier to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 </a:t>
            </a:r>
            <a:r>
              <a:rPr lang="en-US" sz="1200">
                <a:gradFill>
                  <a:gsLst>
                    <a:gs pos="2917">
                      <a:schemeClr val="tx1"/>
                    </a:gs>
                    <a:gs pos="30000">
                      <a:schemeClr val="tx1"/>
                    </a:gs>
                  </a:gsLst>
                  <a:lin ang="5400000" scaled="0"/>
                </a:gradFill>
              </a:rPr>
              <a:t>ERP, CRM, and operational applications are increasingly cloud-native.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 </a:t>
            </a:r>
            <a:r>
              <a:rPr lang="en-US" sz="1200">
                <a:gradFill>
                  <a:gsLst>
                    <a:gs pos="2917">
                      <a:schemeClr val="tx1"/>
                    </a:gs>
                    <a:gs pos="30000">
                      <a:schemeClr val="tx1"/>
                    </a:gs>
                  </a:gsLst>
                  <a:lin ang="5400000" scaled="0"/>
                </a:gradFill>
              </a:rPr>
              <a:t>Collaboration platforms and file-sharing have been transformed by cloud’s flexibility and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Even when governance requires on-premises data management, modern business tends to be hybrid.</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23</a:t>
            </a:fld>
            <a:endParaRPr lang="en-US"/>
          </a:p>
        </p:txBody>
      </p:sp>
    </p:spTree>
    <p:extLst>
      <p:ext uri="{BB962C8B-B14F-4D97-AF65-F5344CB8AC3E}">
        <p14:creationId xmlns:p14="http://schemas.microsoft.com/office/powerpoint/2010/main" val="2307801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TALK TRACK: Cloud-based data warehouse services provide layers of protection and built-in security and compliance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In the data warehouse itself you expect encryption, sensitive data classification, row and column based 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 </a:t>
            </a:r>
            <a:r>
              <a:rPr lang="en-US" sz="1200">
                <a:gradFill>
                  <a:gsLst>
                    <a:gs pos="2917">
                      <a:schemeClr val="tx1"/>
                    </a:gs>
                    <a:gs pos="30000">
                      <a:schemeClr val="tx1"/>
                    </a:gs>
                  </a:gsLst>
                  <a:lin ang="5400000" scaled="0"/>
                </a:gradFill>
              </a:rPr>
              <a:t>But you also need services such as threat detection and monitoring, virtual networks and integrated ID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Resilience and availability are not just good objectives, but vital security features for global, always-on services. Geo-replication, point in time restore and the highest availability come with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24</a:t>
            </a:fld>
            <a:endParaRPr lang="en-US"/>
          </a:p>
        </p:txBody>
      </p:sp>
    </p:spTree>
    <p:extLst>
      <p:ext uri="{BB962C8B-B14F-4D97-AF65-F5344CB8AC3E}">
        <p14:creationId xmlns:p14="http://schemas.microsoft.com/office/powerpoint/2010/main" val="3005241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TALK TRACK: Cloud-based data warehouses eliminate the need for large capex investments.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Deploying your data warehouse in the cloud is faster, easier and more flexible than a traditional data solution, without the high hardware and infrastructure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Iterating designs and handling diverse data is far more efficient than for a on-premises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World-class performance is available to all users as Azure Synapse Analytics optimizes analytic and operational workloads with elastic scaling.</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25</a:t>
            </a:fld>
            <a:endParaRPr lang="en-US"/>
          </a:p>
        </p:txBody>
      </p:sp>
    </p:spTree>
    <p:extLst>
      <p:ext uri="{BB962C8B-B14F-4D97-AF65-F5344CB8AC3E}">
        <p14:creationId xmlns:p14="http://schemas.microsoft.com/office/powerpoint/2010/main" val="86051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TALK TRACK: As the volume and variety of data continually expands modern, cloud-based data warehouses can serve as the home for all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Enterprise models, BI sandboxes and predictions can all be stored, managed and provisioned together.</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Enterprise ETL or self-service data-wrangling: both are efficiently handled with no need to juggle processing schedules.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 Deliver enterprise-wide reports and enable ad-hoc data discovery with an endless variety of visualization or data science tools. </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26</a:t>
            </a:fld>
            <a:endParaRPr lang="en-US"/>
          </a:p>
        </p:txBody>
      </p:sp>
    </p:spTree>
    <p:extLst>
      <p:ext uri="{BB962C8B-B14F-4D97-AF65-F5344CB8AC3E}">
        <p14:creationId xmlns:p14="http://schemas.microsoft.com/office/powerpoint/2010/main" val="111574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Power BI is the market leading platform, and offers incredible capabilities on Azure Synapse Analytics – the highest performance cloud DW.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gradFill>
                  <a:gsLst>
                    <a:gs pos="2917">
                      <a:schemeClr val="tx1"/>
                    </a:gs>
                    <a:gs pos="30000">
                      <a:schemeClr val="tx1"/>
                    </a:gs>
                  </a:gsLst>
                  <a:lin ang="5400000" scaled="0"/>
                </a:gradFill>
                <a:latin typeface="+mn-lt"/>
                <a:ea typeface="+mn-ea"/>
                <a:cs typeface="+mn-cs"/>
              </a:rPr>
              <a:t>EDW query performance is no longer a matter just for IT. </a:t>
            </a:r>
            <a:r>
              <a:rPr lang="en-US" sz="1200">
                <a:gradFill>
                  <a:gsLst>
                    <a:gs pos="2917">
                      <a:schemeClr val="tx1"/>
                    </a:gs>
                    <a:gs pos="30000">
                      <a:schemeClr val="tx1"/>
                    </a:gs>
                  </a:gsLst>
                  <a:lin ang="5400000" scaled="0"/>
                </a:gradFill>
              </a:rPr>
              <a:t>Today’s leading tools, like Power BI, can analyze and visualize large volumes of data. Self-service users’ queries are often exploratory and ad-hoc, not scheduled.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gradFill>
                  <a:gsLst>
                    <a:gs pos="2917">
                      <a:schemeClr val="tx1"/>
                    </a:gs>
                    <a:gs pos="30000">
                      <a:schemeClr val="tx1"/>
                    </a:gs>
                  </a:gsLst>
                  <a:lin ang="5400000" scaled="0"/>
                </a:gradFill>
                <a:latin typeface="+mn-lt"/>
                <a:ea typeface="+mn-ea"/>
                <a:cs typeface="+mn-cs"/>
              </a:rPr>
              <a:t>Power BI users wishing to analyze real-time or unstructured data need a scalable platform </a:t>
            </a:r>
            <a:r>
              <a:rPr lang="en-US" sz="1200">
                <a:gradFill>
                  <a:gsLst>
                    <a:gs pos="2917">
                      <a:schemeClr val="tx1"/>
                    </a:gs>
                    <a:gs pos="30000">
                      <a:schemeClr val="tx1"/>
                    </a:gs>
                  </a:gsLst>
                  <a:lin ang="5400000" scaled="0"/>
                </a:gradFill>
              </a:rPr>
              <a:t>which can be queried easily with familiar syntax and connectivity.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gradFill>
                <a:gsLst>
                  <a:gs pos="2917">
                    <a:schemeClr val="tx1"/>
                  </a:gs>
                  <a:gs pos="30000">
                    <a:schemeClr val="tx1"/>
                  </a:gs>
                </a:gsLst>
                <a:lin ang="5400000" scaled="0"/>
              </a:gradFill>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27</a:t>
            </a:fld>
            <a:endParaRPr lang="en-US"/>
          </a:p>
        </p:txBody>
      </p:sp>
    </p:spTree>
    <p:extLst>
      <p:ext uri="{BB962C8B-B14F-4D97-AF65-F5344CB8AC3E}">
        <p14:creationId xmlns:p14="http://schemas.microsoft.com/office/powerpoint/2010/main" val="3589360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we’ll wrap up this overview session with some final thoughts…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791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TALK TRACK: </a:t>
            </a:r>
            <a:r>
              <a:rPr lang="en-US" sz="1200">
                <a:gradFill>
                  <a:gsLst>
                    <a:gs pos="2917">
                      <a:schemeClr val="tx1"/>
                    </a:gs>
                    <a:gs pos="30000">
                      <a:schemeClr val="tx1"/>
                    </a:gs>
                  </a:gsLst>
                  <a:lin ang="5400000" scaled="0"/>
                </a:gradFill>
              </a:rPr>
              <a:t>As we have seen, the modern data warehouse serves many enterprise data functions. It can consolidate business data, integrate machine learning into the mainstream business and provision vital resources for governed self-service.</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29</a:t>
            </a:fld>
            <a:endParaRPr lang="en-US"/>
          </a:p>
        </p:txBody>
      </p:sp>
    </p:spTree>
    <p:extLst>
      <p:ext uri="{BB962C8B-B14F-4D97-AF65-F5344CB8AC3E}">
        <p14:creationId xmlns:p14="http://schemas.microsoft.com/office/powerpoint/2010/main" val="1882558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Welcome Analytics In a Day! We’re excited to explain how analytics can transform your business – and more importantly, what concepts you must understand to do more with data. Let’s get started! </a:t>
            </a:r>
          </a:p>
        </p:txBody>
      </p:sp>
      <p:sp>
        <p:nvSpPr>
          <p:cNvPr id="4" name="Slide Number Placeholder 3"/>
          <p:cNvSpPr>
            <a:spLocks noGrp="1"/>
          </p:cNvSpPr>
          <p:nvPr>
            <p:ph type="sldNum" sz="quarter" idx="5"/>
          </p:nvPr>
        </p:nvSpPr>
        <p:spPr/>
        <p:txBody>
          <a:bodyPr/>
          <a:lstStyle/>
          <a:p>
            <a:fld id="{34E3BBFA-A8E6-4536-8FB4-4AF29A422DDF}" type="slidenum">
              <a:rPr lang="en-US" smtClean="0"/>
              <a:t>3</a:t>
            </a:fld>
            <a:endParaRPr lang="en-US"/>
          </a:p>
        </p:txBody>
      </p:sp>
    </p:spTree>
    <p:extLst>
      <p:ext uri="{BB962C8B-B14F-4D97-AF65-F5344CB8AC3E}">
        <p14:creationId xmlns:p14="http://schemas.microsoft.com/office/powerpoint/2010/main" val="3494213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It’s a mistake to think that new technologies such as big data, self-service BI and data science have somehow superseded established technologies such as the data warehouse.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In fact, Microsoft’s Azure Synapse Analytics, a modern data warehouse with advanced architecture, security and manageability, is more relevant than ever.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This is especially true when provisioning data for self-service, as regulations world-wide demand greater governance, even while business demands greater autonomy.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30</a:t>
            </a:fld>
            <a:endParaRPr lang="en-US"/>
          </a:p>
        </p:txBody>
      </p:sp>
    </p:spTree>
    <p:extLst>
      <p:ext uri="{BB962C8B-B14F-4D97-AF65-F5344CB8AC3E}">
        <p14:creationId xmlns:p14="http://schemas.microsoft.com/office/powerpoint/2010/main" val="3817775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31</a:t>
            </a:fld>
            <a:endParaRPr lang="en-US"/>
          </a:p>
        </p:txBody>
      </p:sp>
    </p:spTree>
    <p:extLst>
      <p:ext uri="{BB962C8B-B14F-4D97-AF65-F5344CB8AC3E}">
        <p14:creationId xmlns:p14="http://schemas.microsoft.com/office/powerpoint/2010/main" val="276689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industry leading data warehouse: </a:t>
            </a:r>
            <a:r>
              <a:rPr lang="en-US">
                <a:hlinkClick r:id="rId3"/>
              </a:rPr>
              <a:t>https://azure.microsoft.com/en-ca/blog/analytics-in-azure-is-up-to-14x-faster-and-costs-94-less-than-other-cloud-providers-why-go-anywhere-else/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856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Lets look at some of our customers who have taken advantage of Azure analytics and reaped benefit. </a:t>
            </a:r>
          </a:p>
          <a:p>
            <a:pPr marL="228600" indent="-228600">
              <a:buAutoNum type="arabicPeriod"/>
            </a:pPr>
            <a:r>
              <a:rPr lang="en-US"/>
              <a:t>Each of these stories highlights an unique benefit that they realized.</a:t>
            </a:r>
          </a:p>
          <a:p>
            <a:pPr marL="228600" indent="-228600">
              <a:buAutoNum type="arabicPeriod"/>
            </a:pPr>
            <a:r>
              <a:rPr lang="en-US"/>
              <a:t>ABI’s case highlights the performance enhancements they experienced</a:t>
            </a:r>
          </a:p>
          <a:p>
            <a:pPr marL="228600" indent="-228600">
              <a:buAutoNum type="arabicPeriod"/>
            </a:pPr>
            <a:r>
              <a:rPr lang="en-US"/>
              <a:t>Newell noticed significant cost savings</a:t>
            </a:r>
          </a:p>
          <a:p>
            <a:pPr marL="228600" indent="-228600">
              <a:buAutoNum type="arabicPeriod"/>
            </a:pPr>
            <a:r>
              <a:rPr lang="en-US"/>
              <a:t>Maritz took advantage of the ability to ingest high volumes of data.</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3/2/2020 9:20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9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All the customers we spoke about in the slides before used cloud scale analytics to achieve their goals. </a:t>
            </a:r>
          </a:p>
          <a:p>
            <a:pPr marL="228600" indent="-228600">
              <a:buAutoNum type="arabicPeriod"/>
            </a:pPr>
            <a:r>
              <a:rPr lang="en-US"/>
              <a:t>For example, we have customers who leverage our Modern Data Warehouse track to ingest and analyze varied data sources or customers performing fraud detection analysis. </a:t>
            </a:r>
          </a:p>
          <a:p>
            <a:pPr marL="228600" indent="-228600">
              <a:buAutoNum type="arabicPeriod"/>
            </a:pPr>
            <a:r>
              <a:rPr lang="en-US"/>
              <a:t>While we talk of all these use cases and how customers are benefitting from them, notice at the core of all these use cases is the Azure Synapse Analytics.</a:t>
            </a:r>
          </a:p>
          <a:p>
            <a:pPr marL="0" indent="0">
              <a:buNone/>
            </a:pPr>
            <a:endParaRPr lang="en-US"/>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16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72">
              <a:defRPr/>
            </a:pPr>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452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900"/>
              <a:t>Azure Synapse is a limitless analytics service, that brings together enterprise data warehousing and Big Data analytics. It gives you the freedom to query data on your terms, using either serverless on-demand or provisioned resources—at scale. Azure Synapse brings these two worlds together with a unified experience to ingest, prepare, manage, and serve data for immediate BI and machine learning needs. </a:t>
            </a:r>
          </a:p>
          <a:p>
            <a:endParaRPr lang="en-US" sz="900"/>
          </a:p>
          <a:p>
            <a:endParaRPr lang="en-US" sz="900"/>
          </a:p>
          <a:p>
            <a:r>
              <a:rPr lang="en-US" sz="900"/>
              <a:t>We have taken the </a:t>
            </a:r>
            <a:r>
              <a:rPr lang="en-US" sz="900" u="sng">
                <a:hlinkClick r:id="rId3" tooltip="https://azure.microsoft.com/en-ca/blog/analytics-in-azure-is-up-to-14x-faster-and-costs-94-less-than-other-cloud-providers-why-go-anywhere-else/"/>
              </a:rPr>
              <a:t>same industry leading data warehouse</a:t>
            </a:r>
            <a:r>
              <a:rPr lang="en-US" sz="900"/>
              <a:t> to a whole new level of performance and capabilities. Businesses can continue running their existing data warehouse workloads in production today with Azure Synapse and will automatically benefit from the new capabilities which are in preview. Businesses can put their data to work much more quickly, productively, and securely, pulling together </a:t>
            </a:r>
            <a:r>
              <a:rPr lang="en-US" sz="900">
                <a:highlight>
                  <a:srgbClr val="FFFF00"/>
                </a:highlight>
              </a:rPr>
              <a:t>insights from all data </a:t>
            </a:r>
            <a:r>
              <a:rPr lang="en-US" sz="900"/>
              <a:t>sources, data warehouses, and big data analytics systems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90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latin typeface="Calibri"/>
                <a:cs typeface="Calibri"/>
              </a:rPr>
              <a:t>Multiple compute pools over common shared data provides workload isolation and predictable performance for different teams within an enterprise. Transactional consistency of data is guaranteed and no silo’s are created.</a:t>
            </a:r>
          </a:p>
          <a:p>
            <a:pPr marL="342900" indent="-342900">
              <a:buAutoNum type="arabicPeriod"/>
            </a:pPr>
            <a:r>
              <a:rPr lang="en-US">
                <a:latin typeface="Calibri"/>
                <a:cs typeface="Calibri"/>
              </a:rPr>
              <a:t>Online scaling provides Synapse to adjust compute resources allocated to a workload in real-time without any interruption to running queries</a:t>
            </a:r>
          </a:p>
          <a:p>
            <a:pPr marL="342900" indent="-342900">
              <a:buAutoNum type="arabicPeriod"/>
            </a:pPr>
            <a:r>
              <a:rPr lang="en-US">
                <a:latin typeface="Calibri"/>
                <a:cs typeface="Calibri"/>
              </a:rPr>
              <a:t>The new cloud scale distributed query processor dynamically assigns resources to maximize query throughput and automatically rebalances compute as workload characteristics change</a:t>
            </a:r>
          </a:p>
          <a:p>
            <a:pPr marL="342900" indent="-342900">
              <a:buAutoNum type="arabicPeriod"/>
            </a:pPr>
            <a:r>
              <a:rPr lang="en-US">
                <a:latin typeface="Calibri"/>
                <a:cs typeface="Calibri"/>
              </a:rPr>
              <a:t>One experience for both data warehouse and data lake, manage, monitored, and secured through a single platform experience</a:t>
            </a:r>
          </a:p>
          <a:p>
            <a:pPr marL="342900" indent="-342900">
              <a:buAutoNum type="arabicPeriod"/>
            </a:pPr>
            <a:r>
              <a:rPr lang="en-US">
                <a:latin typeface="Calibri"/>
                <a:cs typeface="Calibri"/>
              </a:rPr>
              <a:t>One-click choice of SQL or Spark runtime within the single service enables any analytics of all data in one place</a:t>
            </a:r>
          </a:p>
          <a:p>
            <a:pPr marL="342900" indent="-342900">
              <a:buAutoNum type="arabicPeriod"/>
            </a:pPr>
            <a:r>
              <a:rPr lang="en-US">
                <a:latin typeface="Calibri"/>
                <a:cs typeface="Calibri"/>
              </a:rPr>
              <a:t>Cluster and Serverless form factors provides flexible compute allocation to suit the analytics workload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3/2/2020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7044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3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94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This presentation will be organized into a number of different sections. We’ll start by first talking about how a data warehouse is fundamental to actually get the most out of your data. </a:t>
            </a:r>
          </a:p>
        </p:txBody>
      </p:sp>
      <p:sp>
        <p:nvSpPr>
          <p:cNvPr id="4" name="Slide Number Placeholder 3"/>
          <p:cNvSpPr>
            <a:spLocks noGrp="1"/>
          </p:cNvSpPr>
          <p:nvPr>
            <p:ph type="sldNum" sz="quarter" idx="5"/>
          </p:nvPr>
        </p:nvSpPr>
        <p:spPr/>
        <p:txBody>
          <a:bodyPr/>
          <a:lstStyle/>
          <a:p>
            <a:fld id="{34E3BBFA-A8E6-4536-8FB4-4AF29A422DDF}" type="slidenum">
              <a:rPr lang="en-US" smtClean="0"/>
              <a:t>4</a:t>
            </a:fld>
            <a:endParaRPr lang="en-US"/>
          </a:p>
        </p:txBody>
      </p:sp>
    </p:spTree>
    <p:extLst>
      <p:ext uri="{BB962C8B-B14F-4D97-AF65-F5344CB8AC3E}">
        <p14:creationId xmlns:p14="http://schemas.microsoft.com/office/powerpoint/2010/main" val="3421575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526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not only fast, but we are fast and inexpensive. </a:t>
            </a:r>
            <a:r>
              <a:rPr lang="en-US" err="1"/>
              <a:t>GigaOm</a:t>
            </a:r>
            <a:r>
              <a:rPr lang="en-US"/>
              <a:t> recently benchmarked all the top cloud data warehouse providers and found that for every unit of performance, our customers pay $0.75 and $0.06, while customers of our competitors pay $1.00.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08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Extending the data point from last time, this graph clearly shows that we lead at any level of compute. </a:t>
            </a:r>
          </a:p>
          <a:p>
            <a:pPr marL="0" indent="0">
              <a:buNone/>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76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We continue our leadership in the analytics space, as seen in the TPC-DS results published by </a:t>
            </a:r>
            <a:r>
              <a:rPr lang="en-US" err="1"/>
              <a:t>GigaOm</a:t>
            </a:r>
            <a:r>
              <a:rPr lang="en-US"/>
              <a:t> in April 2019.</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07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multiple levels of security between the user and the data warehouse. This keeps your data safe and secure. While some of our competition charges for different levels of security, we don’t! We offer one comprehensive security plan, all at no additional cost. Lets dive a bit deeper into these features and see how they keep your data safe and secure.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With threat protection provides, </a:t>
            </a:r>
            <a:r>
              <a:rPr lang="en-US" sz="1200" b="0" i="0" u="none" strike="noStrike" kern="1200">
                <a:solidFill>
                  <a:schemeClr val="tx1"/>
                </a:solidFill>
                <a:effectLst/>
                <a:latin typeface="+mn-lt"/>
                <a:ea typeface="+mn-ea"/>
                <a:cs typeface="+mn-cs"/>
              </a:rPr>
              <a:t>get notified of potential threats​ with auditing tools and​ anomalous activity alerting​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a:solidFill>
                  <a:schemeClr val="tx1"/>
                </a:solidFill>
                <a:effectLst/>
                <a:latin typeface="+mn-lt"/>
                <a:ea typeface="+mn-ea"/>
                <a:cs typeface="+mn-cs"/>
              </a:rPr>
              <a:t>Leverage network security to ensure that all the data is within the secure environment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a:solidFill>
                  <a:schemeClr val="tx1"/>
                </a:solidFill>
                <a:effectLst/>
                <a:latin typeface="+mn-lt"/>
                <a:ea typeface="+mn-ea"/>
                <a:cs typeface="+mn-cs"/>
              </a:rPr>
              <a:t>Centrally manage and control identity and user access ​with Azure Active Directory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a:solidFill>
                  <a:schemeClr val="tx1"/>
                </a:solidFill>
                <a:effectLst/>
                <a:latin typeface="+mn-lt"/>
                <a:ea typeface="+mn-ea"/>
                <a:cs typeface="+mn-cs"/>
              </a:rPr>
              <a:t>Row and column level security provides granular access control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a:solidFill>
                  <a:schemeClr val="tx1"/>
                </a:solidFill>
                <a:effectLst/>
                <a:latin typeface="+mn-lt"/>
                <a:ea typeface="+mn-ea"/>
                <a:cs typeface="+mn-cs"/>
              </a:rPr>
              <a:t>You data is protected at rest, in transit and in in use.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98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Synapse Analytics provides fine-grained access control for your platform. </a:t>
            </a:r>
          </a:p>
          <a:p>
            <a:pPr marL="228600" indent="-228600">
              <a:buAutoNum type="arabicParenR"/>
            </a:pPr>
            <a:r>
              <a:rPr lang="en-US"/>
              <a:t>With the combination of native row-level </a:t>
            </a:r>
            <a:r>
              <a:rPr lang="en-US" b="1"/>
              <a:t>and</a:t>
            </a:r>
            <a:r>
              <a:rPr lang="en-US"/>
              <a:t> column-level security, you can ensure that data is secure for each user</a:t>
            </a:r>
          </a:p>
          <a:p>
            <a:pPr marL="228600" indent="-228600">
              <a:buAutoNum type="arabicParenR"/>
            </a:pPr>
            <a:r>
              <a:rPr lang="en-US"/>
              <a:t>Dynamic Data Masking </a:t>
            </a:r>
            <a:r>
              <a:rPr lang="en-US" sz="1200" b="0" i="0" kern="1200">
                <a:solidFill>
                  <a:schemeClr val="tx1"/>
                </a:solidFill>
                <a:effectLst/>
                <a:latin typeface="+mn-lt"/>
                <a:ea typeface="+mn-ea"/>
                <a:cs typeface="+mn-cs"/>
              </a:rPr>
              <a:t>enables administrators and data developers to control access to their company's data, allowing sensitive data to be safe and restricted. It prevents unauthorized access to private data by obscuring the data on-the-fly</a:t>
            </a:r>
          </a:p>
          <a:p>
            <a:pPr marL="228600" indent="-228600">
              <a:buAutoNum type="arabicParenR"/>
            </a:pPr>
            <a:r>
              <a:rPr lang="en-US" sz="1200" b="0" i="0" kern="1200">
                <a:solidFill>
                  <a:schemeClr val="tx1"/>
                </a:solidFill>
                <a:effectLst/>
                <a:latin typeface="+mn-lt"/>
                <a:ea typeface="+mn-ea"/>
                <a:cs typeface="+mn-cs"/>
              </a:rPr>
              <a:t>Because your data warehouse stores your most important and valuable business data, you should never compromise on security features. Azure Synapse Analytics is the industry-leader in security. </a:t>
            </a:r>
            <a:endParaRPr lang="en-US" b="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3/2/2020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019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solidFill>
                  <a:schemeClr val="tx1"/>
                </a:solidFill>
              </a:rPr>
              <a:t>Workload management helps you control and prioritize your workloads. </a:t>
            </a:r>
          </a:p>
          <a:p>
            <a:pPr marL="0" indent="0">
              <a:buFont typeface="Arial" panose="020B0604020202020204" pitchFamily="34" charset="0"/>
              <a:buNone/>
            </a:pPr>
            <a:r>
              <a:rPr lang="en-US" sz="1200">
                <a:solidFill>
                  <a:schemeClr val="tx1"/>
                </a:solidFill>
              </a:rPr>
              <a:t>Use this feature to have granular control on how your workloads are being run or how you allocate resources to the different users, based on the importance of their queries.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943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consider the following case, where the CEO wants to run a quick analysis on revenue. He or she is stuck behind three workloads in the queue and will have to wait for their turn. Clearly,  a frustrating situation, given that the CEO needs the results immediately. </a:t>
            </a:r>
          </a:p>
          <a:p>
            <a:r>
              <a:rPr lang="en-US">
                <a:cs typeface="Calibri"/>
              </a:rPr>
              <a:t>This is not an uncommon situation and is encountered by several data driven organizations. So how do we solve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563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workload management</a:t>
            </a:r>
          </a:p>
          <a:p>
            <a:r>
              <a:rPr lang="en-US">
                <a:cs typeface="Calibri"/>
              </a:rPr>
              <a:t>With workload management, you can define the importance of a workload as low, normal or high.</a:t>
            </a:r>
          </a:p>
          <a:p>
            <a:r>
              <a:rPr lang="en-US">
                <a:cs typeface="Calibri"/>
              </a:rPr>
              <a:t>Let us now consider the same situation but with the CEO's importance set at high, that workload takes predominance over others in the queue.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62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9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gradFill>
                  <a:gsLst>
                    <a:gs pos="2917">
                      <a:schemeClr val="tx1"/>
                    </a:gs>
                    <a:gs pos="30000">
                      <a:schemeClr val="tx1"/>
                    </a:gs>
                  </a:gsLst>
                  <a:lin ang="5400000" scaled="0"/>
                </a:gradFill>
              </a:rPr>
              <a:t>TALK TRACK: We all know that the world of technology moves fast. New products come to market at alarming speeds, and there are more and more sophisticated ways to capture and manage the ever-increasing amount and variety of data. So you might think it’s surprising to hear the data warehouse is as relevant today as it was in its origins 30 years ago. </a:t>
            </a:r>
          </a:p>
          <a:p>
            <a:pPr algn="l"/>
            <a:endParaRPr lang="en-US" sz="1200">
              <a:gradFill>
                <a:gsLst>
                  <a:gs pos="2917">
                    <a:schemeClr val="tx1"/>
                  </a:gs>
                  <a:gs pos="30000">
                    <a:schemeClr val="tx1"/>
                  </a:gs>
                </a:gsLst>
                <a:lin ang="5400000" scaled="0"/>
              </a:gradFill>
            </a:endParaRPr>
          </a:p>
          <a:p>
            <a:pPr algn="l"/>
            <a:r>
              <a:rPr lang="en-US" sz="1200">
                <a:gradFill>
                  <a:gsLst>
                    <a:gs pos="2917">
                      <a:schemeClr val="tx1"/>
                    </a:gs>
                    <a:gs pos="30000">
                      <a:schemeClr val="tx1"/>
                    </a:gs>
                  </a:gsLst>
                  <a:lin ang="5400000" scaled="0"/>
                </a:gradFill>
              </a:rPr>
              <a:t>Yes, this is true, but it’s only the case because the data warehouse has modernized over time and is a distant relative of the DW architecture from 1988. </a:t>
            </a:r>
          </a:p>
        </p:txBody>
      </p:sp>
      <p:sp>
        <p:nvSpPr>
          <p:cNvPr id="4" name="Slide Number Placeholder 3"/>
          <p:cNvSpPr>
            <a:spLocks noGrp="1"/>
          </p:cNvSpPr>
          <p:nvPr>
            <p:ph type="sldNum" sz="quarter" idx="5"/>
          </p:nvPr>
        </p:nvSpPr>
        <p:spPr/>
        <p:txBody>
          <a:bodyPr/>
          <a:lstStyle/>
          <a:p>
            <a:fld id="{34E3BBFA-A8E6-4536-8FB4-4AF29A422DDF}" type="slidenum">
              <a:rPr lang="en-US" smtClean="0"/>
              <a:t>5</a:t>
            </a:fld>
            <a:endParaRPr lang="en-US"/>
          </a:p>
        </p:txBody>
      </p:sp>
    </p:spTree>
    <p:extLst>
      <p:ext uri="{BB962C8B-B14F-4D97-AF65-F5344CB8AC3E}">
        <p14:creationId xmlns:p14="http://schemas.microsoft.com/office/powerpoint/2010/main" val="3811933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50" normalizeH="0" baseline="0" noProof="0">
              <a:ln w="3175">
                <a:noFill/>
              </a:ln>
              <a:solidFill>
                <a:prstClr val="black"/>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a:ln w="3175">
                  <a:noFill/>
                </a:ln>
                <a:solidFill>
                  <a:prstClr val="black"/>
                </a:solidFill>
                <a:effectLst/>
                <a:uLnTx/>
                <a:uFillTx/>
                <a:latin typeface="Segoe UI Semibold"/>
                <a:ea typeface="+mn-ea"/>
                <a:cs typeface="Segoe UI" pitchFamily="34" charset="0"/>
              </a:rPr>
              <a:t>Predictable cost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a:ln w="3175">
                  <a:noFill/>
                </a:ln>
                <a:solidFill>
                  <a:prstClr val="black"/>
                </a:solidFill>
                <a:effectLst/>
                <a:uLnTx/>
                <a:uFillTx/>
                <a:latin typeface="Segoe UI Semibold"/>
                <a:ea typeface="+mn-ea"/>
                <a:cs typeface="Segoe UI" pitchFamily="34" charset="0"/>
              </a:rPr>
              <a:t>Online elasticity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a:ln w="3175">
                  <a:noFill/>
                </a:ln>
                <a:solidFill>
                  <a:prstClr val="black"/>
                </a:solidFill>
                <a:effectLst/>
                <a:uLnTx/>
                <a:uFillTx/>
                <a:latin typeface="Segoe UI Semibold"/>
                <a:ea typeface="+mn-ea"/>
                <a:cs typeface="Segoe UI" pitchFamily="34" charset="0"/>
              </a:rPr>
              <a:t>Efficient for unpredictable workloads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a:ln w="3175">
                  <a:noFill/>
                </a:ln>
                <a:solidFill>
                  <a:prstClr val="black"/>
                </a:solidFill>
                <a:effectLst/>
                <a:uLnTx/>
                <a:uFillTx/>
                <a:latin typeface="Segoe UI Semibold"/>
                <a:ea typeface="+mn-ea"/>
                <a:cs typeface="Segoe UI" pitchFamily="34" charset="0"/>
              </a:rPr>
              <a:t>No cache eviction for scaling</a:t>
            </a:r>
            <a:endParaRPr kumimoji="0" lang="en-US" sz="48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4" name="Slide Number Placeholder 3"/>
          <p:cNvSpPr>
            <a:spLocks noGrp="1"/>
          </p:cNvSpPr>
          <p:nvPr>
            <p:ph type="sldNum" sz="quarter" idx="5"/>
          </p:nvPr>
        </p:nvSpPr>
        <p:spPr/>
        <p:txBody>
          <a:bodyPr/>
          <a:lstStyle/>
          <a:p>
            <a:fld id="{1A221EEC-C17C-443A-AB62-F7C94331378F}" type="slidenum">
              <a:rPr lang="en-US" smtClean="0"/>
              <a:t>51</a:t>
            </a:fld>
            <a:endParaRPr lang="en-US"/>
          </a:p>
        </p:txBody>
      </p:sp>
    </p:spTree>
    <p:extLst>
      <p:ext uri="{BB962C8B-B14F-4D97-AF65-F5344CB8AC3E}">
        <p14:creationId xmlns:p14="http://schemas.microsoft.com/office/powerpoint/2010/main" val="3548199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a:solidFill>
                  <a:prstClr val="black"/>
                </a:solidFill>
              </a:rPr>
              <a:t>Materialized views give you a new level of insight, by adding </a:t>
            </a:r>
            <a:r>
              <a:rPr lang="en-US" sz="1200" b="0">
                <a:solidFill>
                  <a:prstClr val="black"/>
                </a:solidFill>
              </a:rPr>
              <a:t>transactional consistency to data modification and automatic Query Optimizer matching.</a:t>
            </a:r>
            <a:br>
              <a:rPr lang="en-US" sz="3600" b="1">
                <a:solidFill>
                  <a:prstClr val="black"/>
                </a:solidFill>
              </a:rPr>
            </a:br>
            <a:br>
              <a:rPr lang="en-US" sz="3600" b="1">
                <a:solidFill>
                  <a:prstClr val="black"/>
                </a:solidFill>
              </a:rPr>
            </a:br>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52</a:t>
            </a:fld>
            <a:endParaRPr lang="en-US"/>
          </a:p>
        </p:txBody>
      </p:sp>
    </p:spTree>
    <p:extLst>
      <p:ext uri="{BB962C8B-B14F-4D97-AF65-F5344CB8AC3E}">
        <p14:creationId xmlns:p14="http://schemas.microsoft.com/office/powerpoint/2010/main" val="2240553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53</a:t>
            </a:fld>
            <a:endParaRPr lang="en-US"/>
          </a:p>
        </p:txBody>
      </p:sp>
    </p:spTree>
    <p:extLst>
      <p:ext uri="{BB962C8B-B14F-4D97-AF65-F5344CB8AC3E}">
        <p14:creationId xmlns:p14="http://schemas.microsoft.com/office/powerpoint/2010/main" val="1259891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a:solidFill>
                  <a:prstClr val="black"/>
                </a:solidFill>
              </a:rPr>
              <a:t>Result set Cache</a:t>
            </a:r>
            <a:br>
              <a:rPr lang="en-US" sz="3600" b="1">
                <a:solidFill>
                  <a:prstClr val="black"/>
                </a:solidFill>
              </a:rPr>
            </a:br>
            <a:r>
              <a:rPr lang="en-US" sz="1200" b="1">
                <a:solidFill>
                  <a:prstClr val="black"/>
                </a:solidFill>
              </a:rPr>
              <a:t>Automatic query matching</a:t>
            </a:r>
            <a:br>
              <a:rPr lang="en-US" sz="1200" b="1">
                <a:solidFill>
                  <a:prstClr val="black"/>
                </a:solidFill>
              </a:rPr>
            </a:br>
            <a:r>
              <a:rPr lang="en-US" sz="1200" b="1">
                <a:solidFill>
                  <a:prstClr val="black"/>
                </a:solidFill>
              </a:rPr>
              <a:t>Implicit creating from query activity</a:t>
            </a:r>
            <a:br>
              <a:rPr lang="en-US" sz="1200" b="1">
                <a:solidFill>
                  <a:prstClr val="black"/>
                </a:solidFill>
              </a:rPr>
            </a:br>
            <a:r>
              <a:rPr lang="en-US" sz="1200" b="1">
                <a:solidFill>
                  <a:prstClr val="black"/>
                </a:solidFill>
              </a:rPr>
              <a:t>Resilient to cluster elasticity</a:t>
            </a:r>
            <a:endParaRPr lang="en-US" b="0"/>
          </a:p>
        </p:txBody>
      </p:sp>
      <p:sp>
        <p:nvSpPr>
          <p:cNvPr id="4" name="Slide Number Placeholder 3"/>
          <p:cNvSpPr>
            <a:spLocks noGrp="1"/>
          </p:cNvSpPr>
          <p:nvPr>
            <p:ph type="sldNum" sz="quarter" idx="5"/>
          </p:nvPr>
        </p:nvSpPr>
        <p:spPr/>
        <p:txBody>
          <a:bodyPr/>
          <a:lstStyle/>
          <a:p>
            <a:fld id="{34E3BBFA-A8E6-4536-8FB4-4AF29A422DDF}" type="slidenum">
              <a:rPr lang="en-US" smtClean="0"/>
              <a:t>54</a:t>
            </a:fld>
            <a:endParaRPr lang="en-US"/>
          </a:p>
        </p:txBody>
      </p:sp>
    </p:spTree>
    <p:extLst>
      <p:ext uri="{BB962C8B-B14F-4D97-AF65-F5344CB8AC3E}">
        <p14:creationId xmlns:p14="http://schemas.microsoft.com/office/powerpoint/2010/main" val="425314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Concurrency is an important ask for many of our customers. In a nutshell, it indicated the number of simultaneous users or queries that can be run at the same time.</a:t>
            </a:r>
          </a:p>
          <a:p>
            <a:r>
              <a:rPr lang="en-US"/>
              <a:t>Azure Synapse Analytics leads the industry in concurrency, with up to 128 concurrent queries for a single data warehouse. </a:t>
            </a:r>
          </a:p>
          <a:p>
            <a:r>
              <a:rPr lang="en-US"/>
              <a:t>Concurrency increased with an increase in compute power. Adding more compute power would let more users access the data warehouse.</a:t>
            </a:r>
            <a:endParaRPr lang="en-US">
              <a:cs typeface="Calibri"/>
            </a:endParaRPr>
          </a:p>
          <a:p>
            <a:r>
              <a:rPr lang="en-US"/>
              <a:t>There are preset functions called resource classes that users can leverage to set concurrency limits thereby diverting resources to the more important workloads.</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815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a:solidFill>
                  <a:schemeClr val="tx1"/>
                </a:solidFill>
              </a:rPr>
              <a:t>Azure Synapse Analytics has deep and tight integration with </a:t>
            </a:r>
            <a:r>
              <a:rPr lang="en-US" sz="1200" b="0" i="0" u="none" strike="noStrike" kern="1200">
                <a:solidFill>
                  <a:schemeClr val="tx1"/>
                </a:solidFill>
                <a:effectLst/>
                <a:latin typeface="+mn-lt"/>
                <a:ea typeface="+mn-ea"/>
                <a:cs typeface="+mn-cs"/>
              </a:rPr>
              <a:t>SQL Server Management Studio​, SQL Server Data Tools in Visual Studio​, Azure Data Studio​, Visual Studio Code​, Command line and PowerShell tools​.</a:t>
            </a:r>
          </a:p>
          <a:p>
            <a:pPr marL="0" indent="0">
              <a:buFont typeface="Arial" panose="020B0604020202020204" pitchFamily="34" charset="0"/>
              <a:buNone/>
            </a:pPr>
            <a:endParaRPr lang="en-US" sz="120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30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SQL has a robust ALM for data warehouse deployment, ensuring low risk of breaking changes and inefficiencies in team development.</a:t>
            </a:r>
          </a:p>
          <a:p>
            <a:pPr fontAlgn="base">
              <a:lnSpc>
                <a:spcPct val="110000"/>
              </a:lnSpc>
              <a:spcAft>
                <a:spcPts val="1000"/>
              </a:spcAft>
            </a:pPr>
            <a:r>
              <a:rPr lang="en-US">
                <a:cs typeface="+mn-lt"/>
              </a:rPr>
              <a:t>Furthermore </a:t>
            </a:r>
            <a:r>
              <a:rPr lang="en-US"/>
              <a:t>Visual Studio provides comprehensive Load testing framework, and can efficiently orchestrate end-to-end Integration Testing</a:t>
            </a:r>
            <a:endParaRPr lang="en-US">
              <a:cs typeface="Calibri"/>
            </a:endParaRPr>
          </a:p>
          <a:p>
            <a:pPr fontAlgn="base">
              <a:lnSpc>
                <a:spcPct val="110000"/>
              </a:lnSpc>
              <a:spcAft>
                <a:spcPts val="1000"/>
              </a:spcAft>
            </a:pPr>
            <a:r>
              <a:rPr lang="en-US">
                <a:cs typeface="+mn-lt"/>
              </a:rPr>
              <a:t>Azure Synapse Analytics supports version control, unit testing, app development lifecycle. Unique to Synapse Analytics, as competitors don’t offer this.</a:t>
            </a:r>
          </a:p>
          <a:p>
            <a:pPr fontAlgn="base"/>
            <a:br>
              <a:rPr lang="en-US">
                <a:cs typeface="+mn-lt"/>
              </a:rPr>
            </a:br>
            <a:endParaRPr lang="en-US">
              <a:cs typeface="Calibri"/>
            </a:endParaRPr>
          </a:p>
          <a:p>
            <a:pPr marL="0" indent="0">
              <a:buFont typeface="Arial" panose="020B0604020202020204" pitchFamily="34" charset="0"/>
              <a:buNone/>
            </a:pPr>
            <a:endParaRPr lang="en-US" sz="120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63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of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959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66</a:t>
            </a:fld>
            <a:endParaRPr lang="en-US"/>
          </a:p>
        </p:txBody>
      </p:sp>
    </p:spTree>
    <p:extLst>
      <p:ext uri="{BB962C8B-B14F-4D97-AF65-F5344CB8AC3E}">
        <p14:creationId xmlns:p14="http://schemas.microsoft.com/office/powerpoint/2010/main" val="4013496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1" i="0" u="none" strike="noStrike" kern="1200">
                <a:solidFill>
                  <a:schemeClr val="tx1"/>
                </a:solidFill>
                <a:effectLst/>
                <a:latin typeface="+mn-lt"/>
                <a:ea typeface="+mn-ea"/>
                <a:cs typeface="+mn-cs"/>
              </a:rPr>
              <a:t>Milliman </a:t>
            </a: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“Integrate takes a holistic, forward-looking approach to the automation and governance of actuarial modeling and reporting. Powered by Microsoft Azure, Integrate reimagines the relationship between people, processes, and technology and unlocks the full potential of actuarial staff. It takes advantage of Azure for complex computational tasks, and leverages services such as Azure Data Factory and Azure HDInsight to automate extract, transform, and load (ETL) processes and crunch big data.”</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https://customers.microsoft.com/en-us/story/732463-top-actuarial-firm-transforms-the-insurance-industry-w</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endParaRPr lang="en-US" sz="1200" b="1"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1" i="0" u="none" strike="noStrike" kern="1200">
                <a:solidFill>
                  <a:schemeClr val="tx1"/>
                </a:solidFill>
                <a:effectLst/>
                <a:latin typeface="+mn-lt"/>
                <a:ea typeface="+mn-ea"/>
                <a:cs typeface="+mn-cs"/>
              </a:rPr>
              <a:t>LUMEDX</a:t>
            </a: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“Oakland, California–based LUMEDX provides cardiovascular information systems that consolidate the images and data cardiologists use to plan patient care. Until recently, healthcare providers could spend months analyzing data, making it difficult to relate outcomes to variables in the system. Now LUMEDX uses Microsoft Azure Data Factory to produce insights in a fraction of that time. The quality-enhancing data could be just the prescription healthcare organizations need to provide better care at a lower cost.”</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https://customers.microsoft.com/en-us/story/lumedx-partner-professional-services-azure-data-factory</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1" i="0" u="none" strike="noStrike" kern="1200" err="1">
                <a:solidFill>
                  <a:schemeClr val="tx1"/>
                </a:solidFill>
                <a:effectLst/>
                <a:latin typeface="+mn-lt"/>
                <a:ea typeface="+mn-ea"/>
                <a:cs typeface="+mn-cs"/>
              </a:rPr>
              <a:t>Concerta</a:t>
            </a:r>
            <a:endParaRPr lang="en-US" sz="1200" b="1"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“London-based data analytics consultancy Concentra Analytics creates software as a service (SaaS) data solutions that its enterprise clients use to make transformative, data-driven decisions. While developing a set of robust standards for its project-based development teams, leaders from the firm’s Business Intelligence practice created a platform based on Microsoft Azure that automatically generates data warehouses and extract, transform, and load (ETL) packages to customer specs, drastically reducing development time and cost and delivering deeper, data-based insights.”</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https://customers.microsoft.com/en-us/story/concentra-partner-professional-services-azure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3/2/2020 9:20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794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TALK TRACK: </a:t>
            </a:r>
            <a:r>
              <a:rPr lang="en-US" sz="1200">
                <a:gradFill>
                  <a:gsLst>
                    <a:gs pos="2917">
                      <a:schemeClr val="tx1"/>
                    </a:gs>
                    <a:gs pos="30000">
                      <a:schemeClr val="tx1"/>
                    </a:gs>
                  </a:gsLst>
                  <a:lin ang="5400000" scaled="0"/>
                </a:gradFill>
              </a:rPr>
              <a:t>Let’s now talk about how the world of data has changed.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First, all businesses are data businesses. From the corner store with online accounting and stock-keeping to the largest internet retailers, we all run on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And an enterprise that does not manage, govern and secure its data will simply not survive in the new economy.</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6</a:t>
            </a:fld>
            <a:endParaRPr lang="en-US"/>
          </a:p>
        </p:txBody>
      </p:sp>
    </p:spTree>
    <p:extLst>
      <p:ext uri="{BB962C8B-B14F-4D97-AF65-F5344CB8AC3E}">
        <p14:creationId xmlns:p14="http://schemas.microsoft.com/office/powerpoint/2010/main" val="1862602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458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3651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016">
              <a:lnSpc>
                <a:spcPct val="100000"/>
              </a:lnSpc>
              <a:spcBef>
                <a:spcPts val="200"/>
              </a:spcBef>
              <a:buNone/>
              <a:defRPr/>
            </a:pPr>
            <a:r>
              <a:rPr lang="en-US" sz="1050" b="1">
                <a:solidFill>
                  <a:srgbClr val="0079D5"/>
                </a:solidFill>
                <a:latin typeface="Segoe UI Semibold" panose="020B0502040204020203" pitchFamily="34" charset="0"/>
                <a:cs typeface="Segoe UI Semibold" panose="020B0502040204020203" pitchFamily="34" charset="0"/>
              </a:rPr>
              <a:t>Data Factory</a:t>
            </a:r>
          </a:p>
          <a:p>
            <a:pPr marL="0" indent="0" defTabSz="914016">
              <a:lnSpc>
                <a:spcPct val="100000"/>
              </a:lnSpc>
              <a:spcBef>
                <a:spcPts val="200"/>
              </a:spcBef>
              <a:buNone/>
              <a:defRPr/>
            </a:pPr>
            <a:r>
              <a:rPr lang="en-US" sz="900">
                <a:solidFill>
                  <a:srgbClr val="353535"/>
                </a:solidFill>
                <a:latin typeface="Segoe UI" panose="020B0502040204020203" pitchFamily="34" charset="0"/>
                <a:cs typeface="Segoe UI" panose="020B0502040204020203" pitchFamily="34" charset="0"/>
              </a:rPr>
              <a:t>A data integration account</a:t>
            </a:r>
          </a:p>
          <a:p>
            <a:pPr marL="0" indent="0" defTabSz="914016">
              <a:lnSpc>
                <a:spcPct val="100000"/>
              </a:lnSpc>
              <a:spcBef>
                <a:spcPts val="200"/>
              </a:spcBef>
              <a:buNone/>
              <a:defRPr/>
            </a:pPr>
            <a:r>
              <a:rPr lang="en-US" sz="900">
                <a:solidFill>
                  <a:srgbClr val="353535"/>
                </a:solidFill>
                <a:latin typeface="Segoe UI" panose="020B0502040204020203" pitchFamily="34" charset="0"/>
                <a:cs typeface="Segoe UI" panose="020B0502040204020203" pitchFamily="34" charset="0"/>
              </a:rPr>
              <a:t>Location of orchestration, service metadata</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127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73</a:t>
            </a:fld>
            <a:endParaRPr lang="en-US"/>
          </a:p>
        </p:txBody>
      </p:sp>
    </p:spTree>
    <p:extLst>
      <p:ext uri="{BB962C8B-B14F-4D97-AF65-F5344CB8AC3E}">
        <p14:creationId xmlns:p14="http://schemas.microsoft.com/office/powerpoint/2010/main" val="806473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4730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76</a:t>
            </a:fld>
            <a:endParaRPr lang="en-US"/>
          </a:p>
        </p:txBody>
      </p:sp>
    </p:spTree>
    <p:extLst>
      <p:ext uri="{BB962C8B-B14F-4D97-AF65-F5344CB8AC3E}">
        <p14:creationId xmlns:p14="http://schemas.microsoft.com/office/powerpoint/2010/main" val="5133627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Customers that overcome these challenges and fully harness the value of their data outperform:</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a:solidFill>
                  <a:schemeClr val="tx1"/>
                </a:solidFill>
                <a:effectLst/>
                <a:latin typeface="+mn-lt"/>
                <a:ea typeface="+mn-ea"/>
                <a:cs typeface="+mn-cs"/>
              </a:rPr>
              <a:t>Heathrow Airport, one of the busiest in the world, extracts insights from its massive set of constantly changing data in real-time to </a:t>
            </a:r>
            <a:r>
              <a:rPr lang="en-US" sz="1200" b="0" i="0" u="none" strike="noStrike" kern="1200">
                <a:solidFill>
                  <a:schemeClr val="tx1"/>
                </a:solidFill>
                <a:effectLst/>
                <a:latin typeface="+mn-lt"/>
                <a:ea typeface="+mn-ea"/>
                <a:cs typeface="+mn-cs"/>
              </a:rPr>
              <a:t>anticipate passenger flow and stay ahead of disruption</a:t>
            </a:r>
            <a:r>
              <a:rPr lang="en-US" sz="1200" b="0" i="0" kern="1200">
                <a:solidFill>
                  <a:schemeClr val="tx1"/>
                </a:solidFill>
                <a:effectLst/>
                <a:latin typeface="+mn-lt"/>
                <a:ea typeface="+mn-ea"/>
                <a:cs typeface="+mn-cs"/>
              </a:rPr>
              <a:t>, transforming the travel experience and making it less nerve-racking for the airport’s 200,000 daily passengers.  </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Rockwell automation sells oil drilling manufacturing equipment, and these drills when they go down, can cause a company 100s of thousands of dollars so they’re using AI models to predict when equipment will fail. Then they send a text or an alert to field technicians to service the equipment at the opportune time, enabling Rockwell to save $300k/day with predictive maintenance. </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ASOS is one of the leading online retailers in Europe. They’ve built a personalization engine because they get 5000 new products a week, so they want to be able to get the right products to the right customers. They’ve built a recommendation engine which has driven their mobile app platform to doing 33 orders a second, growth of 25% YoY.</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3/2/2020 9:20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794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dive deeper into this scenario, we know that BI customer have been investing in answers for years. BI has become increasingly important for customers to understand their data, bring their data together, and primarily in order to gain insights into their customer base or how they can improve as a company. </a:t>
            </a:r>
          </a:p>
          <a:p>
            <a:endParaRPr lang="en-US"/>
          </a:p>
          <a:p>
            <a:r>
              <a:rPr lang="en-US"/>
              <a:t>This has been done by creating </a:t>
            </a:r>
            <a:r>
              <a:rPr lang="en-US" b="1"/>
              <a:t>dashboards</a:t>
            </a:r>
            <a:r>
              <a:rPr lang="en-US"/>
              <a:t>—focused providing an over-arching view of how sales, marketing campaigns, or other initiatives are performing.</a:t>
            </a:r>
          </a:p>
          <a:p>
            <a:endParaRPr lang="en-US"/>
          </a:p>
          <a:p>
            <a:r>
              <a:rPr lang="en-US" b="1"/>
              <a:t>Ad-hoc reporting </a:t>
            </a:r>
            <a:r>
              <a:rPr lang="en-US"/>
              <a:t>when businesses need to dive into the data and find answers quickly and efficiently </a:t>
            </a:r>
          </a:p>
          <a:p>
            <a:endParaRPr lang="en-US"/>
          </a:p>
          <a:p>
            <a:r>
              <a:rPr lang="en-US"/>
              <a:t>Or by creating </a:t>
            </a:r>
            <a:r>
              <a:rPr lang="en-US" b="1"/>
              <a:t>advanced visualizations </a:t>
            </a:r>
            <a:r>
              <a:rPr lang="en-US"/>
              <a:t>to illustrate the story that data is telling and how to consume it.</a:t>
            </a:r>
          </a:p>
          <a:p>
            <a:endParaRPr lang="en-US"/>
          </a:p>
          <a:p>
            <a:r>
              <a:rPr lang="en-US"/>
              <a:t>However, as BI customers have continued to </a:t>
            </a:r>
            <a:r>
              <a:rPr lang="en-US" err="1"/>
              <a:t>invst</a:t>
            </a:r>
            <a:r>
              <a:rPr lang="en-US"/>
              <a:t> in answers for so long, their data remains </a:t>
            </a:r>
            <a:r>
              <a:rPr lang="en-US" b="1"/>
              <a:t>siloed, under-utilized, and slow to provide the insights they need</a:t>
            </a:r>
            <a:r>
              <a:rPr lang="en-US"/>
              <a:t>.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9F7479A-47BA-4D3A-B625-77BCFC7E678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802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why BI customers need an industry-leading cloud data warehouse.</a:t>
            </a:r>
          </a:p>
          <a:p>
            <a:endParaRPr lang="en-US"/>
          </a:p>
          <a:p>
            <a:r>
              <a:rPr lang="en-US" b="1"/>
              <a:t>It allows them to:</a:t>
            </a:r>
          </a:p>
          <a:p>
            <a:pPr marL="174708" indent="-174708">
              <a:buFont typeface="Arial" panose="020B0604020202020204" pitchFamily="34" charset="0"/>
              <a:buChar char="•"/>
            </a:pPr>
            <a:r>
              <a:rPr lang="en-US"/>
              <a:t>Unify all of their data</a:t>
            </a:r>
          </a:p>
          <a:p>
            <a:pPr marL="174708" indent="-174708">
              <a:buFont typeface="Arial" panose="020B0604020202020204" pitchFamily="34" charset="0"/>
              <a:buChar char="•"/>
            </a:pPr>
            <a:r>
              <a:rPr lang="en-US"/>
              <a:t>Have one source of truth</a:t>
            </a:r>
          </a:p>
          <a:p>
            <a:pPr marL="174708" indent="-174708">
              <a:buFont typeface="Arial" panose="020B0604020202020204" pitchFamily="34" charset="0"/>
              <a:buChar char="•"/>
            </a:pPr>
            <a:r>
              <a:rPr lang="en-US"/>
              <a:t>Extract instant insights on the fly with unmatched compute power and query performance </a:t>
            </a:r>
          </a:p>
          <a:p>
            <a:pPr marL="174708" indent="-174708">
              <a:buFont typeface="Arial" panose="020B0604020202020204" pitchFamily="34" charset="0"/>
              <a:buChar char="•"/>
            </a:pPr>
            <a:endParaRPr lang="en-US"/>
          </a:p>
          <a:p>
            <a:r>
              <a:rPr lang="en-US"/>
              <a:t>Helping customer combine their BI tools with Azure Synapse Analytics in particular opens them up to new possibilities</a:t>
            </a:r>
          </a:p>
          <a:p>
            <a:pPr marL="174708" indent="-174708">
              <a:buFont typeface="Arial" panose="020B0604020202020204" pitchFamily="34" charset="0"/>
              <a:buChar char="•"/>
            </a:pPr>
            <a:r>
              <a:rPr lang="en-US" b="1"/>
              <a:t>Petabyte scale analytics: </a:t>
            </a:r>
            <a:r>
              <a:rPr lang="en-US"/>
              <a:t>customers can reason and analyze over a trillion rows of data and discover insights in seconds </a:t>
            </a:r>
          </a:p>
          <a:p>
            <a:pPr marL="174708" indent="-174708">
              <a:buFont typeface="Arial" panose="020B0604020202020204" pitchFamily="34" charset="0"/>
              <a:buChar char="•"/>
            </a:pPr>
            <a:r>
              <a:rPr lang="en-US" b="1"/>
              <a:t>Insights for all: </a:t>
            </a:r>
            <a:r>
              <a:rPr lang="en-US"/>
              <a:t>What we mean by this is that data is no longer siloed, difficult to access, or a hassle to share and collaborate on.  One source of truth of where your data resides means that dashboards created in, say, Power BI pulls from all company data. And everyone, from executives to business </a:t>
            </a:r>
            <a:r>
              <a:rPr lang="en-US" err="1"/>
              <a:t>analytits</a:t>
            </a:r>
            <a:r>
              <a:rPr lang="en-US"/>
              <a:t> to architects can quickly get access to the insights they need that spans across their business</a:t>
            </a:r>
          </a:p>
          <a:p>
            <a:pPr marL="174708" indent="-174708">
              <a:buFont typeface="Arial" panose="020B0604020202020204" pitchFamily="34" charset="0"/>
              <a:buChar char="•"/>
            </a:pPr>
            <a:r>
              <a:rPr lang="en-US" b="1"/>
              <a:t>Advanced analytics &amp; AI: </a:t>
            </a:r>
            <a:r>
              <a:rPr lang="en-US"/>
              <a:t>As customers take the step from going to just reactive reporting and creating static dashboards with their BI tools to then using an industry-leading data warehouse for their one source of truth, this enables them to use that data warehouse for their serving layer of AI and to begin going from just basic reporting to real-time reporting, predictive analytics, and machine learning.</a:t>
            </a:r>
          </a:p>
          <a:p>
            <a:pPr marL="174708" indent="-174708">
              <a:buFont typeface="Arial" panose="020B0604020202020204" pitchFamily="34" charset="0"/>
              <a:buChar char="•"/>
            </a:pPr>
            <a:r>
              <a:rPr lang="en-US" b="1"/>
              <a:t>Fast, fast, fast: </a:t>
            </a:r>
            <a:r>
              <a:rPr lang="en-US"/>
              <a:t>Data analysts, business analysts, anyone using BI tools to build important reports to </a:t>
            </a:r>
            <a:r>
              <a:rPr lang="en-US" err="1"/>
              <a:t>disover</a:t>
            </a:r>
            <a:r>
              <a:rPr lang="en-US"/>
              <a:t> insights shouldn’t have to be  impeded by slow query performance or low concurrency. With Power BI and Synapse Analytics, complex queries that take other systems minutes to execute can be done within seconds. This is the speed that customers need to capitalize on their digital transformation rather than being met with more roadblocks as they try to deliver on the promise of insights with BI.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9F7479A-47BA-4D3A-B625-77BCFC7E678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561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But collaboration is extremely challenging by design, as enterprises are plagued by data silos and incompatible tooling. There’s lots of complexity when it comes to interoperating over siloed data, plus an additional layer of complexity when it comes to integration between the various tools and platforms across an organization.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40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It’s one thing to gather and manage data, but it’s another to make decisions based on it. This is where analytics comes in. Without analytics, data doesn’t serve any role. </a:t>
            </a:r>
          </a:p>
          <a:p>
            <a:pPr marL="171450" indent="-171450">
              <a:buFontTx/>
              <a:buChar char="-"/>
            </a:pPr>
            <a:r>
              <a:rPr lang="en-US" sz="1200">
                <a:gradFill>
                  <a:gsLst>
                    <a:gs pos="2917">
                      <a:schemeClr val="tx1"/>
                    </a:gs>
                    <a:gs pos="30000">
                      <a:schemeClr val="tx1"/>
                    </a:gs>
                  </a:gsLst>
                  <a:lin ang="5400000" scaled="0"/>
                </a:gradFill>
              </a:rPr>
              <a:t>Dashboards and reports support awareness of the current state of the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gradFill>
                  <a:gsLst>
                    <a:gs pos="2917">
                      <a:schemeClr val="tx1"/>
                    </a:gs>
                    <a:gs pos="30000">
                      <a:schemeClr val="tx1"/>
                    </a:gs>
                  </a:gsLst>
                  <a:lin ang="5400000" scaled="0"/>
                </a:gradFill>
              </a:rPr>
              <a:t>BI and visualization strengthen the role of knowledge workers with informed insight.</a:t>
            </a:r>
          </a:p>
          <a:p>
            <a:pPr marL="171450" indent="-171450">
              <a:buFontTx/>
              <a:buChar char="-"/>
            </a:pPr>
            <a:r>
              <a:rPr lang="en-US"/>
              <a:t>Augmented intelligence can discover information and patterns that even experts may overlook. </a:t>
            </a:r>
          </a:p>
        </p:txBody>
      </p:sp>
      <p:sp>
        <p:nvSpPr>
          <p:cNvPr id="4" name="Slide Number Placeholder 3"/>
          <p:cNvSpPr>
            <a:spLocks noGrp="1"/>
          </p:cNvSpPr>
          <p:nvPr>
            <p:ph type="sldNum" sz="quarter" idx="5"/>
          </p:nvPr>
        </p:nvSpPr>
        <p:spPr/>
        <p:txBody>
          <a:bodyPr/>
          <a:lstStyle/>
          <a:p>
            <a:fld id="{34E3BBFA-A8E6-4536-8FB4-4AF29A422DDF}" type="slidenum">
              <a:rPr lang="en-US" smtClean="0"/>
              <a:t>7</a:t>
            </a:fld>
            <a:endParaRPr lang="en-US"/>
          </a:p>
        </p:txBody>
      </p:sp>
    </p:spTree>
    <p:extLst>
      <p:ext uri="{BB962C8B-B14F-4D97-AF65-F5344CB8AC3E}">
        <p14:creationId xmlns:p14="http://schemas.microsoft.com/office/powerpoint/2010/main" val="3035718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*In presentation mode, the two boxes unite on click*</a:t>
            </a:r>
          </a:p>
          <a:p>
            <a:endParaRPr lang="en-US"/>
          </a:p>
          <a:p>
            <a:r>
              <a:rPr lang="en-US"/>
              <a:t>We enable you to unify your organization by helping you unify your data and your tooling. </a:t>
            </a:r>
          </a:p>
          <a:p>
            <a:endParaRPr lang="en-US"/>
          </a:p>
          <a:p>
            <a:r>
              <a:rPr lang="en-US" b="1"/>
              <a:t>*Click*</a:t>
            </a:r>
          </a:p>
          <a:p>
            <a:r>
              <a:rPr lang="en-US"/>
              <a:t>To unify your data, Power BI and Azure Data Services have teamed up to leverage </a:t>
            </a:r>
            <a:r>
              <a:rPr lang="en-US" sz="1200" b="0" i="0" kern="1200">
                <a:solidFill>
                  <a:schemeClr val="tx1"/>
                </a:solidFill>
                <a:effectLst/>
                <a:latin typeface="+mn-lt"/>
                <a:ea typeface="+mn-ea"/>
                <a:cs typeface="+mn-cs"/>
              </a:rPr>
              <a:t>the </a:t>
            </a:r>
            <a:r>
              <a:rPr lang="en-US" sz="1200" b="1" i="0" u="none" strike="noStrike" kern="1200">
                <a:solidFill>
                  <a:schemeClr val="tx1"/>
                </a:solidFill>
                <a:effectLst/>
                <a:latin typeface="+mn-lt"/>
                <a:ea typeface="+mn-ea"/>
                <a:cs typeface="+mn-cs"/>
              </a:rPr>
              <a:t>Common Data Model</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(CDM) </a:t>
            </a:r>
            <a:r>
              <a:rPr lang="en-US" sz="1200" b="0" i="0" kern="1200">
                <a:solidFill>
                  <a:schemeClr val="tx1"/>
                </a:solidFill>
                <a:effectLst/>
                <a:latin typeface="+mn-lt"/>
                <a:ea typeface="+mn-ea"/>
                <a:cs typeface="+mn-cs"/>
              </a:rPr>
              <a:t>as a standard to store and describe data, with </a:t>
            </a:r>
            <a:r>
              <a:rPr lang="en-US" sz="1200" b="1" i="0" kern="1200">
                <a:solidFill>
                  <a:schemeClr val="tx1"/>
                </a:solidFill>
                <a:effectLst/>
                <a:latin typeface="+mn-lt"/>
                <a:ea typeface="+mn-ea"/>
                <a:cs typeface="+mn-cs"/>
              </a:rPr>
              <a:t>Azure Data Lake Storage (ADLS) </a:t>
            </a:r>
            <a:r>
              <a:rPr lang="en-US" sz="1200" b="0" i="0" kern="1200">
                <a:solidFill>
                  <a:schemeClr val="tx1"/>
                </a:solidFill>
                <a:effectLst/>
                <a:latin typeface="+mn-lt"/>
                <a:ea typeface="+mn-ea"/>
                <a:cs typeface="+mn-cs"/>
              </a:rPr>
              <a:t>as the unified storage layer for all enterprise data.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Common Data Model (CDM) is a shared data language used across Microsoft apps and services including Power BI, Dynamics 365 and Azure. Furthermore, Microsoft has joined with SAP and Adobe to form the </a:t>
            </a:r>
            <a:r>
              <a:rPr lang="en-US" b="1" u="none">
                <a:solidFill>
                  <a:schemeClr val="tx1"/>
                </a:solidFill>
                <a:hlinkClick r:id="rId3">
                  <a:extLst>
                    <a:ext uri="{A12FA001-AC4F-418D-AE19-62706E023703}">
                      <ahyp:hlinkClr xmlns:ahyp="http://schemas.microsoft.com/office/drawing/2018/hyperlinkcolor" val="tx"/>
                    </a:ext>
                  </a:extLst>
                </a:hlinkClick>
              </a:rPr>
              <a:t>Open Data Initiative</a:t>
            </a:r>
            <a:r>
              <a:rPr lang="en-US" sz="1200" b="0" i="0" u="none" strike="noStrike" kern="1200">
                <a:solidFill>
                  <a:schemeClr val="tx1"/>
                </a:solidFill>
                <a:effectLst/>
                <a:latin typeface="+mn-lt"/>
                <a:ea typeface="+mn-ea"/>
                <a:cs typeface="+mn-cs"/>
              </a:rPr>
              <a:t>, </a:t>
            </a:r>
            <a:r>
              <a:rPr lang="en-US"/>
              <a:t>ensuring that the Common Data Model extends through all of the popular application stacks that enterprises use and love. </a:t>
            </a:r>
            <a:r>
              <a:rPr lang="en-US" sz="1200" b="0" i="0" kern="1200">
                <a:solidFill>
                  <a:schemeClr val="tx1"/>
                </a:solidFill>
                <a:effectLst/>
                <a:latin typeface="+mn-lt"/>
                <a:ea typeface="+mn-ea"/>
                <a:cs typeface="+mn-cs"/>
              </a:rPr>
              <a:t>Data stored in the CDM format provides semantic consistency across apps and deployments, enabling data interoperability and collaboration.</a:t>
            </a:r>
            <a:endParaRPr lang="en-US"/>
          </a:p>
          <a:p>
            <a:endParaRPr lang="en-US" b="1" i="1"/>
          </a:p>
          <a:p>
            <a:r>
              <a:rPr lang="en-US" b="1" i="0"/>
              <a:t>*Click*</a:t>
            </a:r>
          </a:p>
          <a:p>
            <a:r>
              <a:rPr lang="en-US"/>
              <a:t>As you would expect, the Common Data Model is natively integrated with Power BI and Azure Data Services, which also seamlessly integrate with each other. The result for your organization is unified tooling that’s natively connected to unified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726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*In presentation mode, the two boxes unite on click*</a:t>
            </a:r>
          </a:p>
          <a:p>
            <a:endParaRPr lang="en-US"/>
          </a:p>
          <a:p>
            <a:r>
              <a:rPr lang="en-US"/>
              <a:t>We enable you to unify your organization by helping you unify your data and your tooling. </a:t>
            </a:r>
          </a:p>
          <a:p>
            <a:endParaRPr lang="en-US"/>
          </a:p>
          <a:p>
            <a:r>
              <a:rPr lang="en-US" b="1"/>
              <a:t>*Click*</a:t>
            </a:r>
          </a:p>
          <a:p>
            <a:r>
              <a:rPr lang="en-US"/>
              <a:t>To unify your data, Power BI and Azure Data Services have teamed up to leverage </a:t>
            </a:r>
            <a:r>
              <a:rPr lang="en-US" sz="1200" b="0" i="0" kern="1200">
                <a:solidFill>
                  <a:schemeClr val="tx1"/>
                </a:solidFill>
                <a:effectLst/>
                <a:latin typeface="+mn-lt"/>
                <a:ea typeface="+mn-ea"/>
                <a:cs typeface="+mn-cs"/>
              </a:rPr>
              <a:t>the </a:t>
            </a:r>
            <a:r>
              <a:rPr lang="en-US" sz="1200" b="1" i="0" u="none" strike="noStrike" kern="1200">
                <a:solidFill>
                  <a:schemeClr val="tx1"/>
                </a:solidFill>
                <a:effectLst/>
                <a:latin typeface="+mn-lt"/>
                <a:ea typeface="+mn-ea"/>
                <a:cs typeface="+mn-cs"/>
              </a:rPr>
              <a:t>Common Data Model</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(CDM) </a:t>
            </a:r>
            <a:r>
              <a:rPr lang="en-US" sz="1200" b="0" i="0" kern="1200">
                <a:solidFill>
                  <a:schemeClr val="tx1"/>
                </a:solidFill>
                <a:effectLst/>
                <a:latin typeface="+mn-lt"/>
                <a:ea typeface="+mn-ea"/>
                <a:cs typeface="+mn-cs"/>
              </a:rPr>
              <a:t>as a standard to store and describe data, with </a:t>
            </a:r>
            <a:r>
              <a:rPr lang="en-US" sz="1200" b="1" i="0" kern="1200">
                <a:solidFill>
                  <a:schemeClr val="tx1"/>
                </a:solidFill>
                <a:effectLst/>
                <a:latin typeface="+mn-lt"/>
                <a:ea typeface="+mn-ea"/>
                <a:cs typeface="+mn-cs"/>
              </a:rPr>
              <a:t>Azure Data Lake Storage (ADLS) </a:t>
            </a:r>
            <a:r>
              <a:rPr lang="en-US" sz="1200" b="0" i="0" kern="1200">
                <a:solidFill>
                  <a:schemeClr val="tx1"/>
                </a:solidFill>
                <a:effectLst/>
                <a:latin typeface="+mn-lt"/>
                <a:ea typeface="+mn-ea"/>
                <a:cs typeface="+mn-cs"/>
              </a:rPr>
              <a:t>as the unified storage layer for all enterprise data.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Common Data Model (CDM) is a shared data language used across Microsoft apps and services including Power BI, Dynamics 365 and Azure. Furthermore, Microsoft has joined with SAP and Adobe to form the </a:t>
            </a:r>
            <a:r>
              <a:rPr lang="en-US" b="1" u="none">
                <a:solidFill>
                  <a:schemeClr val="tx1"/>
                </a:solidFill>
                <a:hlinkClick r:id="rId3">
                  <a:extLst>
                    <a:ext uri="{A12FA001-AC4F-418D-AE19-62706E023703}">
                      <ahyp:hlinkClr xmlns:ahyp="http://schemas.microsoft.com/office/drawing/2018/hyperlinkcolor" val="tx"/>
                    </a:ext>
                  </a:extLst>
                </a:hlinkClick>
              </a:rPr>
              <a:t>Open Data Initiative</a:t>
            </a:r>
            <a:r>
              <a:rPr lang="en-US" sz="1200" b="0" i="0" u="none" strike="noStrike" kern="1200">
                <a:solidFill>
                  <a:schemeClr val="tx1"/>
                </a:solidFill>
                <a:effectLst/>
                <a:latin typeface="+mn-lt"/>
                <a:ea typeface="+mn-ea"/>
                <a:cs typeface="+mn-cs"/>
              </a:rPr>
              <a:t>, </a:t>
            </a:r>
            <a:r>
              <a:rPr lang="en-US"/>
              <a:t>ensuring that the Common Data Model extends through all of the popular application stacks that enterprises use and love. </a:t>
            </a:r>
            <a:r>
              <a:rPr lang="en-US" sz="1200" b="0" i="0" kern="1200">
                <a:solidFill>
                  <a:schemeClr val="tx1"/>
                </a:solidFill>
                <a:effectLst/>
                <a:latin typeface="+mn-lt"/>
                <a:ea typeface="+mn-ea"/>
                <a:cs typeface="+mn-cs"/>
              </a:rPr>
              <a:t>Data stored in the CDM format provides semantic consistency across apps and deployments, enabling data interoperability and collaboration.</a:t>
            </a:r>
            <a:endParaRPr lang="en-US"/>
          </a:p>
          <a:p>
            <a:endParaRPr lang="en-US" b="1" i="1"/>
          </a:p>
          <a:p>
            <a:r>
              <a:rPr lang="en-US" b="1" i="0"/>
              <a:t>*Click*</a:t>
            </a:r>
          </a:p>
          <a:p>
            <a:r>
              <a:rPr lang="en-US"/>
              <a:t>As you would expect, the Common Data Model is natively integrated with Power BI and Azure Data Services, which also seamlessly integrate with each other. The result for your organization is unified tooling that’s natively connected to unified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4329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unifying your data and unifying your tooling, business analysts using Power BI can easily collaborate with IT and data scientists using Azure Data Services to unlock more value from your data than ever.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57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you fully harness your data in today’s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a:t>You need </a:t>
            </a:r>
            <a:r>
              <a:rPr lang="en-US" b="1"/>
              <a:t>powerful visualization and reporting </a:t>
            </a:r>
            <a:r>
              <a:rPr lang="en-US" b="0"/>
              <a:t>to put insights into the hands of those who need it.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Heathrow’s case, they needed to convert all their back-end data into visual reports and dashboards that deliver aha! Insights to airport staff and employees. Say </a:t>
            </a:r>
            <a:r>
              <a:rPr lang="en-US" sz="1200" b="0" i="0" u="none" strike="noStrike" kern="1200">
                <a:solidFill>
                  <a:schemeClr val="tx1"/>
                </a:solidFill>
                <a:effectLst/>
                <a:latin typeface="+mn-lt"/>
                <a:ea typeface="+mn-ea"/>
                <a:cs typeface="+mn-cs"/>
              </a:rPr>
              <a:t>a shift in the jet stream just delayed the landing of 20 flights, putting 6,000 extra passengers in the airport at 6:00 PM, airport personnel can anticipate one to two hours beforehand so they can add extra people, buses, French fries, and other resources to support the influx.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Today, it is not uncommon for companies to have petabytes of data across the organization. Y</a:t>
            </a:r>
            <a:r>
              <a:rPr lang="en-US" b="0"/>
              <a:t>ou need to </a:t>
            </a:r>
            <a:r>
              <a:rPr lang="en-US" b="1"/>
              <a:t>power your dashboards with analytics that can handle that kind of scale </a:t>
            </a:r>
            <a:r>
              <a:rPr lang="en-US" b="0"/>
              <a:t>in order to quickly reason such massive amounts of data. Otherwise, running a query could take hours if not days.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Rockwell’s case, they needed to reason over real-time and historical data from hundreds of sensors in their manufacturing equipment, each producing hundreds of data points every second, in order to predict points of failure. This requires massively powerful analytics and lighting fast performance over datasets that are trillions of rows long.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With the advancement of AI, opportunities to derive even deeper insights have emerged. </a:t>
            </a:r>
            <a:r>
              <a:rPr lang="en-US" b="1"/>
              <a:t>Successful organizations today leverage AI.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ASOS’s case, their recommendation engine is powered by machine learning models that look at a customer’s own browsing/purchase history, and that of similar customers, to intelligently recommend products that they’re more likely to buy.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8189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526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and Azure Data Services unlock big data in a way that would otherwise be impossible. As previously mentioned, it is not uncommon for companies today to have petabytes of data across the organization. Analyzing and extracting insights from such massive amounts of data used to take hours, if not days.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Not so with Power BI and </a:t>
            </a:r>
            <a:r>
              <a:rPr lang="en-US" sz="1200" b="1" i="0" kern="1200">
                <a:solidFill>
                  <a:schemeClr val="tx1"/>
                </a:solidFill>
                <a:effectLst/>
                <a:latin typeface="+mn-lt"/>
                <a:ea typeface="+mn-ea"/>
                <a:cs typeface="+mn-cs"/>
              </a:rPr>
              <a:t>Azure Synapse Analytics</a:t>
            </a:r>
            <a:r>
              <a:rPr lang="en-US" sz="1200" b="0" i="0" kern="1200">
                <a:solidFill>
                  <a:schemeClr val="tx1"/>
                </a:solidFill>
                <a:effectLst/>
                <a:latin typeface="+mn-lt"/>
                <a:ea typeface="+mn-ea"/>
                <a:cs typeface="+mn-cs"/>
              </a:rPr>
              <a:t>. Using </a:t>
            </a:r>
            <a:r>
              <a:rPr lang="en-US" sz="1200" b="1" i="0" kern="1200" err="1">
                <a:solidFill>
                  <a:schemeClr val="tx1"/>
                </a:solidFill>
                <a:effectLst/>
                <a:latin typeface="+mn-lt"/>
                <a:ea typeface="+mn-ea"/>
                <a:cs typeface="+mn-cs"/>
              </a:rPr>
              <a:t>DirectQuery</a:t>
            </a:r>
            <a:r>
              <a:rPr lang="en-US" sz="1200" b="0" i="0" kern="1200">
                <a:solidFill>
                  <a:schemeClr val="tx1"/>
                </a:solidFill>
                <a:effectLst/>
                <a:latin typeface="+mn-lt"/>
                <a:ea typeface="+mn-ea"/>
                <a:cs typeface="+mn-cs"/>
              </a:rPr>
              <a:t>, you can take advantage of Azure Synapse Analytics’ industry leading performance right from Power BI, without limits on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new </a:t>
            </a:r>
            <a:r>
              <a:rPr lang="en-US" sz="1200" b="1" i="0" kern="1200">
                <a:solidFill>
                  <a:schemeClr val="tx1"/>
                </a:solidFill>
                <a:effectLst/>
                <a:latin typeface="+mn-lt"/>
                <a:ea typeface="+mn-ea"/>
                <a:cs typeface="+mn-cs"/>
              </a:rPr>
              <a:t>aggregations</a:t>
            </a:r>
            <a:r>
              <a:rPr lang="en-US" sz="1200" b="0" i="0" kern="1200">
                <a:solidFill>
                  <a:schemeClr val="tx1"/>
                </a:solidFill>
                <a:effectLst/>
                <a:latin typeface="+mn-lt"/>
                <a:ea typeface="+mn-ea"/>
                <a:cs typeface="+mn-cs"/>
              </a:rPr>
              <a:t> feature in Power BI boosts performance even further by caching data at the aggregated level, enabling instant response times on petabyte scale datasets with trillions of rows. If the user happens to drill down to the detailed level, Power BI will submit a </a:t>
            </a:r>
            <a:r>
              <a:rPr lang="en-US" sz="1200" b="0" i="0" kern="1200" err="1">
                <a:solidFill>
                  <a:schemeClr val="tx1"/>
                </a:solidFill>
                <a:effectLst/>
                <a:latin typeface="+mn-lt"/>
                <a:ea typeface="+mn-ea"/>
                <a:cs typeface="+mn-cs"/>
              </a:rPr>
              <a:t>DirectQuery</a:t>
            </a:r>
            <a:r>
              <a:rPr lang="en-US" sz="1200" b="0" i="0" kern="1200">
                <a:solidFill>
                  <a:schemeClr val="tx1"/>
                </a:solidFill>
                <a:effectLst/>
                <a:latin typeface="+mn-lt"/>
                <a:ea typeface="+mn-ea"/>
                <a:cs typeface="+mn-cs"/>
              </a:rPr>
              <a:t> as usual, invoking Azure Synapse Analytics’ lightning fast query performance. How fast exactly? Up to </a:t>
            </a:r>
            <a:r>
              <a:rPr lang="en-US" sz="1200" b="1" i="0" kern="1200">
                <a:solidFill>
                  <a:schemeClr val="tx1"/>
                </a:solidFill>
                <a:effectLst/>
                <a:latin typeface="+mn-lt"/>
                <a:ea typeface="+mn-ea"/>
                <a:cs typeface="+mn-cs"/>
              </a:rPr>
              <a:t>14x times faster </a:t>
            </a:r>
            <a:r>
              <a:rPr lang="en-US" sz="1200" b="0" i="0" kern="1200">
                <a:solidFill>
                  <a:schemeClr val="tx1"/>
                </a:solidFill>
                <a:effectLst/>
                <a:latin typeface="+mn-lt"/>
                <a:ea typeface="+mn-ea"/>
                <a:cs typeface="+mn-cs"/>
              </a:rPr>
              <a:t>than other cloud providers. And it’s up to </a:t>
            </a:r>
            <a:r>
              <a:rPr lang="en-US" sz="1200" b="1" i="0" kern="1200">
                <a:solidFill>
                  <a:schemeClr val="tx1"/>
                </a:solidFill>
                <a:effectLst/>
                <a:latin typeface="+mn-lt"/>
                <a:ea typeface="+mn-ea"/>
                <a:cs typeface="+mn-cs"/>
              </a:rPr>
              <a:t>94% cheaper </a:t>
            </a:r>
            <a:r>
              <a:rPr lang="en-US" sz="1200" b="0" i="0" kern="1200">
                <a:solidFill>
                  <a:schemeClr val="tx1"/>
                </a:solidFill>
                <a:effectLst/>
                <a:latin typeface="+mn-lt"/>
                <a:ea typeface="+mn-ea"/>
                <a:cs typeface="+mn-cs"/>
              </a:rPr>
              <a:t>too. (According to a study by </a:t>
            </a:r>
            <a:r>
              <a:rPr lang="en-US" sz="1200" b="0" i="0" kern="1200" err="1">
                <a:solidFill>
                  <a:schemeClr val="tx1"/>
                </a:solidFill>
                <a:effectLst/>
                <a:latin typeface="+mn-lt"/>
                <a:ea typeface="+mn-ea"/>
                <a:cs typeface="+mn-cs"/>
              </a:rPr>
              <a:t>Gigaom</a:t>
            </a:r>
            <a:r>
              <a:rPr lang="en-US" sz="1200" b="0" i="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Together, Power BI and Azure Synapse Analytics give users the performance they need to do petabyte scale analytics.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5058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and Azure Data Services unlock big data in a way that would otherwise be impossible. As previously mentioned, it is not uncommon for companies today to have petabytes of data across the organization. Analyzing and extracting insights from such massive amounts of data used to take hours, if not days.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Not so with Power BI and </a:t>
            </a:r>
            <a:r>
              <a:rPr lang="en-US" sz="1200" b="1" i="0" kern="1200">
                <a:solidFill>
                  <a:schemeClr val="tx1"/>
                </a:solidFill>
                <a:effectLst/>
                <a:latin typeface="+mn-lt"/>
                <a:ea typeface="+mn-ea"/>
                <a:cs typeface="+mn-cs"/>
              </a:rPr>
              <a:t>Azure Synapse Analytics</a:t>
            </a:r>
            <a:r>
              <a:rPr lang="en-US" sz="1200" b="0" i="0" kern="1200">
                <a:solidFill>
                  <a:schemeClr val="tx1"/>
                </a:solidFill>
                <a:effectLst/>
                <a:latin typeface="+mn-lt"/>
                <a:ea typeface="+mn-ea"/>
                <a:cs typeface="+mn-cs"/>
              </a:rPr>
              <a:t>. Using </a:t>
            </a:r>
            <a:r>
              <a:rPr lang="en-US" sz="1200" b="1" i="0" kern="1200" err="1">
                <a:solidFill>
                  <a:schemeClr val="tx1"/>
                </a:solidFill>
                <a:effectLst/>
                <a:latin typeface="+mn-lt"/>
                <a:ea typeface="+mn-ea"/>
                <a:cs typeface="+mn-cs"/>
              </a:rPr>
              <a:t>DirectQuery</a:t>
            </a:r>
            <a:r>
              <a:rPr lang="en-US" sz="1200" b="0" i="0" kern="1200">
                <a:solidFill>
                  <a:schemeClr val="tx1"/>
                </a:solidFill>
                <a:effectLst/>
                <a:latin typeface="+mn-lt"/>
                <a:ea typeface="+mn-ea"/>
                <a:cs typeface="+mn-cs"/>
              </a:rPr>
              <a:t>, you can take advantage of Azure Synapse Analytics’ industry leading performance right from Power BI, without limits on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new </a:t>
            </a:r>
            <a:r>
              <a:rPr lang="en-US" sz="1200" b="1" i="0" kern="1200">
                <a:solidFill>
                  <a:schemeClr val="tx1"/>
                </a:solidFill>
                <a:effectLst/>
                <a:latin typeface="+mn-lt"/>
                <a:ea typeface="+mn-ea"/>
                <a:cs typeface="+mn-cs"/>
              </a:rPr>
              <a:t>aggregations</a:t>
            </a:r>
            <a:r>
              <a:rPr lang="en-US" sz="1200" b="0" i="0" kern="1200">
                <a:solidFill>
                  <a:schemeClr val="tx1"/>
                </a:solidFill>
                <a:effectLst/>
                <a:latin typeface="+mn-lt"/>
                <a:ea typeface="+mn-ea"/>
                <a:cs typeface="+mn-cs"/>
              </a:rPr>
              <a:t> feature in Power BI boosts performance even further by caching data at the aggregated level, enabling instant response times on petabyte scale datasets with trillions of rows. If the user happens to drill down to the detailed level, Power BI will submit a </a:t>
            </a:r>
            <a:r>
              <a:rPr lang="en-US" sz="1200" b="0" i="0" kern="1200" err="1">
                <a:solidFill>
                  <a:schemeClr val="tx1"/>
                </a:solidFill>
                <a:effectLst/>
                <a:latin typeface="+mn-lt"/>
                <a:ea typeface="+mn-ea"/>
                <a:cs typeface="+mn-cs"/>
              </a:rPr>
              <a:t>DirectQuery</a:t>
            </a:r>
            <a:r>
              <a:rPr lang="en-US" sz="1200" b="0" i="0" kern="1200">
                <a:solidFill>
                  <a:schemeClr val="tx1"/>
                </a:solidFill>
                <a:effectLst/>
                <a:latin typeface="+mn-lt"/>
                <a:ea typeface="+mn-ea"/>
                <a:cs typeface="+mn-cs"/>
              </a:rPr>
              <a:t> as usual, invoking Azure Synapse Analytics’ lightning fast query performance. How fast exactly? Up to </a:t>
            </a:r>
            <a:r>
              <a:rPr lang="en-US" sz="1200" b="1" i="0" kern="1200">
                <a:solidFill>
                  <a:schemeClr val="tx1"/>
                </a:solidFill>
                <a:effectLst/>
                <a:latin typeface="+mn-lt"/>
                <a:ea typeface="+mn-ea"/>
                <a:cs typeface="+mn-cs"/>
              </a:rPr>
              <a:t>14x times faster </a:t>
            </a:r>
            <a:r>
              <a:rPr lang="en-US" sz="1200" b="0" i="0" kern="1200">
                <a:solidFill>
                  <a:schemeClr val="tx1"/>
                </a:solidFill>
                <a:effectLst/>
                <a:latin typeface="+mn-lt"/>
                <a:ea typeface="+mn-ea"/>
                <a:cs typeface="+mn-cs"/>
              </a:rPr>
              <a:t>than other cloud providers. And it’s up to </a:t>
            </a:r>
            <a:r>
              <a:rPr lang="en-US" sz="1200" b="1" i="0" kern="1200">
                <a:solidFill>
                  <a:schemeClr val="tx1"/>
                </a:solidFill>
                <a:effectLst/>
                <a:latin typeface="+mn-lt"/>
                <a:ea typeface="+mn-ea"/>
                <a:cs typeface="+mn-cs"/>
              </a:rPr>
              <a:t>94% cheaper </a:t>
            </a:r>
            <a:r>
              <a:rPr lang="en-US" sz="1200" b="0" i="0" kern="1200">
                <a:solidFill>
                  <a:schemeClr val="tx1"/>
                </a:solidFill>
                <a:effectLst/>
                <a:latin typeface="+mn-lt"/>
                <a:ea typeface="+mn-ea"/>
                <a:cs typeface="+mn-cs"/>
              </a:rPr>
              <a:t>too. (According to a study by </a:t>
            </a:r>
            <a:r>
              <a:rPr lang="en-US" sz="1200" b="0" i="0" kern="1200" err="1">
                <a:solidFill>
                  <a:schemeClr val="tx1"/>
                </a:solidFill>
                <a:effectLst/>
                <a:latin typeface="+mn-lt"/>
                <a:ea typeface="+mn-ea"/>
                <a:cs typeface="+mn-cs"/>
              </a:rPr>
              <a:t>Gigaom</a:t>
            </a:r>
            <a:r>
              <a:rPr lang="en-US" sz="1200" b="0" i="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Together, Power BI and Azure SQL DW give users the performance they need to do petabyte scale analytics.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0111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Finally, Power BI and Azure help organizations unlock deep insights with advanced analytics and AI. When it comes to AI, Power BI comes with automated machine learning, which allows business analysts to train commonly used ML models without writing a single line of code. </a:t>
            </a:r>
          </a:p>
          <a:p>
            <a:endParaRPr lang="en-US" sz="1600"/>
          </a:p>
          <a:p>
            <a:r>
              <a:rPr lang="en-US" sz="1600"/>
              <a:t>More difficult business problems that call for advanced methods require specialized data science tools.</a:t>
            </a:r>
            <a:r>
              <a:rPr lang="en-US" sz="1400" b="0" i="0" kern="1200">
                <a:solidFill>
                  <a:schemeClr val="tx1"/>
                </a:solidFill>
                <a:effectLst/>
                <a:latin typeface="+mn-lt"/>
                <a:ea typeface="+mn-ea"/>
                <a:cs typeface="+mn-cs"/>
              </a:rPr>
              <a:t> </a:t>
            </a:r>
            <a:r>
              <a:rPr lang="en-US" sz="1400" b="1" i="0" kern="1200">
                <a:solidFill>
                  <a:schemeClr val="tx1"/>
                </a:solidFill>
                <a:effectLst/>
                <a:latin typeface="+mn-lt"/>
                <a:ea typeface="+mn-ea"/>
                <a:cs typeface="+mn-cs"/>
              </a:rPr>
              <a:t>Azure Machine Learning </a:t>
            </a:r>
            <a:r>
              <a:rPr lang="en-US" sz="1400" b="0" i="0" kern="1200">
                <a:solidFill>
                  <a:schemeClr val="tx1"/>
                </a:solidFill>
                <a:effectLst/>
                <a:latin typeface="+mn-lt"/>
                <a:ea typeface="+mn-ea"/>
                <a:cs typeface="+mn-cs"/>
              </a:rPr>
              <a:t>is a platform where data scientists develop machine learning models to take on complex business challenges. Data scientists can easily use data in ADLS to train models in Azure ML, which has a load of productivity enhancing capabilities that can reduce time-to-insight from weeks to hours.</a:t>
            </a:r>
          </a:p>
          <a:p>
            <a:endParaRPr lang="en-US" sz="1400" b="0" i="0" kern="1200">
              <a:solidFill>
                <a:schemeClr val="tx1"/>
              </a:solidFill>
              <a:effectLst/>
              <a:latin typeface="+mn-lt"/>
              <a:ea typeface="+mn-ea"/>
              <a:cs typeface="+mn-cs"/>
            </a:endParaRPr>
          </a:p>
          <a:p>
            <a:r>
              <a:rPr lang="en-US" sz="1400" b="1" i="0" kern="1200">
                <a:solidFill>
                  <a:schemeClr val="tx1"/>
                </a:solidFill>
                <a:effectLst/>
                <a:latin typeface="+mn-lt"/>
                <a:ea typeface="+mn-ea"/>
                <a:cs typeface="+mn-cs"/>
              </a:rPr>
              <a:t>Azure ML models built by data scientists can be easily shared with business analysts.</a:t>
            </a:r>
            <a:r>
              <a:rPr lang="en-US" sz="1400" b="0" i="0" kern="1200">
                <a:solidFill>
                  <a:schemeClr val="tx1"/>
                </a:solidFill>
                <a:effectLst/>
                <a:latin typeface="+mn-lt"/>
                <a:ea typeface="+mn-ea"/>
                <a:cs typeface="+mn-cs"/>
              </a:rPr>
              <a:t> Power BI works behind the scenes to discover the models to which each user has access and automatically creates a point and click user interface to invoke them. This makes collaboration among business analysts and data scientists easier and faster than ever before.</a:t>
            </a:r>
            <a:endParaRPr lang="en-US" sz="16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693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Christian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 PROTECTION</a:t>
            </a:r>
          </a:p>
          <a:p>
            <a:r>
              <a:rPr lang="en-US" sz="1200" b="0" i="0" kern="1200">
                <a:solidFill>
                  <a:schemeClr val="tx1"/>
                </a:solidFill>
                <a:effectLst/>
                <a:latin typeface="+mn-lt"/>
                <a:ea typeface="+mn-ea"/>
                <a:cs typeface="+mn-cs"/>
              </a:rPr>
              <a:t>Classify and label Power BI artefacts</a:t>
            </a:r>
          </a:p>
          <a:p>
            <a:r>
              <a:rPr lang="en-US" sz="1200" b="0" i="0" kern="1200">
                <a:solidFill>
                  <a:schemeClr val="tx1"/>
                </a:solidFill>
                <a:effectLst/>
                <a:latin typeface="+mn-lt"/>
                <a:ea typeface="+mn-ea"/>
                <a:cs typeface="+mn-cs"/>
              </a:rPr>
              <a:t>Oversight for administrators on sensitive data being used in Power BI and data protection incidents that occurred</a:t>
            </a:r>
          </a:p>
          <a:p>
            <a:r>
              <a:rPr lang="en-US" sz="1200" b="0" i="0" kern="1200">
                <a:solidFill>
                  <a:schemeClr val="tx1"/>
                </a:solidFill>
                <a:effectLst/>
                <a:latin typeface="+mn-lt"/>
                <a:ea typeface="+mn-ea"/>
                <a:cs typeface="+mn-cs"/>
              </a:rPr>
              <a:t>Integration with Microsoft Cloud App Security for auditing across the Microsoft Office ecosystem including Power BI artefacts</a:t>
            </a:r>
            <a:endParaRPr lang="en-US" sz="85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3/2/2020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3134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492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Analytics are important, but it’s increasingly evident that not all analytics are equal. Businesses can do more and more complex analytics for better, faster, and more automated insights.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Data science enables automated insight with a depth and scale beyond the abilities of human analysts.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Even small businesses today need scalable analytics of social media, digital interactions and markets.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Increasingly, machine learning and artificial intelligence drive autonomous processes and decisions for smart organizations.</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8</a:t>
            </a:fld>
            <a:endParaRPr lang="en-US"/>
          </a:p>
        </p:txBody>
      </p:sp>
    </p:spTree>
    <p:extLst>
      <p:ext uri="{BB962C8B-B14F-4D97-AF65-F5344CB8AC3E}">
        <p14:creationId xmlns:p14="http://schemas.microsoft.com/office/powerpoint/2010/main" val="264610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https://www.microsoft.com/handsonlabs/instructorledlabs/CreateRequest/8bc2e635-b562-4b7b-93a2-dd87f9406db8</a:t>
            </a:r>
            <a:endParaRPr lang="en-US"/>
          </a:p>
          <a:p>
            <a:endParaRPr lang="en-US"/>
          </a:p>
          <a:p>
            <a:r>
              <a:rPr lang="en-US"/>
              <a:t>Step 1: Go to Instructor-led Labs: </a:t>
            </a:r>
            <a:r>
              <a:rPr lang="en-US">
                <a:hlinkClick r:id="rId4"/>
              </a:rPr>
              <a:t>https://www.microsoft.com/handsonlabs/instructorledlabs/</a:t>
            </a:r>
            <a:endParaRPr lang="en-US"/>
          </a:p>
          <a:p>
            <a:r>
              <a:rPr lang="en-US"/>
              <a:t>Step 2: Sign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Step 3: Search for </a:t>
            </a:r>
            <a:r>
              <a:rPr lang="en-US" sz="1200" b="1">
                <a:latin typeface="Segoe UI Semibold" panose="020B0502040204020203" pitchFamily="34" charset="0"/>
                <a:cs typeface="Segoe UI Semibold" panose="020B0502040204020203" pitchFamily="34" charset="0"/>
                <a:hlinkClick r:id="rId5"/>
              </a:rPr>
              <a:t>Analytics in a Day - Building a Modern Data Warehouse </a:t>
            </a:r>
            <a:r>
              <a:rPr lang="en-US" sz="1200" b="1">
                <a:latin typeface="Segoe UI Semibold" panose="020B0502040204020203" pitchFamily="34" charset="0"/>
                <a:cs typeface="Segoe UI Semibold" panose="020B0502040204020203" pitchFamily="34" charset="0"/>
              </a:rPr>
              <a:t>and Deep Dive on Azure Synapse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Step 4: Select </a:t>
            </a:r>
            <a:r>
              <a:rPr lang="en-US" sz="1200" b="1" i="0" kern="1200">
                <a:solidFill>
                  <a:schemeClr val="tx1"/>
                </a:solidFill>
                <a:effectLst/>
                <a:latin typeface="+mn-lt"/>
                <a:ea typeface="+mn-ea"/>
                <a:cs typeface="+mn-cs"/>
              </a:rPr>
              <a:t>Schedule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Step 5: Enter Lab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*Note: Schedule this lab at least 10-14 days before delivering this workshop so you can ensure it is provisioned and all seats are ready for attendees. </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8264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2354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7363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3/2/2020 9:20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33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20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a:p>
        </p:txBody>
      </p:sp>
      <p:sp>
        <p:nvSpPr>
          <p:cNvPr id="4" name="Slide Number Placeholder 3"/>
          <p:cNvSpPr>
            <a:spLocks noGrp="1"/>
          </p:cNvSpPr>
          <p:nvPr>
            <p:ph type="sldNum" sz="quarter" idx="5"/>
          </p:nvPr>
        </p:nvSpPr>
        <p:spPr/>
        <p:txBody>
          <a:bodyPr/>
          <a:lstStyle/>
          <a:p>
            <a:fld id="{34E3BBFA-A8E6-4536-8FB4-4AF29A422DDF}" type="slidenum">
              <a:rPr lang="en-US" smtClean="0"/>
              <a:t>9</a:t>
            </a:fld>
            <a:endParaRPr lang="en-US"/>
          </a:p>
        </p:txBody>
      </p:sp>
    </p:spTree>
    <p:extLst>
      <p:ext uri="{BB962C8B-B14F-4D97-AF65-F5344CB8AC3E}">
        <p14:creationId xmlns:p14="http://schemas.microsoft.com/office/powerpoint/2010/main" val="602526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4.xml"/><Relationship Id="rId4" Type="http://schemas.openxmlformats.org/officeDocument/2006/relationships/image" Target="../media/image27.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4.xml"/><Relationship Id="rId4" Type="http://schemas.openxmlformats.org/officeDocument/2006/relationships/image" Target="../media/image27.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9.xml"/><Relationship Id="rId4" Type="http://schemas.openxmlformats.org/officeDocument/2006/relationships/image" Target="../media/image27.jp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9.xml"/><Relationship Id="rId4" Type="http://schemas.openxmlformats.org/officeDocument/2006/relationships/image" Target="../media/image27.jp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9642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DA342-80C0-D848-82DD-77952AD19C10}"/>
              </a:ext>
            </a:extLst>
          </p:cNvPr>
          <p:cNvSpPr/>
          <p:nvPr userDrawn="1"/>
        </p:nvSpPr>
        <p:spPr bwMode="auto">
          <a:xfrm>
            <a:off x="0" y="-1"/>
            <a:ext cx="12192000" cy="3429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756457"/>
            <a:ext cx="5272210" cy="1107996"/>
          </a:xfrm>
        </p:spPr>
        <p:txBody>
          <a:bodyPr/>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3" y="2257089"/>
            <a:ext cx="5271510" cy="276999"/>
          </a:xfrm>
        </p:spPr>
        <p:txBody>
          <a:bodyPr/>
          <a:lstStyle>
            <a:lvl1pPr marL="0" indent="0">
              <a:buNone/>
              <a:defRPr sz="1800">
                <a:solidFill>
                  <a:srgbClr val="50E7FF"/>
                </a:solidFill>
                <a:latin typeface="+mj-lt"/>
              </a:defRPr>
            </a:lvl1pPr>
          </a:lstStyle>
          <a:p>
            <a:pPr lvl="0"/>
            <a:r>
              <a:rPr lang="en-US"/>
              <a:t>Click to edit Master text styles</a:t>
            </a:r>
          </a:p>
        </p:txBody>
      </p:sp>
    </p:spTree>
    <p:extLst>
      <p:ext uri="{BB962C8B-B14F-4D97-AF65-F5344CB8AC3E}">
        <p14:creationId xmlns:p14="http://schemas.microsoft.com/office/powerpoint/2010/main" val="350054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882687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36450440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bg1"/>
                </a:solidFill>
              </a:defRPr>
            </a:lvl1pPr>
          </a:lstStyle>
          <a:p>
            <a:r>
              <a:rPr lang="en-US"/>
              <a:t>Title</a:t>
            </a:r>
          </a:p>
        </p:txBody>
      </p:sp>
    </p:spTree>
    <p:extLst>
      <p:ext uri="{BB962C8B-B14F-4D97-AF65-F5344CB8AC3E}">
        <p14:creationId xmlns:p14="http://schemas.microsoft.com/office/powerpoint/2010/main" val="269698872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44156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930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23194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002355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592949598"/>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402533"/>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61690152"/>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384775532"/>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FDA6EC-4BA0-3040-9BBF-5E7B2929E5FB}"/>
              </a:ext>
            </a:extLst>
          </p:cNvPr>
          <p:cNvSpPr/>
          <p:nvPr userDrawn="1"/>
        </p:nvSpPr>
        <p:spPr bwMode="auto">
          <a:xfrm>
            <a:off x="0" y="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800541"/>
            <a:ext cx="11018520" cy="1615264"/>
          </a:xfrm>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87843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9027851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163330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0530751"/>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32654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24961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7076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878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08162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702227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365634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2893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9856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2726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191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57353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42336361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85141986"/>
      </p:ext>
    </p:extLst>
  </p:cSld>
  <p:clrMapOvr>
    <a:masterClrMapping/>
  </p:clrMapOvr>
  <p:transition>
    <p:fade/>
  </p:transition>
  <p:extLst>
    <p:ext uri="{DCECCB84-F9BA-43D5-87BE-67443E8EF086}">
      <p15:sldGuideLst xmlns:p15="http://schemas.microsoft.com/office/powerpoint/2012/main">
        <p15:guide id="26" pos="7416">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141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333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51674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718223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0358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07379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11350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7187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883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385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485017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966408" y="2422106"/>
            <a:ext cx="4982411" cy="1990288"/>
          </a:xfrm>
        </p:spPr>
        <p:txBody>
          <a:bodyPr anchor="ctr"/>
          <a:lstStyle>
            <a:lvl1pPr marL="400050" indent="-400050">
              <a:spcBef>
                <a:spcPts val="0"/>
              </a:spcBef>
              <a:spcAft>
                <a:spcPts val="2000"/>
              </a:spcAft>
              <a:defRPr sz="2400">
                <a:latin typeface="+mj-lt"/>
              </a:defRPr>
            </a:lvl1pPr>
            <a:lvl2pPr marL="594360">
              <a:spcAft>
                <a:spcPts val="1600"/>
              </a:spcAft>
              <a:defRPr sz="18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5203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578702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545184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8616057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44040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bg1"/>
                </a:solidFill>
              </a:defRPr>
            </a:lvl1pPr>
          </a:lstStyle>
          <a:p>
            <a:r>
              <a:rPr lang="en-US"/>
              <a:t>Title</a:t>
            </a:r>
          </a:p>
        </p:txBody>
      </p:sp>
    </p:spTree>
    <p:extLst>
      <p:ext uri="{BB962C8B-B14F-4D97-AF65-F5344CB8AC3E}">
        <p14:creationId xmlns:p14="http://schemas.microsoft.com/office/powerpoint/2010/main" val="11667047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261594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096548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23173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864635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01498863"/>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402533"/>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18939"/>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3834269340"/>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45701562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417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8130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8629377"/>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70743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361196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07933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5225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49650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03437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81923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99370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1928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6162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58721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108591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dark gray">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9289" y="3204862"/>
            <a:ext cx="2101774" cy="448276"/>
          </a:xfrm>
          <a:prstGeom prst="rect">
            <a:avLst/>
          </a:prstGeom>
        </p:spPr>
      </p:pic>
      <p:sp>
        <p:nvSpPr>
          <p:cNvPr id="4" name="Text Box 3">
            <a:extLst>
              <a:ext uri="{FF2B5EF4-FFF2-40B4-BE49-F238E27FC236}">
                <a16:creationId xmlns:a16="http://schemas.microsoft.com/office/drawing/2014/main" id="{F5C664A7-BE4A-DC4B-B992-5E6EFF943621}"/>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2"/>
                </a:solidFill>
                <a:cs typeface="Segoe UI" pitchFamily="34" charset="0"/>
              </a:rPr>
              <a:t>© Copyright Microsoft Corporation. All rights reserved. </a:t>
            </a:r>
          </a:p>
        </p:txBody>
      </p:sp>
    </p:spTree>
    <p:extLst>
      <p:ext uri="{BB962C8B-B14F-4D97-AF65-F5344CB8AC3E}">
        <p14:creationId xmlns:p14="http://schemas.microsoft.com/office/powerpoint/2010/main" val="1633639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157329747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724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0593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1193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340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119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55320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08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097755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4229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52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178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5991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4137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732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652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73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664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497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55858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5922275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7641002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5433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90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354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5007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263763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26452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745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75726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0398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222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44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57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7291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1149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14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45859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2681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807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30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995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763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21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2389589"/>
            <a:ext cx="9144000" cy="338554"/>
          </a:xfrm>
          <a:noFill/>
        </p:spPr>
        <p:txBody>
          <a:bodyPr lIns="0" tIns="0" rIns="0" bIns="0" anchor="b">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1648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778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0101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9990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chemeClr val="accent4"/>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accent3"/>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842017377"/>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4208610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811367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23161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35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479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881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82954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271039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23898949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6429084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07170898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359943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520951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1659103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09931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161925993"/>
      </p:ext>
    </p:extLst>
  </p:cSld>
  <p:clrMapOvr>
    <a:masterClrMapping/>
  </p:clrMapOvr>
  <p:transition>
    <p:fade/>
  </p:transition>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4010083170"/>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92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5339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104537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4304013"/>
      </p:ext>
    </p:extLst>
  </p:cSld>
  <p:clrMapOvr>
    <a:masterClrMapping/>
  </p:clrMapOvr>
  <p:transition>
    <p:fade/>
  </p:transition>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4237389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730288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1452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553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716633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607414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426129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2618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71074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5991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1995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3/2/2020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26500750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67554715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48445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8234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25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223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51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425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08740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9257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4000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5516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851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FB14-D666-43A9-94E7-3842D0C623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B1EFEEE2-E4CE-4AF1-8D6E-286A793D47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3FA29E50-2831-40B7-AB44-438C8AF85CD5}"/>
              </a:ext>
            </a:extLst>
          </p:cNvPr>
          <p:cNvSpPr>
            <a:spLocks noGrp="1"/>
          </p:cNvSpPr>
          <p:nvPr>
            <p:ph type="dt" sz="half" idx="10"/>
          </p:nvPr>
        </p:nvSpPr>
        <p:spPr/>
        <p:txBody>
          <a:bodyPr/>
          <a:lstStyle/>
          <a:p>
            <a:fld id="{DC1DB0A2-BEDC-4F48-B4D9-0BFBCB4CB4C4}" type="datetimeFigureOut">
              <a:rPr lang="en-NL" smtClean="0"/>
              <a:t>02/03/2020</a:t>
            </a:fld>
            <a:endParaRPr lang="en-NL"/>
          </a:p>
        </p:txBody>
      </p:sp>
      <p:sp>
        <p:nvSpPr>
          <p:cNvPr id="5" name="Footer Placeholder 4">
            <a:extLst>
              <a:ext uri="{FF2B5EF4-FFF2-40B4-BE49-F238E27FC236}">
                <a16:creationId xmlns:a16="http://schemas.microsoft.com/office/drawing/2014/main" id="{E57EA052-0F12-4A26-A584-CB5CEA19C0B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CC7705F-7964-45D2-94F2-5898A0BD45A4}"/>
              </a:ext>
            </a:extLst>
          </p:cNvPr>
          <p:cNvSpPr>
            <a:spLocks noGrp="1"/>
          </p:cNvSpPr>
          <p:nvPr>
            <p:ph type="sldNum" sz="quarter" idx="12"/>
          </p:nvPr>
        </p:nvSpPr>
        <p:spPr/>
        <p:txBody>
          <a:bodyPr/>
          <a:lstStyle/>
          <a:p>
            <a:fld id="{37C774FD-E4D3-49E9-B7D8-CF48A75F172A}" type="slidenum">
              <a:rPr lang="en-NL" smtClean="0"/>
              <a:t>‹#›</a:t>
            </a:fld>
            <a:endParaRPr lang="en-NL"/>
          </a:p>
        </p:txBody>
      </p:sp>
    </p:spTree>
    <p:extLst>
      <p:ext uri="{BB962C8B-B14F-4D97-AF65-F5344CB8AC3E}">
        <p14:creationId xmlns:p14="http://schemas.microsoft.com/office/powerpoint/2010/main" val="36780543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0004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393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658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25684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05379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866556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930298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718332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21493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019203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3343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72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68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170373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966408" y="2422106"/>
            <a:ext cx="4982411" cy="1990288"/>
          </a:xfrm>
        </p:spPr>
        <p:txBody>
          <a:bodyPr anchor="ctr"/>
          <a:lstStyle>
            <a:lvl1pPr marL="400050" indent="-400050">
              <a:spcBef>
                <a:spcPts val="0"/>
              </a:spcBef>
              <a:spcAft>
                <a:spcPts val="2000"/>
              </a:spcAft>
              <a:defRPr sz="2400">
                <a:latin typeface="+mj-lt"/>
              </a:defRPr>
            </a:lvl1pPr>
            <a:lvl2pPr marL="594360">
              <a:spcAft>
                <a:spcPts val="1600"/>
              </a:spcAft>
              <a:defRPr sz="18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518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715011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2.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image" Target="../media/image23.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theme" Target="../theme/theme4.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41" Type="http://schemas.openxmlformats.org/officeDocument/2006/relationships/image" Target="../media/image11.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image" Target="../media/image28.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8" Type="http://schemas.openxmlformats.org/officeDocument/2006/relationships/slideLayout" Target="../slideLayouts/slideLayout98.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image" Target="../media/image28.png"/><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theme" Target="../theme/theme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11.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8" Type="http://schemas.openxmlformats.org/officeDocument/2006/relationships/slideLayout" Target="../slideLayouts/slideLayout136.xml"/><Relationship Id="rId3"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6.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1.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image" Target="../media/image1.emf"/><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theme" Target="../theme/theme7.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8" Type="http://schemas.openxmlformats.org/officeDocument/2006/relationships/slideLayout" Target="../slideLayouts/slideLayout190.xml"/><Relationship Id="rId3"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image" Target="../media/image1.emf"/><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theme" Target="../theme/theme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8" Type="http://schemas.openxmlformats.org/officeDocument/2006/relationships/slideLayout" Target="../slideLayouts/slideLayout225.xml"/><Relationship Id="rId3"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34" Type="http://schemas.openxmlformats.org/officeDocument/2006/relationships/theme" Target="../theme/theme9.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image" Target="../media/image11.emf"/><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image" Target="../media/image28.png"/><Relationship Id="rId8"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0993420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64" r:id="rId10"/>
    <p:sldLayoutId id="2147483863"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4104" r:id="rId23"/>
    <p:sldLayoutId id="2147484105" r:id="rId24"/>
    <p:sldLayoutId id="2147484140" r:id="rId2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2" r:id="rId29"/>
    <p:sldLayoutId id="2147483933" r:id="rId30"/>
    <p:sldLayoutId id="2147483934" r:id="rId31"/>
    <p:sldLayoutId id="214748401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5459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117104426"/>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 id="2147483967" r:id="rId32"/>
    <p:sldLayoutId id="2147483968" r:id="rId33"/>
    <p:sldLayoutId id="2147483969" r:id="rId34"/>
    <p:sldLayoutId id="2147483970" r:id="rId35"/>
    <p:sldLayoutId id="2147483971" r:id="rId36"/>
    <p:sldLayoutId id="2147483972" r:id="rId37"/>
    <p:sldLayoutId id="2147484011" r:id="rId38"/>
  </p:sldLayoutIdLst>
  <p:transition>
    <p:fade/>
  </p:transition>
  <p:hf sldNum="0" hdr="0" dt="0"/>
  <p:txStyles>
    <p:titleStyle>
      <a:lvl1pPr algn="l" defTabSz="914192"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17287922"/>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2" r:id="rId37"/>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7862163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 id="2147484102" r:id="rId35"/>
    <p:sldLayoutId id="2147484103"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315739328"/>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 id="2147484124" r:id="rId18"/>
    <p:sldLayoutId id="2147484125" r:id="rId19"/>
    <p:sldLayoutId id="2147484126" r:id="rId20"/>
    <p:sldLayoutId id="2147484127" r:id="rId21"/>
    <p:sldLayoutId id="2147484128" r:id="rId22"/>
    <p:sldLayoutId id="2147484129" r:id="rId23"/>
    <p:sldLayoutId id="2147484130" r:id="rId24"/>
    <p:sldLayoutId id="2147484131" r:id="rId25"/>
    <p:sldLayoutId id="2147484132" r:id="rId26"/>
    <p:sldLayoutId id="2147484133" r:id="rId27"/>
    <p:sldLayoutId id="2147484134" r:id="rId28"/>
    <p:sldLayoutId id="2147484135" r:id="rId29"/>
    <p:sldLayoutId id="2147484136" r:id="rId30"/>
    <p:sldLayoutId id="2147484137" r:id="rId31"/>
    <p:sldLayoutId id="2147484138" r:id="rId32"/>
    <p:sldLayoutId id="2147484139" r:id="rId33"/>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55.sv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1.xml"/></Relationships>
</file>

<file path=ppt/slides/_rels/slide101.xml.rels><?xml version="1.0" encoding="UTF-8" standalone="yes"?>
<Relationships xmlns="http://schemas.openxmlformats.org/package/2006/relationships"><Relationship Id="rId3" Type="http://schemas.openxmlformats.org/officeDocument/2006/relationships/hyperlink" Target="https://info.microsoft.com/ww-landing-contact-me-azure-analytics.html" TargetMode="External"/><Relationship Id="rId2" Type="http://schemas.openxmlformats.org/officeDocument/2006/relationships/notesSlide" Target="../notesSlides/notesSlide81.xml"/><Relationship Id="rId1" Type="http://schemas.openxmlformats.org/officeDocument/2006/relationships/slideLayout" Target="../slideLayouts/slideLayout140.xml"/><Relationship Id="rId5" Type="http://schemas.openxmlformats.org/officeDocument/2006/relationships/hyperlink" Target="https://azure.microsoft.com/en-us/free/synapse-analytics/" TargetMode="External"/><Relationship Id="rId4" Type="http://schemas.openxmlformats.org/officeDocument/2006/relationships/hyperlink" Target="https://now.informatica.com/Microsoft_CDW_Workshops.html#fbid=uqwtl_SXNFV"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6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55.sv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60.sv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90.xml"/><Relationship Id="rId4" Type="http://schemas.openxmlformats.org/officeDocument/2006/relationships/image" Target="../media/image5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89.xml"/><Relationship Id="rId6" Type="http://schemas.openxmlformats.org/officeDocument/2006/relationships/image" Target="../media/image71.emf"/><Relationship Id="rId5" Type="http://schemas.openxmlformats.org/officeDocument/2006/relationships/image" Target="../media/image70.jpeg"/><Relationship Id="rId4" Type="http://schemas.openxmlformats.org/officeDocument/2006/relationships/image" Target="../media/image69.jpeg"/><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74.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7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78.xml"/><Relationship Id="rId6" Type="http://schemas.microsoft.com/office/2007/relationships/hdphoto" Target="../media/hdphoto2.wdp"/><Relationship Id="rId5" Type="http://schemas.openxmlformats.org/officeDocument/2006/relationships/image" Target="../media/image78.png"/><Relationship Id="rId4"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13.xml"/><Relationship Id="rId4" Type="http://schemas.openxmlformats.org/officeDocument/2006/relationships/image" Target="../media/image8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51.xml"/><Relationship Id="rId4" Type="http://schemas.openxmlformats.org/officeDocument/2006/relationships/image" Target="../media/image8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8.xml"/><Relationship Id="rId4" Type="http://schemas.openxmlformats.org/officeDocument/2006/relationships/image" Target="../media/image60.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64.xml"/><Relationship Id="rId6" Type="http://schemas.openxmlformats.org/officeDocument/2006/relationships/image" Target="../media/image88.png"/><Relationship Id="rId5" Type="http://schemas.openxmlformats.org/officeDocument/2006/relationships/image" Target="../media/image87.jp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3.xml"/><Relationship Id="rId1" Type="http://schemas.openxmlformats.org/officeDocument/2006/relationships/slideLayout" Target="../slideLayouts/slideLayout64.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64.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4.png"/><Relationship Id="rId7"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6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86.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64.xml"/><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64.xml"/><Relationship Id="rId4" Type="http://schemas.openxmlformats.org/officeDocument/2006/relationships/image" Target="../media/image113.svg"/></Relationships>
</file>

<file path=ppt/slides/_rels/slide54.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64.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11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8.xml"/></Relationships>
</file>

<file path=ppt/slides/_rels/slide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6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68.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68.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68.xml"/><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68.xm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68.xml"/><Relationship Id="rId5" Type="http://schemas.openxmlformats.org/officeDocument/2006/relationships/image" Target="../media/image137.sv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28.xml"/><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8.jpeg"/><Relationship Id="rId7" Type="http://schemas.microsoft.com/office/2007/relationships/hdphoto" Target="../media/hdphoto3.wdp"/><Relationship Id="rId2" Type="http://schemas.openxmlformats.org/officeDocument/2006/relationships/notesSlide" Target="../notesSlides/notesSlide59.xml"/><Relationship Id="rId1" Type="http://schemas.openxmlformats.org/officeDocument/2006/relationships/slideLayout" Target="../slideLayouts/slideLayout110.xml"/><Relationship Id="rId6" Type="http://schemas.openxmlformats.org/officeDocument/2006/relationships/image" Target="../media/image141.png"/><Relationship Id="rId5" Type="http://schemas.openxmlformats.org/officeDocument/2006/relationships/image" Target="../media/image140.jpeg"/><Relationship Id="rId10" Type="http://schemas.microsoft.com/office/2007/relationships/hdphoto" Target="../media/hdphoto4.wdp"/><Relationship Id="rId4" Type="http://schemas.openxmlformats.org/officeDocument/2006/relationships/image" Target="../media/image139.jpeg"/><Relationship Id="rId9"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25.xml"/><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125.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s>
</file>

<file path=ppt/slides/_rels/slide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5.xml"/></Relationships>
</file>

<file path=ppt/slides/_rels/slide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5.xml"/></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125.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5.xml"/></Relationships>
</file>

<file path=ppt/slides/_rels/slide75.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65.sv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notesSlide" Target="../notesSlides/notesSlide64.xml"/><Relationship Id="rId1" Type="http://schemas.openxmlformats.org/officeDocument/2006/relationships/slideLayout" Target="../slideLayouts/slideLayout125.xml"/><Relationship Id="rId6" Type="http://schemas.openxmlformats.org/officeDocument/2006/relationships/image" Target="../media/image158.sv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156.svg"/><Relationship Id="rId9"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65.xml"/><Relationship Id="rId4" Type="http://schemas.openxmlformats.org/officeDocument/2006/relationships/image" Target="../media/image55.svg"/></Relationships>
</file>

<file path=ppt/slides/_rels/slide7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jpeg"/><Relationship Id="rId7"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14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79.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68.xml"/><Relationship Id="rId1" Type="http://schemas.openxmlformats.org/officeDocument/2006/relationships/slideLayout" Target="../slideLayouts/slideLayout139.xml"/><Relationship Id="rId5" Type="http://schemas.openxmlformats.org/officeDocument/2006/relationships/image" Target="../media/image175.emf"/><Relationship Id="rId4" Type="http://schemas.openxmlformats.org/officeDocument/2006/relationships/image" Target="../media/image174.emf"/></Relationships>
</file>

<file path=ppt/slides/_rels/slide8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emf"/><Relationship Id="rId7" Type="http://schemas.openxmlformats.org/officeDocument/2006/relationships/image" Target="../media/image180.emf"/><Relationship Id="rId2" Type="http://schemas.openxmlformats.org/officeDocument/2006/relationships/notesSlide" Target="../notesSlides/notesSlide69.xml"/><Relationship Id="rId1" Type="http://schemas.openxmlformats.org/officeDocument/2006/relationships/slideLayout" Target="../slideLayouts/slideLayout139.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8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139.xml"/><Relationship Id="rId4" Type="http://schemas.openxmlformats.org/officeDocument/2006/relationships/image" Target="../media/image183.png"/></Relationships>
</file>

<file path=ppt/slides/_rels/slide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1.xml"/><Relationship Id="rId1" Type="http://schemas.openxmlformats.org/officeDocument/2006/relationships/slideLayout" Target="../slideLayouts/slideLayout139.xml"/><Relationship Id="rId4" Type="http://schemas.openxmlformats.org/officeDocument/2006/relationships/image" Target="../media/image183.png"/></Relationships>
</file>

<file path=ppt/slides/_rels/slide8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2.xml"/><Relationship Id="rId1" Type="http://schemas.openxmlformats.org/officeDocument/2006/relationships/slideLayout" Target="../slideLayouts/slideLayout139.xml"/><Relationship Id="rId4" Type="http://schemas.openxmlformats.org/officeDocument/2006/relationships/image" Target="../media/image182.pn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39.xml"/><Relationship Id="rId4" Type="http://schemas.openxmlformats.org/officeDocument/2006/relationships/image" Target="../media/image60.svg"/></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58.xml"/><Relationship Id="rId4" Type="http://schemas.openxmlformats.org/officeDocument/2006/relationships/image" Target="../media/image60.svg"/></Relationships>
</file>

<file path=ppt/slides/_rels/slide8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5.xml"/><Relationship Id="rId1" Type="http://schemas.openxmlformats.org/officeDocument/2006/relationships/slideLayout" Target="../slideLayouts/slideLayout139.xml"/><Relationship Id="rId4" Type="http://schemas.openxmlformats.org/officeDocument/2006/relationships/image" Target="../media/image185.emf"/></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6.xml"/><Relationship Id="rId1" Type="http://schemas.openxmlformats.org/officeDocument/2006/relationships/slideLayout" Target="../slideLayouts/slideLayout13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185.emf"/></Relationships>
</file>

<file path=ppt/slides/_rels/slide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7.xml"/><Relationship Id="rId1" Type="http://schemas.openxmlformats.org/officeDocument/2006/relationships/slideLayout" Target="../slideLayouts/slideLayout139.xml"/><Relationship Id="rId4" Type="http://schemas.openxmlformats.org/officeDocument/2006/relationships/image" Target="../media/image185.emf"/></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60.svg"/></Relationships>
</file>

<file path=ppt/slides/_rels/slide90.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96.pn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95.svg"/><Relationship Id="rId2" Type="http://schemas.openxmlformats.org/officeDocument/2006/relationships/notesSlide" Target="../notesSlides/notesSlide78.xml"/><Relationship Id="rId1" Type="http://schemas.openxmlformats.org/officeDocument/2006/relationships/slideLayout" Target="../slideLayouts/slideLayout164.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svg"/><Relationship Id="rId4" Type="http://schemas.openxmlformats.org/officeDocument/2006/relationships/image" Target="../media/image187.svg"/><Relationship Id="rId9" Type="http://schemas.openxmlformats.org/officeDocument/2006/relationships/image" Target="../media/image192.png"/><Relationship Id="rId14" Type="http://schemas.openxmlformats.org/officeDocument/2006/relationships/image" Target="../media/image197.sv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721284"/>
            <a:ext cx="7371793" cy="1793104"/>
          </a:xfrm>
        </p:spPr>
        <p:txBody>
          <a:bodyPr/>
          <a:lstStyle/>
          <a:p>
            <a:r>
              <a:rPr lang="en-US" sz="4800"/>
              <a:t>Analytics in a day</a:t>
            </a:r>
            <a:br>
              <a:rPr lang="en-US" sz="4800"/>
            </a:br>
            <a:br>
              <a:rPr lang="en-US" sz="4800"/>
            </a:br>
            <a:endParaRPr lang="en-US" sz="4800">
              <a:solidFill>
                <a:schemeClr val="accent1"/>
              </a:solidFill>
            </a:endParaRPr>
          </a:p>
        </p:txBody>
      </p:sp>
      <p:sp>
        <p:nvSpPr>
          <p:cNvPr id="21" name="Text Placeholder 2">
            <a:extLst>
              <a:ext uri="{FF2B5EF4-FFF2-40B4-BE49-F238E27FC236}">
                <a16:creationId xmlns:a16="http://schemas.microsoft.com/office/drawing/2014/main" id="{6D0B77B5-C00F-4BBF-84E9-A9E9E8760E83}"/>
              </a:ext>
            </a:extLst>
          </p:cNvPr>
          <p:cNvSpPr>
            <a:spLocks noGrp="1"/>
          </p:cNvSpPr>
          <p:nvPr>
            <p:ph type="body" sz="quarter" idx="12"/>
          </p:nvPr>
        </p:nvSpPr>
        <p:spPr>
          <a:xfrm>
            <a:off x="434975" y="3507866"/>
            <a:ext cx="5381625" cy="1078422"/>
          </a:xfrm>
        </p:spPr>
        <p:txBody>
          <a:bodyPr/>
          <a:lstStyle/>
          <a:p>
            <a:r>
              <a:rPr lang="en-US" sz="3200" spc="-147">
                <a:ln w="3175">
                  <a:noFill/>
                </a:ln>
                <a:solidFill>
                  <a:schemeClr val="accent1"/>
                </a:solidFill>
                <a:latin typeface="+mj-lt"/>
                <a:cs typeface="Segoe UI" pitchFamily="34" charset="0"/>
              </a:rPr>
              <a:t>Cloud analytics in the age of self-service and data science</a:t>
            </a: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21896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64FB46FE-2165-1040-9AB6-3CE75B8133C0}"/>
              </a:ext>
            </a:extLst>
          </p:cNvPr>
          <p:cNvGrpSpPr/>
          <p:nvPr/>
        </p:nvGrpSpPr>
        <p:grpSpPr>
          <a:xfrm>
            <a:off x="1971534" y="2284041"/>
            <a:ext cx="8620939" cy="3356382"/>
            <a:chOff x="1971534" y="2284041"/>
            <a:chExt cx="8620939" cy="3356382"/>
          </a:xfrm>
        </p:grpSpPr>
        <p:cxnSp>
          <p:nvCxnSpPr>
            <p:cNvPr id="111" name="Straight Arrow Connector 110">
              <a:extLst>
                <a:ext uri="{FF2B5EF4-FFF2-40B4-BE49-F238E27FC236}">
                  <a16:creationId xmlns:a16="http://schemas.microsoft.com/office/drawing/2014/main" id="{E92DBDE0-DD73-0942-89A8-D43097401807}"/>
                </a:ext>
              </a:extLst>
            </p:cNvPr>
            <p:cNvCxnSpPr>
              <a:cxnSpLocks/>
            </p:cNvCxnSpPr>
            <p:nvPr/>
          </p:nvCxnSpPr>
          <p:spPr>
            <a:xfrm flipV="1">
              <a:off x="7681810" y="4401220"/>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2" name="Straight Arrow Connector 111">
              <a:extLst>
                <a:ext uri="{FF2B5EF4-FFF2-40B4-BE49-F238E27FC236}">
                  <a16:creationId xmlns:a16="http://schemas.microsoft.com/office/drawing/2014/main" id="{C859EBD7-3452-5E49-852B-86440A746079}"/>
                </a:ext>
              </a:extLst>
            </p:cNvPr>
            <p:cNvCxnSpPr>
              <a:cxnSpLocks/>
            </p:cNvCxnSpPr>
            <p:nvPr/>
          </p:nvCxnSpPr>
          <p:spPr>
            <a:xfrm flipV="1">
              <a:off x="10592473" y="2996014"/>
              <a:ext cx="0" cy="418955"/>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3" name="Straight Arrow Connector 112">
              <a:extLst>
                <a:ext uri="{FF2B5EF4-FFF2-40B4-BE49-F238E27FC236}">
                  <a16:creationId xmlns:a16="http://schemas.microsoft.com/office/drawing/2014/main" id="{B6A2345B-AA48-4A4E-B351-59C2FD40B9C4}"/>
                </a:ext>
              </a:extLst>
            </p:cNvPr>
            <p:cNvCxnSpPr>
              <a:cxnSpLocks/>
            </p:cNvCxnSpPr>
            <p:nvPr/>
          </p:nvCxnSpPr>
          <p:spPr>
            <a:xfrm>
              <a:off x="8799687" y="2284041"/>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4" name="Straight Arrow Connector 113">
              <a:extLst>
                <a:ext uri="{FF2B5EF4-FFF2-40B4-BE49-F238E27FC236}">
                  <a16:creationId xmlns:a16="http://schemas.microsoft.com/office/drawing/2014/main" id="{3C5E9FC4-CFB0-F84F-AECB-1FB3DFA6FB64}"/>
                </a:ext>
              </a:extLst>
            </p:cNvPr>
            <p:cNvCxnSpPr>
              <a:cxnSpLocks/>
            </p:cNvCxnSpPr>
            <p:nvPr/>
          </p:nvCxnSpPr>
          <p:spPr>
            <a:xfrm>
              <a:off x="8799687" y="3823338"/>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5" name="Straight Arrow Connector 114">
              <a:extLst>
                <a:ext uri="{FF2B5EF4-FFF2-40B4-BE49-F238E27FC236}">
                  <a16:creationId xmlns:a16="http://schemas.microsoft.com/office/drawing/2014/main" id="{CF544912-9D71-7A4C-BF2A-987E2AE2CDE7}"/>
                </a:ext>
              </a:extLst>
            </p:cNvPr>
            <p:cNvCxnSpPr>
              <a:cxnSpLocks/>
            </p:cNvCxnSpPr>
            <p:nvPr/>
          </p:nvCxnSpPr>
          <p:spPr>
            <a:xfrm>
              <a:off x="4619687" y="2943803"/>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6" name="Straight Arrow Connector 115">
              <a:extLst>
                <a:ext uri="{FF2B5EF4-FFF2-40B4-BE49-F238E27FC236}">
                  <a16:creationId xmlns:a16="http://schemas.microsoft.com/office/drawing/2014/main" id="{C3FAE342-51CA-D445-AF52-D87421A91752}"/>
                </a:ext>
              </a:extLst>
            </p:cNvPr>
            <p:cNvCxnSpPr>
              <a:cxnSpLocks/>
            </p:cNvCxnSpPr>
            <p:nvPr/>
          </p:nvCxnSpPr>
          <p:spPr>
            <a:xfrm flipV="1">
              <a:off x="4342156" y="4401220"/>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7" name="Straight Arrow Connector 116">
              <a:extLst>
                <a:ext uri="{FF2B5EF4-FFF2-40B4-BE49-F238E27FC236}">
                  <a16:creationId xmlns:a16="http://schemas.microsoft.com/office/drawing/2014/main" id="{66892308-4ABA-7347-B55F-68EC03C264EA}"/>
                </a:ext>
              </a:extLst>
            </p:cNvPr>
            <p:cNvCxnSpPr>
              <a:cxnSpLocks/>
            </p:cNvCxnSpPr>
            <p:nvPr/>
          </p:nvCxnSpPr>
          <p:spPr>
            <a:xfrm>
              <a:off x="4897217" y="4268606"/>
              <a:ext cx="0" cy="330399"/>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8" name="Straight Arrow Connector 117">
              <a:extLst>
                <a:ext uri="{FF2B5EF4-FFF2-40B4-BE49-F238E27FC236}">
                  <a16:creationId xmlns:a16="http://schemas.microsoft.com/office/drawing/2014/main" id="{2E2A6E87-D504-6946-A978-24208F2A3DC7}"/>
                </a:ext>
              </a:extLst>
            </p:cNvPr>
            <p:cNvCxnSpPr>
              <a:cxnSpLocks/>
            </p:cNvCxnSpPr>
            <p:nvPr/>
          </p:nvCxnSpPr>
          <p:spPr>
            <a:xfrm>
              <a:off x="2153606" y="2284041"/>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9" name="Straight Arrow Connector 118">
              <a:extLst>
                <a:ext uri="{FF2B5EF4-FFF2-40B4-BE49-F238E27FC236}">
                  <a16:creationId xmlns:a16="http://schemas.microsoft.com/office/drawing/2014/main" id="{3CA0837A-2938-0548-8704-EF232ECD8902}"/>
                </a:ext>
              </a:extLst>
            </p:cNvPr>
            <p:cNvCxnSpPr>
              <a:cxnSpLocks/>
            </p:cNvCxnSpPr>
            <p:nvPr/>
          </p:nvCxnSpPr>
          <p:spPr>
            <a:xfrm>
              <a:off x="5818509" y="3700720"/>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0" name="Straight Arrow Connector 119">
              <a:extLst>
                <a:ext uri="{FF2B5EF4-FFF2-40B4-BE49-F238E27FC236}">
                  <a16:creationId xmlns:a16="http://schemas.microsoft.com/office/drawing/2014/main" id="{0F4B0DA8-A2BF-B045-99A4-403BEB990F87}"/>
                </a:ext>
              </a:extLst>
            </p:cNvPr>
            <p:cNvCxnSpPr>
              <a:cxnSpLocks/>
            </p:cNvCxnSpPr>
            <p:nvPr/>
          </p:nvCxnSpPr>
          <p:spPr>
            <a:xfrm flipH="1">
              <a:off x="5900325" y="3942532"/>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1" name="Straight Arrow Connector 120">
              <a:extLst>
                <a:ext uri="{FF2B5EF4-FFF2-40B4-BE49-F238E27FC236}">
                  <a16:creationId xmlns:a16="http://schemas.microsoft.com/office/drawing/2014/main" id="{9E72ABD0-E088-FA4F-BD41-C89CDE7A7375}"/>
                </a:ext>
              </a:extLst>
            </p:cNvPr>
            <p:cNvCxnSpPr>
              <a:cxnSpLocks/>
            </p:cNvCxnSpPr>
            <p:nvPr/>
          </p:nvCxnSpPr>
          <p:spPr>
            <a:xfrm>
              <a:off x="5818510" y="2284041"/>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2" name="Straight Arrow Connector 121">
              <a:extLst>
                <a:ext uri="{FF2B5EF4-FFF2-40B4-BE49-F238E27FC236}">
                  <a16:creationId xmlns:a16="http://schemas.microsoft.com/office/drawing/2014/main" id="{99D64FD5-516D-AA4B-AAB7-C7B55309393E}"/>
                </a:ext>
              </a:extLst>
            </p:cNvPr>
            <p:cNvCxnSpPr>
              <a:cxnSpLocks/>
            </p:cNvCxnSpPr>
            <p:nvPr/>
          </p:nvCxnSpPr>
          <p:spPr>
            <a:xfrm>
              <a:off x="2157625" y="3775444"/>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F406F96-E3F4-1A4F-8285-A2D8F6044E12}"/>
                </a:ext>
              </a:extLst>
            </p:cNvPr>
            <p:cNvCxnSpPr>
              <a:cxnSpLocks/>
            </p:cNvCxnSpPr>
            <p:nvPr/>
          </p:nvCxnSpPr>
          <p:spPr>
            <a:xfrm>
              <a:off x="2153606" y="5138953"/>
              <a:ext cx="1188720" cy="0"/>
            </a:xfrm>
            <a:prstGeom prst="straightConnector1">
              <a:avLst/>
            </a:prstGeom>
            <a:noFill/>
            <a:ln w="19050" cap="flat" cmpd="sng" algn="ctr">
              <a:solidFill>
                <a:srgbClr val="000000"/>
              </a:solidFill>
              <a:prstDash val="solid"/>
              <a:headEnd type="none" w="lg" len="med"/>
              <a:tailEnd type="triangle" w="med" len="med"/>
            </a:ln>
            <a:effectLst/>
          </p:spPr>
        </p:cxnSp>
        <p:sp>
          <p:nvSpPr>
            <p:cNvPr id="139" name="Rectangle 9">
              <a:extLst>
                <a:ext uri="{FF2B5EF4-FFF2-40B4-BE49-F238E27FC236}">
                  <a16:creationId xmlns:a16="http://schemas.microsoft.com/office/drawing/2014/main" id="{77ED4DBE-AFFB-AD49-8D88-64CE7DC142BC}"/>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rgbClr val="000000"/>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a:extLst>
                <a:ext uri="{FF2B5EF4-FFF2-40B4-BE49-F238E27FC236}">
                  <a16:creationId xmlns:a16="http://schemas.microsoft.com/office/drawing/2014/main" id="{115D21A8-50CF-794A-90F1-219393426BB7}"/>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bg1">
                  <a:lumMod val="75000"/>
                </a:schemeClr>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8951913" cy="554038"/>
          </a:xfrm>
        </p:spPr>
        <p:txBody>
          <a:bodyPr/>
          <a:lstStyle/>
          <a:p>
            <a:r>
              <a:rPr lang="en-US"/>
              <a:t>Data sources for analytics</a:t>
            </a:r>
          </a:p>
        </p:txBody>
      </p:sp>
      <p:sp>
        <p:nvSpPr>
          <p:cNvPr id="86" name="Rectangle 85">
            <a:extLst>
              <a:ext uri="{FF2B5EF4-FFF2-40B4-BE49-F238E27FC236}">
                <a16:creationId xmlns:a16="http://schemas.microsoft.com/office/drawing/2014/main" id="{F9588888-83D6-B446-AE59-FCF852F83D0D}"/>
              </a:ext>
            </a:extLst>
          </p:cNvPr>
          <p:cNvSpPr/>
          <p:nvPr/>
        </p:nvSpPr>
        <p:spPr bwMode="auto">
          <a:xfrm>
            <a:off x="6375229" y="1889404"/>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D7B4AAA0-4E59-FD42-B397-00380C54AB78}"/>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9F64FD52-2FC0-824C-AF45-2BC3F06845EC}"/>
              </a:ext>
            </a:extLst>
          </p:cNvPr>
          <p:cNvSpPr/>
          <p:nvPr/>
        </p:nvSpPr>
        <p:spPr bwMode="auto">
          <a:xfrm>
            <a:off x="9354058" y="3324892"/>
            <a:ext cx="2476829" cy="1060704"/>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5BDD6329-93EA-EC4A-90F7-D1F2CF4CCB57}"/>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6765EF6F-7C6B-5342-B2AC-131B073F8B74}"/>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1" name="Rectangle 90">
            <a:extLst>
              <a:ext uri="{FF2B5EF4-FFF2-40B4-BE49-F238E27FC236}">
                <a16:creationId xmlns:a16="http://schemas.microsoft.com/office/drawing/2014/main" id="{E6245522-3075-DE44-9DA3-B9D71E6AD85F}"/>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24D64FC3-6D1D-CD48-B0DE-1DB1325B3560}"/>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Synapse Analytics</a:t>
            </a:r>
          </a:p>
        </p:txBody>
      </p:sp>
      <p:sp>
        <p:nvSpPr>
          <p:cNvPr id="93" name="TextBox 92">
            <a:extLst>
              <a:ext uri="{FF2B5EF4-FFF2-40B4-BE49-F238E27FC236}">
                <a16:creationId xmlns:a16="http://schemas.microsoft.com/office/drawing/2014/main" id="{B584AD03-C7D8-244C-8EEC-3AD7F848421D}"/>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a:ln>
                <a:noFill/>
              </a:ln>
              <a:solidFill>
                <a:schemeClr val="bg1">
                  <a:lumMod val="75000"/>
                </a:schemeClr>
              </a:solidFill>
              <a:effectLst/>
              <a:uLnTx/>
              <a:uFillTx/>
            </a:endParaRPr>
          </a:p>
        </p:txBody>
      </p:sp>
      <p:sp>
        <p:nvSpPr>
          <p:cNvPr id="94" name="TextBox 93">
            <a:extLst>
              <a:ext uri="{FF2B5EF4-FFF2-40B4-BE49-F238E27FC236}">
                <a16:creationId xmlns:a16="http://schemas.microsoft.com/office/drawing/2014/main" id="{AC7788A0-A38C-CA45-AD83-F704AF47DD60}"/>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LOB sources</a:t>
            </a:r>
          </a:p>
        </p:txBody>
      </p:sp>
      <p:sp>
        <p:nvSpPr>
          <p:cNvPr id="95" name="TextBox 94">
            <a:extLst>
              <a:ext uri="{FF2B5EF4-FFF2-40B4-BE49-F238E27FC236}">
                <a16:creationId xmlns:a16="http://schemas.microsoft.com/office/drawing/2014/main" id="{774FF7AD-55B3-3641-9895-36CEAC4089CC}"/>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and streams (unstructured)</a:t>
            </a:r>
          </a:p>
        </p:txBody>
      </p:sp>
      <p:sp>
        <p:nvSpPr>
          <p:cNvPr id="96" name="TextBox 95">
            <a:extLst>
              <a:ext uri="{FF2B5EF4-FFF2-40B4-BE49-F238E27FC236}">
                <a16:creationId xmlns:a16="http://schemas.microsoft.com/office/drawing/2014/main" id="{69010C23-6BBB-AD4D-AEE2-32EA3FABF500}"/>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97" name="TextBox 96">
            <a:extLst>
              <a:ext uri="{FF2B5EF4-FFF2-40B4-BE49-F238E27FC236}">
                <a16:creationId xmlns:a16="http://schemas.microsoft.com/office/drawing/2014/main" id="{008B49AC-6612-E54C-A49B-7FB3ED9940B0}"/>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123" name="TextBox 122">
            <a:extLst>
              <a:ext uri="{FF2B5EF4-FFF2-40B4-BE49-F238E27FC236}">
                <a16:creationId xmlns:a16="http://schemas.microsoft.com/office/drawing/2014/main" id="{898D3615-262F-084A-A7B4-33CDB4F0164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Data </a:t>
            </a:r>
            <a:br>
              <a:rPr lang="en-US" sz="1200">
                <a:solidFill>
                  <a:schemeClr val="bg1">
                    <a:lumMod val="75000"/>
                  </a:schemeClr>
                </a:solidFill>
                <a:latin typeface="Segoe UI Semibold"/>
              </a:rPr>
            </a:br>
            <a:r>
              <a:rPr lang="en-US" sz="1200">
                <a:solidFill>
                  <a:schemeClr val="bg1">
                    <a:lumMod val="75000"/>
                  </a:schemeClr>
                </a:solidFill>
                <a:latin typeface="Segoe UI Semibold"/>
              </a:rPr>
              <a:t>Lake Storage</a:t>
            </a:r>
          </a:p>
        </p:txBody>
      </p:sp>
      <p:sp>
        <p:nvSpPr>
          <p:cNvPr id="132" name="TextBox 131">
            <a:extLst>
              <a:ext uri="{FF2B5EF4-FFF2-40B4-BE49-F238E27FC236}">
                <a16:creationId xmlns:a16="http://schemas.microsoft.com/office/drawing/2014/main" id="{8B6D32EC-628C-C146-9F53-78024DFFE7B2}"/>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Business services</a:t>
            </a:r>
          </a:p>
        </p:txBody>
      </p:sp>
      <p:sp>
        <p:nvSpPr>
          <p:cNvPr id="135" name="TextBox 134">
            <a:extLst>
              <a:ext uri="{FF2B5EF4-FFF2-40B4-BE49-F238E27FC236}">
                <a16:creationId xmlns:a16="http://schemas.microsoft.com/office/drawing/2014/main" id="{4365A462-8C29-3045-9E9F-09FDDB9C04A3}"/>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Power BI</a:t>
            </a:r>
          </a:p>
        </p:txBody>
      </p:sp>
      <p:grpSp>
        <p:nvGrpSpPr>
          <p:cNvPr id="136" name="Group 135">
            <a:extLst>
              <a:ext uri="{FF2B5EF4-FFF2-40B4-BE49-F238E27FC236}">
                <a16:creationId xmlns:a16="http://schemas.microsoft.com/office/drawing/2014/main" id="{7DB243AC-5716-E94F-BC97-21FEBC8B2D85}"/>
              </a:ext>
            </a:extLst>
          </p:cNvPr>
          <p:cNvGrpSpPr/>
          <p:nvPr/>
        </p:nvGrpSpPr>
        <p:grpSpPr>
          <a:xfrm>
            <a:off x="442913" y="3437046"/>
            <a:ext cx="314430" cy="364076"/>
            <a:chOff x="305587" y="2721796"/>
            <a:chExt cx="314430" cy="364076"/>
          </a:xfrm>
        </p:grpSpPr>
        <p:sp>
          <p:nvSpPr>
            <p:cNvPr id="137" name="Rectangle 136">
              <a:extLst>
                <a:ext uri="{FF2B5EF4-FFF2-40B4-BE49-F238E27FC236}">
                  <a16:creationId xmlns:a16="http://schemas.microsoft.com/office/drawing/2014/main" id="{A742D12E-E1A9-6E47-9293-AC7E8109EE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document_3">
              <a:extLst>
                <a:ext uri="{FF2B5EF4-FFF2-40B4-BE49-F238E27FC236}">
                  <a16:creationId xmlns:a16="http://schemas.microsoft.com/office/drawing/2014/main" id="{57E12EC2-CD4E-0E47-B13C-D621C9EF75BF}"/>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50" name="Group 149">
            <a:extLst>
              <a:ext uri="{FF2B5EF4-FFF2-40B4-BE49-F238E27FC236}">
                <a16:creationId xmlns:a16="http://schemas.microsoft.com/office/drawing/2014/main" id="{B745F310-63CD-E84A-A3D4-C8C20E6A2B57}"/>
              </a:ext>
            </a:extLst>
          </p:cNvPr>
          <p:cNvGrpSpPr/>
          <p:nvPr/>
        </p:nvGrpSpPr>
        <p:grpSpPr>
          <a:xfrm>
            <a:off x="444761" y="2057152"/>
            <a:ext cx="427983" cy="364076"/>
            <a:chOff x="265316" y="5131089"/>
            <a:chExt cx="793593" cy="675092"/>
          </a:xfrm>
        </p:grpSpPr>
        <p:grpSp>
          <p:nvGrpSpPr>
            <p:cNvPr id="151" name="Group 150">
              <a:extLst>
                <a:ext uri="{FF2B5EF4-FFF2-40B4-BE49-F238E27FC236}">
                  <a16:creationId xmlns:a16="http://schemas.microsoft.com/office/drawing/2014/main" id="{F396259B-0AFA-A644-AB62-9258D70D4778}"/>
                </a:ext>
              </a:extLst>
            </p:cNvPr>
            <p:cNvGrpSpPr/>
            <p:nvPr/>
          </p:nvGrpSpPr>
          <p:grpSpPr>
            <a:xfrm>
              <a:off x="265316" y="5131089"/>
              <a:ext cx="793593" cy="675092"/>
              <a:chOff x="2107244" y="1575258"/>
              <a:chExt cx="310993" cy="264555"/>
            </a:xfrm>
          </p:grpSpPr>
          <p:sp>
            <p:nvSpPr>
              <p:cNvPr id="182" name="Rectangle 9">
                <a:extLst>
                  <a:ext uri="{FF2B5EF4-FFF2-40B4-BE49-F238E27FC236}">
                    <a16:creationId xmlns:a16="http://schemas.microsoft.com/office/drawing/2014/main" id="{31338DDD-4E6C-3C4B-AA07-40F0804020F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183" name="Group 182">
                <a:extLst>
                  <a:ext uri="{FF2B5EF4-FFF2-40B4-BE49-F238E27FC236}">
                    <a16:creationId xmlns:a16="http://schemas.microsoft.com/office/drawing/2014/main" id="{B1EBD2EF-C092-FC4F-B912-FCEBAC9138BD}"/>
                  </a:ext>
                </a:extLst>
              </p:cNvPr>
              <p:cNvGrpSpPr/>
              <p:nvPr/>
            </p:nvGrpSpPr>
            <p:grpSpPr>
              <a:xfrm>
                <a:off x="2219774" y="1683758"/>
                <a:ext cx="104220" cy="99334"/>
                <a:chOff x="2219774" y="1683758"/>
                <a:chExt cx="104220" cy="99334"/>
              </a:xfrm>
            </p:grpSpPr>
            <p:sp>
              <p:nvSpPr>
                <p:cNvPr id="184" name="Freeform 14">
                  <a:extLst>
                    <a:ext uri="{FF2B5EF4-FFF2-40B4-BE49-F238E27FC236}">
                      <a16:creationId xmlns:a16="http://schemas.microsoft.com/office/drawing/2014/main" id="{73F8915F-3FA5-0F40-91D5-C7A592AD009F}"/>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5" name="Line 15">
                  <a:extLst>
                    <a:ext uri="{FF2B5EF4-FFF2-40B4-BE49-F238E27FC236}">
                      <a16:creationId xmlns:a16="http://schemas.microsoft.com/office/drawing/2014/main" id="{A7E50CC6-3BC0-5946-B54D-154BB42ED6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77" name="Rectangle 176">
              <a:extLst>
                <a:ext uri="{FF2B5EF4-FFF2-40B4-BE49-F238E27FC236}">
                  <a16:creationId xmlns:a16="http://schemas.microsoft.com/office/drawing/2014/main" id="{57FD48DC-D400-C147-B8A7-BBBEA7D3819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5CE1B218-00AC-BD43-BA9E-9614B9ADD385}"/>
                </a:ext>
              </a:extLst>
            </p:cNvPr>
            <p:cNvGrpSpPr/>
            <p:nvPr/>
          </p:nvGrpSpPr>
          <p:grpSpPr>
            <a:xfrm>
              <a:off x="750755" y="5171384"/>
              <a:ext cx="242719" cy="60681"/>
              <a:chOff x="722201" y="5189927"/>
              <a:chExt cx="242719" cy="60681"/>
            </a:xfrm>
          </p:grpSpPr>
          <p:sp>
            <p:nvSpPr>
              <p:cNvPr id="179" name="Oval 11">
                <a:extLst>
                  <a:ext uri="{FF2B5EF4-FFF2-40B4-BE49-F238E27FC236}">
                    <a16:creationId xmlns:a16="http://schemas.microsoft.com/office/drawing/2014/main" id="{9DCDA765-4D76-B14B-9DD2-9067835ACBB6}"/>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0" name="Oval 12">
                <a:extLst>
                  <a:ext uri="{FF2B5EF4-FFF2-40B4-BE49-F238E27FC236}">
                    <a16:creationId xmlns:a16="http://schemas.microsoft.com/office/drawing/2014/main" id="{47B8B4E4-006B-894D-97AC-C7B966571D0D}"/>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1" name="Oval 13">
                <a:extLst>
                  <a:ext uri="{FF2B5EF4-FFF2-40B4-BE49-F238E27FC236}">
                    <a16:creationId xmlns:a16="http://schemas.microsoft.com/office/drawing/2014/main" id="{E580662D-0D0D-B141-92D0-A74CE0FC8F95}"/>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186" name="Group 185">
            <a:extLst>
              <a:ext uri="{FF2B5EF4-FFF2-40B4-BE49-F238E27FC236}">
                <a16:creationId xmlns:a16="http://schemas.microsoft.com/office/drawing/2014/main" id="{1489EDD9-690B-D84B-918B-01C8F385407F}"/>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90BFBA08-5787-7046-8B66-674EC8A095BE}"/>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C511E9DA-081B-C147-A03A-6E78BD3F4B74}"/>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76A4CA4A-DB52-804C-A0AB-CF200FBABA3E}"/>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0" name="Rectangle 60">
                <a:extLst>
                  <a:ext uri="{FF2B5EF4-FFF2-40B4-BE49-F238E27FC236}">
                    <a16:creationId xmlns:a16="http://schemas.microsoft.com/office/drawing/2014/main" id="{49034074-731E-9940-88E6-8C2CB7FAE5D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1" name="Rectangle 61">
                <a:extLst>
                  <a:ext uri="{FF2B5EF4-FFF2-40B4-BE49-F238E27FC236}">
                    <a16:creationId xmlns:a16="http://schemas.microsoft.com/office/drawing/2014/main" id="{FBF0A4D4-5895-9F4F-BC5A-BB0A37AFC3F2}"/>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2" name="Freeform 62">
                <a:extLst>
                  <a:ext uri="{FF2B5EF4-FFF2-40B4-BE49-F238E27FC236}">
                    <a16:creationId xmlns:a16="http://schemas.microsoft.com/office/drawing/2014/main" id="{875943E4-14EF-794F-97CD-C6A0ACA16A00}"/>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3" name="Oval 63">
                <a:extLst>
                  <a:ext uri="{FF2B5EF4-FFF2-40B4-BE49-F238E27FC236}">
                    <a16:creationId xmlns:a16="http://schemas.microsoft.com/office/drawing/2014/main" id="{E86F8CE2-D0EB-744E-A37B-7435A8D7CFAF}"/>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111E0FA8-63C5-5844-A6EC-7FD9EC3E2DF4}"/>
              </a:ext>
            </a:extLst>
          </p:cNvPr>
          <p:cNvGrpSpPr/>
          <p:nvPr/>
        </p:nvGrpSpPr>
        <p:grpSpPr>
          <a:xfrm>
            <a:off x="449241" y="5065911"/>
            <a:ext cx="388214" cy="427711"/>
            <a:chOff x="343593" y="4433674"/>
            <a:chExt cx="388214" cy="427711"/>
          </a:xfrm>
        </p:grpSpPr>
        <p:sp>
          <p:nvSpPr>
            <p:cNvPr id="195" name="Rectangle 194">
              <a:extLst>
                <a:ext uri="{FF2B5EF4-FFF2-40B4-BE49-F238E27FC236}">
                  <a16:creationId xmlns:a16="http://schemas.microsoft.com/office/drawing/2014/main" id="{205D18D9-3746-1B4F-AAF5-93FC0F575582}"/>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5ECFCEC6-AA68-2544-B5CE-3ECF86CD76EE}"/>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DB0D4110-B870-6649-8BAD-3C05DB44155E}"/>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907182F6-FD73-6347-A5D9-1E7BF607487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07C819AE-4072-154D-991B-F5596787CFB3}"/>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05" name="Group 204">
                <a:extLst>
                  <a:ext uri="{FF2B5EF4-FFF2-40B4-BE49-F238E27FC236}">
                    <a16:creationId xmlns:a16="http://schemas.microsoft.com/office/drawing/2014/main" id="{6DD72CDB-74F8-264A-9722-6D980B754F30}"/>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579084BF-3C58-8248-839D-D44CAD21887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7" name="Line 15">
                  <a:extLst>
                    <a:ext uri="{FF2B5EF4-FFF2-40B4-BE49-F238E27FC236}">
                      <a16:creationId xmlns:a16="http://schemas.microsoft.com/office/drawing/2014/main" id="{A2D30190-5F72-2D46-8293-31B929EA301A}"/>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B3E5DBC2-FB21-0F4E-AC68-81A111CF6B36}"/>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04EC6D92-8B37-EB44-8D16-A3A81832255C}"/>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2093D519-26F6-464B-9736-31451DABCC28}"/>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2" name="Oval 12">
                <a:extLst>
                  <a:ext uri="{FF2B5EF4-FFF2-40B4-BE49-F238E27FC236}">
                    <a16:creationId xmlns:a16="http://schemas.microsoft.com/office/drawing/2014/main" id="{4BA9547B-3DAA-1040-9F6E-1D319E2C31AD}"/>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3" name="Oval 13">
                <a:extLst>
                  <a:ext uri="{FF2B5EF4-FFF2-40B4-BE49-F238E27FC236}">
                    <a16:creationId xmlns:a16="http://schemas.microsoft.com/office/drawing/2014/main" id="{0DDF544C-BE76-DE45-B4A2-1C324D4DDC2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B2DEDC6B-B306-2A4B-97B3-3C4B219E38AF}"/>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F33E0FEE-3FA1-0942-B8BD-E5A93E34A88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41C379B8-F0CB-DA4A-B7EC-FCA9453B38D0}"/>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1D2FD207-4694-0F4C-83D6-394EB2E86EE3}"/>
              </a:ext>
            </a:extLst>
          </p:cNvPr>
          <p:cNvGrpSpPr/>
          <p:nvPr/>
        </p:nvGrpSpPr>
        <p:grpSpPr>
          <a:xfrm>
            <a:off x="3815660" y="3625478"/>
            <a:ext cx="455467" cy="464244"/>
            <a:chOff x="7158422" y="1607015"/>
            <a:chExt cx="2726357" cy="2778897"/>
          </a:xfrm>
          <a:solidFill>
            <a:schemeClr val="bg1">
              <a:lumMod val="75000"/>
            </a:schemeClr>
          </a:solidFill>
        </p:grpSpPr>
        <p:sp>
          <p:nvSpPr>
            <p:cNvPr id="212" name="Freeform 242">
              <a:extLst>
                <a:ext uri="{FF2B5EF4-FFF2-40B4-BE49-F238E27FC236}">
                  <a16:creationId xmlns:a16="http://schemas.microsoft.com/office/drawing/2014/main" id="{5C4AB312-37EF-D74F-B67F-383573339B97}"/>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13" name="Diamond 212">
              <a:extLst>
                <a:ext uri="{FF2B5EF4-FFF2-40B4-BE49-F238E27FC236}">
                  <a16:creationId xmlns:a16="http://schemas.microsoft.com/office/drawing/2014/main" id="{507A19C8-4495-AD4A-868A-B3344993FCD9}"/>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Freeform 243">
              <a:extLst>
                <a:ext uri="{FF2B5EF4-FFF2-40B4-BE49-F238E27FC236}">
                  <a16:creationId xmlns:a16="http://schemas.microsoft.com/office/drawing/2014/main" id="{14369727-2CB1-3F4F-8DCF-B2331F7AC888}"/>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15" name="Diamond 214">
              <a:extLst>
                <a:ext uri="{FF2B5EF4-FFF2-40B4-BE49-F238E27FC236}">
                  <a16:creationId xmlns:a16="http://schemas.microsoft.com/office/drawing/2014/main" id="{752FE41F-E9E5-6946-9C78-776CD88E854A}"/>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1A8D4EC0-381F-114D-AB34-77387681BDC4}"/>
              </a:ext>
            </a:extLst>
          </p:cNvPr>
          <p:cNvGrpSpPr/>
          <p:nvPr/>
        </p:nvGrpSpPr>
        <p:grpSpPr>
          <a:xfrm>
            <a:off x="5173483" y="4956943"/>
            <a:ext cx="479602" cy="419822"/>
            <a:chOff x="6560437" y="5493393"/>
            <a:chExt cx="479602" cy="419822"/>
          </a:xfrm>
        </p:grpSpPr>
        <p:sp>
          <p:nvSpPr>
            <p:cNvPr id="228" name="Freeform 21">
              <a:extLst>
                <a:ext uri="{FF2B5EF4-FFF2-40B4-BE49-F238E27FC236}">
                  <a16:creationId xmlns:a16="http://schemas.microsoft.com/office/drawing/2014/main" id="{693E48E8-8003-7E45-9D69-D979E09644DF}"/>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Freeform 22">
              <a:extLst>
                <a:ext uri="{FF2B5EF4-FFF2-40B4-BE49-F238E27FC236}">
                  <a16:creationId xmlns:a16="http://schemas.microsoft.com/office/drawing/2014/main" id="{A485F306-6A89-FE4A-A937-47F78AC19EFF}"/>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Freeform 23">
              <a:extLst>
                <a:ext uri="{FF2B5EF4-FFF2-40B4-BE49-F238E27FC236}">
                  <a16:creationId xmlns:a16="http://schemas.microsoft.com/office/drawing/2014/main" id="{7C5C036A-C0AD-B642-B691-271251380354}"/>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Freeform 24">
              <a:extLst>
                <a:ext uri="{FF2B5EF4-FFF2-40B4-BE49-F238E27FC236}">
                  <a16:creationId xmlns:a16="http://schemas.microsoft.com/office/drawing/2014/main" id="{E6BDE578-EC16-094C-BE3F-3C893BB5CA02}"/>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Freeform 25">
              <a:extLst>
                <a:ext uri="{FF2B5EF4-FFF2-40B4-BE49-F238E27FC236}">
                  <a16:creationId xmlns:a16="http://schemas.microsoft.com/office/drawing/2014/main" id="{3A869D2A-9EAD-D04E-9990-4A751FCD688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Freeform 26">
              <a:extLst>
                <a:ext uri="{FF2B5EF4-FFF2-40B4-BE49-F238E27FC236}">
                  <a16:creationId xmlns:a16="http://schemas.microsoft.com/office/drawing/2014/main" id="{E79E9814-8A9D-3D4E-86A4-4C50B28AA980}"/>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27">
              <a:extLst>
                <a:ext uri="{FF2B5EF4-FFF2-40B4-BE49-F238E27FC236}">
                  <a16:creationId xmlns:a16="http://schemas.microsoft.com/office/drawing/2014/main" id="{BEF2A6BB-6604-024C-B1D5-32CAB178ABBF}"/>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5" name="Freeform 28">
              <a:extLst>
                <a:ext uri="{FF2B5EF4-FFF2-40B4-BE49-F238E27FC236}">
                  <a16:creationId xmlns:a16="http://schemas.microsoft.com/office/drawing/2014/main" id="{46F9DFD0-EC0E-7949-94C4-97DA0E95F6B3}"/>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29">
              <a:extLst>
                <a:ext uri="{FF2B5EF4-FFF2-40B4-BE49-F238E27FC236}">
                  <a16:creationId xmlns:a16="http://schemas.microsoft.com/office/drawing/2014/main" id="{F25B7910-099B-0641-A992-5956D00868E3}"/>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30">
              <a:extLst>
                <a:ext uri="{FF2B5EF4-FFF2-40B4-BE49-F238E27FC236}">
                  <a16:creationId xmlns:a16="http://schemas.microsoft.com/office/drawing/2014/main" id="{F38D2B62-EFA1-0344-A548-F88F8378B027}"/>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8" name="Freeform 31">
              <a:extLst>
                <a:ext uri="{FF2B5EF4-FFF2-40B4-BE49-F238E27FC236}">
                  <a16:creationId xmlns:a16="http://schemas.microsoft.com/office/drawing/2014/main" id="{049D2658-6458-E949-9BB7-2110D1902FBC}"/>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9" name="Freeform 32">
              <a:extLst>
                <a:ext uri="{FF2B5EF4-FFF2-40B4-BE49-F238E27FC236}">
                  <a16:creationId xmlns:a16="http://schemas.microsoft.com/office/drawing/2014/main" id="{B3E28B5E-A16B-C942-849B-FBD59DA52CE5}"/>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0" name="Freeform 33">
              <a:extLst>
                <a:ext uri="{FF2B5EF4-FFF2-40B4-BE49-F238E27FC236}">
                  <a16:creationId xmlns:a16="http://schemas.microsoft.com/office/drawing/2014/main" id="{525B64D1-94BF-C340-AE9D-103668D4A852}"/>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1" name="Freeform 34">
              <a:extLst>
                <a:ext uri="{FF2B5EF4-FFF2-40B4-BE49-F238E27FC236}">
                  <a16:creationId xmlns:a16="http://schemas.microsoft.com/office/drawing/2014/main" id="{3D30C85C-C138-4041-AA89-3D5803A6C5B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2" name="Freeform 35">
              <a:extLst>
                <a:ext uri="{FF2B5EF4-FFF2-40B4-BE49-F238E27FC236}">
                  <a16:creationId xmlns:a16="http://schemas.microsoft.com/office/drawing/2014/main" id="{71D0633F-6699-7D44-841E-D3706C01B00F}"/>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3" name="Freeform 36">
              <a:extLst>
                <a:ext uri="{FF2B5EF4-FFF2-40B4-BE49-F238E27FC236}">
                  <a16:creationId xmlns:a16="http://schemas.microsoft.com/office/drawing/2014/main" id="{28E5CB94-7A7A-BC47-AD27-6966070F5B3C}"/>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4" name="Freeform 37">
              <a:extLst>
                <a:ext uri="{FF2B5EF4-FFF2-40B4-BE49-F238E27FC236}">
                  <a16:creationId xmlns:a16="http://schemas.microsoft.com/office/drawing/2014/main" id="{E7235E91-0443-2547-9DFE-FEAB8D01507D}"/>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5" name="Freeform 38">
              <a:extLst>
                <a:ext uri="{FF2B5EF4-FFF2-40B4-BE49-F238E27FC236}">
                  <a16:creationId xmlns:a16="http://schemas.microsoft.com/office/drawing/2014/main" id="{350745B5-EC69-2E45-A05D-9DBCD63D21B9}"/>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48" name="Group 247">
            <a:extLst>
              <a:ext uri="{FF2B5EF4-FFF2-40B4-BE49-F238E27FC236}">
                <a16:creationId xmlns:a16="http://schemas.microsoft.com/office/drawing/2014/main" id="{E41FAD68-C341-7146-A0BA-E2D49373BC08}"/>
              </a:ext>
            </a:extLst>
          </p:cNvPr>
          <p:cNvGrpSpPr/>
          <p:nvPr/>
        </p:nvGrpSpPr>
        <p:grpSpPr>
          <a:xfrm>
            <a:off x="3852141" y="2157204"/>
            <a:ext cx="1607418" cy="471336"/>
            <a:chOff x="3852141" y="2157204"/>
            <a:chExt cx="1607418" cy="471336"/>
          </a:xfrm>
        </p:grpSpPr>
        <p:sp>
          <p:nvSpPr>
            <p:cNvPr id="249" name="TextBox 248">
              <a:extLst>
                <a:ext uri="{FF2B5EF4-FFF2-40B4-BE49-F238E27FC236}">
                  <a16:creationId xmlns:a16="http://schemas.microsoft.com/office/drawing/2014/main" id="{B875B1D7-58C9-1E46-AAB2-B80D48DF2E64}"/>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a:t>
              </a:r>
              <a:br>
                <a:rPr kumimoji="0" lang="en-US" sz="1200" b="0" i="0" u="none" strike="noStrike" kern="0" cap="none" spc="0" normalizeH="0" baseline="0" noProof="0">
                  <a:ln>
                    <a:noFill/>
                  </a:ln>
                  <a:solidFill>
                    <a:schemeClr val="bg1">
                      <a:lumMod val="75000"/>
                    </a:schemeClr>
                  </a:solidFill>
                  <a:effectLst/>
                  <a:uLnTx/>
                  <a:uFillTx/>
                  <a:latin typeface="Segoe UI Semibold"/>
                </a:rPr>
              </a:br>
              <a:r>
                <a:rPr kumimoji="0" lang="en-US" sz="1200" b="0" i="0" u="none" strike="noStrike" kern="0" cap="none" spc="0" normalizeH="0" baseline="0" noProof="0">
                  <a:ln>
                    <a:noFill/>
                  </a:ln>
                  <a:solidFill>
                    <a:schemeClr val="bg1">
                      <a:lumMod val="75000"/>
                    </a:schemeClr>
                  </a:solidFill>
                  <a:effectLst/>
                  <a:uLnTx/>
                  <a:uFillTx/>
                  <a:latin typeface="Segoe UI Semibold"/>
                </a:rPr>
                <a:t>Data Factory</a:t>
              </a:r>
            </a:p>
          </p:txBody>
        </p:sp>
        <p:sp>
          <p:nvSpPr>
            <p:cNvPr id="250" name="Freeform 249">
              <a:extLst>
                <a:ext uri="{FF2B5EF4-FFF2-40B4-BE49-F238E27FC236}">
                  <a16:creationId xmlns:a16="http://schemas.microsoft.com/office/drawing/2014/main" id="{C7B5D237-28D4-FF47-BD65-5297D0C280F9}"/>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chemeClr val="bg1">
                    <a:lumMod val="75000"/>
                  </a:schemeClr>
                </a:solidFill>
                <a:effectLst/>
                <a:uLnTx/>
                <a:uFillTx/>
                <a:latin typeface="Segoe UI Semibold"/>
                <a:ea typeface="Segoe UI" pitchFamily="34" charset="0"/>
                <a:cs typeface="Segoe UI" pitchFamily="34" charset="0"/>
              </a:endParaRPr>
            </a:p>
          </p:txBody>
        </p:sp>
      </p:grpSp>
      <p:pic>
        <p:nvPicPr>
          <p:cNvPr id="124" name="Graphic 123">
            <a:extLst>
              <a:ext uri="{FF2B5EF4-FFF2-40B4-BE49-F238E27FC236}">
                <a16:creationId xmlns:a16="http://schemas.microsoft.com/office/drawing/2014/main" id="{BFB07FAF-7B8E-874A-95AE-8E338E800E76}"/>
              </a:ext>
            </a:extLst>
          </p:cNvPr>
          <p:cNvPicPr>
            <a:picLocks noChangeAspect="1"/>
          </p:cNvPicPr>
          <p:nvPr/>
        </p:nvPicPr>
        <p:blipFill>
          <a:blip r:embed="rId3" cstate="email">
            <a:grayscl/>
            <a:alphaModFix amt="5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Tree>
    <p:extLst>
      <p:ext uri="{BB962C8B-B14F-4D97-AF65-F5344CB8AC3E}">
        <p14:creationId xmlns:p14="http://schemas.microsoft.com/office/powerpoint/2010/main" val="328394319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34804" y="2452688"/>
            <a:ext cx="10106195" cy="1793104"/>
          </a:xfrm>
        </p:spPr>
        <p:txBody>
          <a:bodyPr anchor="t"/>
          <a:lstStyle/>
          <a:p>
            <a:r>
              <a:rPr lang="en-US" sz="4800"/>
              <a:t>Hands-on lab</a:t>
            </a:r>
            <a:br>
              <a:rPr lang="en-US" sz="4800">
                <a:solidFill>
                  <a:schemeClr val="tx2"/>
                </a:solidFill>
              </a:rPr>
            </a:br>
            <a:r>
              <a:rPr lang="en-US" sz="2800" spc="0">
                <a:solidFill>
                  <a:srgbClr val="50E6FF"/>
                </a:solidFill>
              </a:rPr>
              <a:t>Analytics in a Day - Building a Modern Data Warehouse &amp; Deep Dive on Azure Synapse Analytics</a:t>
            </a:r>
          </a:p>
        </p:txBody>
      </p:sp>
    </p:spTree>
    <p:extLst>
      <p:ext uri="{BB962C8B-B14F-4D97-AF65-F5344CB8AC3E}">
        <p14:creationId xmlns:p14="http://schemas.microsoft.com/office/powerpoint/2010/main" val="221025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27980" y="1680062"/>
            <a:ext cx="11336039" cy="758022"/>
          </a:xfrm>
        </p:spPr>
        <p:txBody>
          <a:bodyPr anchor="ctr"/>
          <a:lstStyle/>
          <a:p>
            <a:r>
              <a:rPr lang="en-US" sz="5400" spc="0"/>
              <a:t>Get Started</a:t>
            </a:r>
            <a:endParaRPr lang="en-US" sz="5400" spc="0">
              <a:solidFill>
                <a:srgbClr val="50E6FF"/>
              </a:solidFill>
            </a:endParaRPr>
          </a:p>
        </p:txBody>
      </p:sp>
      <p:sp>
        <p:nvSpPr>
          <p:cNvPr id="3" name="TextBox 2">
            <a:extLst>
              <a:ext uri="{FF2B5EF4-FFF2-40B4-BE49-F238E27FC236}">
                <a16:creationId xmlns:a16="http://schemas.microsoft.com/office/drawing/2014/main" id="{680145F6-6808-8644-9F64-2A90F53E244A}"/>
              </a:ext>
            </a:extLst>
          </p:cNvPr>
          <p:cNvSpPr txBox="1"/>
          <p:nvPr/>
        </p:nvSpPr>
        <p:spPr>
          <a:xfrm>
            <a:off x="279651" y="2750997"/>
            <a:ext cx="8694560" cy="2419124"/>
          </a:xfrm>
          <a:prstGeom prst="rect">
            <a:avLst/>
          </a:prstGeom>
          <a:noFill/>
        </p:spPr>
        <p:txBody>
          <a:bodyPr wrap="none" lIns="182880" tIns="146304" rIns="182880" bIns="146304" rtlCol="0">
            <a:spAutoFit/>
          </a:bodyPr>
          <a:lstStyle/>
          <a:p>
            <a:pPr lvl="0">
              <a:spcAft>
                <a:spcPts val="1800"/>
              </a:spcAft>
              <a:defRPr/>
            </a:pPr>
            <a:r>
              <a:rPr lang="en-US">
                <a:solidFill>
                  <a:schemeClr val="bg1"/>
                </a:solidFill>
                <a:latin typeface="+mj-lt"/>
              </a:rPr>
              <a:t>Get in touch with us:</a:t>
            </a:r>
            <a:br>
              <a:rPr lang="en-US">
                <a:solidFill>
                  <a:schemeClr val="bg1"/>
                </a:solidFill>
              </a:rPr>
            </a:br>
            <a:r>
              <a:rPr lang="en-US">
                <a:solidFill>
                  <a:srgbClr val="50E7FF"/>
                </a:solidFill>
                <a:hlinkClick r:id="rId3">
                  <a:extLst>
                    <a:ext uri="{A12FA001-AC4F-418D-AE19-62706E023703}">
                      <ahyp:hlinkClr xmlns:ahyp="http://schemas.microsoft.com/office/drawing/2018/hyperlinkcolor" val="tx"/>
                    </a:ext>
                  </a:extLst>
                </a:hlinkClick>
              </a:rPr>
              <a:t>https://info.microsoft.com/ww-landing-contact-me-azure-analytics.html</a:t>
            </a:r>
            <a:endParaRPr lang="en-US">
              <a:solidFill>
                <a:srgbClr val="50E7FF"/>
              </a:solidFill>
            </a:endParaRPr>
          </a:p>
          <a:p>
            <a:pPr lvl="0">
              <a:spcAft>
                <a:spcPts val="1800"/>
              </a:spcAft>
              <a:defRPr/>
            </a:pPr>
            <a:r>
              <a:rPr lang="en-US">
                <a:solidFill>
                  <a:schemeClr val="bg1"/>
                </a:solidFill>
                <a:latin typeface="+mj-lt"/>
              </a:rPr>
              <a:t>Attend a hands-on Azure Analytics workshop with Informatica:</a:t>
            </a:r>
            <a:br>
              <a:rPr lang="en-US">
                <a:solidFill>
                  <a:schemeClr val="bg1"/>
                </a:solidFill>
              </a:rPr>
            </a:br>
            <a:r>
              <a:rPr lang="en-US">
                <a:solidFill>
                  <a:srgbClr val="50E7FF"/>
                </a:solidFill>
                <a:hlinkClick r:id="rId4">
                  <a:extLst>
                    <a:ext uri="{A12FA001-AC4F-418D-AE19-62706E023703}">
                      <ahyp:hlinkClr xmlns:ahyp="http://schemas.microsoft.com/office/drawing/2018/hyperlinkcolor" val="tx"/>
                    </a:ext>
                  </a:extLst>
                </a:hlinkClick>
              </a:rPr>
              <a:t>https://now.informatica.com/Microsoft_CDW_Workshops.html#fbid=uqwtl_SXNFV</a:t>
            </a:r>
            <a:endParaRPr lang="en-US">
              <a:solidFill>
                <a:srgbClr val="50E7FF"/>
              </a:solidFill>
            </a:endParaRPr>
          </a:p>
          <a:p>
            <a:pPr lvl="0">
              <a:spcAft>
                <a:spcPts val="1800"/>
              </a:spcAft>
              <a:defRPr/>
            </a:pPr>
            <a:r>
              <a:rPr lang="en-US">
                <a:solidFill>
                  <a:schemeClr val="bg1"/>
                </a:solidFill>
                <a:latin typeface="+mj-lt"/>
              </a:rPr>
              <a:t>Create a free Azure account and get started with Azure Synapse Analytics:</a:t>
            </a:r>
            <a:br>
              <a:rPr lang="en-US">
                <a:solidFill>
                  <a:schemeClr val="bg1"/>
                </a:solidFill>
              </a:rPr>
            </a:br>
            <a:r>
              <a:rPr lang="en-US">
                <a:solidFill>
                  <a:srgbClr val="50E7FF"/>
                </a:solidFill>
                <a:hlinkClick r:id="rId5">
                  <a:extLst>
                    <a:ext uri="{A12FA001-AC4F-418D-AE19-62706E023703}">
                      <ahyp:hlinkClr xmlns:ahyp="http://schemas.microsoft.com/office/drawing/2018/hyperlinkcolor" val="tx"/>
                    </a:ext>
                  </a:extLst>
                </a:hlinkClick>
              </a:rPr>
              <a:t>https://azure.microsoft.com/en-us/free/synapse-analytics/</a:t>
            </a:r>
            <a:endParaRPr lang="en-US">
              <a:solidFill>
                <a:srgbClr val="50E7FF"/>
              </a:solidFill>
            </a:endParaRPr>
          </a:p>
        </p:txBody>
      </p:sp>
    </p:spTree>
    <p:extLst>
      <p:ext uri="{BB962C8B-B14F-4D97-AF65-F5344CB8AC3E}">
        <p14:creationId xmlns:p14="http://schemas.microsoft.com/office/powerpoint/2010/main" val="332244145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17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DCCC4B52-4EDC-0548-9E36-A2A72A80C448}"/>
              </a:ext>
            </a:extLst>
          </p:cNvPr>
          <p:cNvGrpSpPr/>
          <p:nvPr/>
        </p:nvGrpSpPr>
        <p:grpSpPr>
          <a:xfrm>
            <a:off x="1971534" y="2284041"/>
            <a:ext cx="8620939" cy="3356382"/>
            <a:chOff x="1971534" y="2284041"/>
            <a:chExt cx="8620939" cy="3356382"/>
          </a:xfrm>
        </p:grpSpPr>
        <p:cxnSp>
          <p:nvCxnSpPr>
            <p:cNvPr id="131" name="Straight Arrow Connector 130">
              <a:extLst>
                <a:ext uri="{FF2B5EF4-FFF2-40B4-BE49-F238E27FC236}">
                  <a16:creationId xmlns:a16="http://schemas.microsoft.com/office/drawing/2014/main" id="{D24E1249-B085-804D-9DE2-5C21E6451BC1}"/>
                </a:ext>
              </a:extLst>
            </p:cNvPr>
            <p:cNvCxnSpPr>
              <a:cxnSpLocks/>
            </p:cNvCxnSpPr>
            <p:nvPr/>
          </p:nvCxnSpPr>
          <p:spPr>
            <a:xfrm flipV="1">
              <a:off x="7681810"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305DDF48-B353-5D45-95E2-ABDF2C4E635C}"/>
                </a:ext>
              </a:extLst>
            </p:cNvPr>
            <p:cNvCxnSpPr>
              <a:cxnSpLocks/>
            </p:cNvCxnSpPr>
            <p:nvPr/>
          </p:nvCxnSpPr>
          <p:spPr>
            <a:xfrm flipV="1">
              <a:off x="10592473" y="2996014"/>
              <a:ext cx="0" cy="418955"/>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EE21AADE-D112-4844-9DDC-C1F2610CD46C}"/>
                </a:ext>
              </a:extLst>
            </p:cNvPr>
            <p:cNvCxnSpPr>
              <a:cxnSpLocks/>
            </p:cNvCxnSpPr>
            <p:nvPr/>
          </p:nvCxnSpPr>
          <p:spPr>
            <a:xfrm>
              <a:off x="8799687"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B4A04694-797E-7341-91AD-6A40640B3230}"/>
                </a:ext>
              </a:extLst>
            </p:cNvPr>
            <p:cNvCxnSpPr>
              <a:cxnSpLocks/>
            </p:cNvCxnSpPr>
            <p:nvPr/>
          </p:nvCxnSpPr>
          <p:spPr>
            <a:xfrm>
              <a:off x="8799687" y="3823338"/>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32EEAE09-E433-DE4E-94B9-A7FBCC9602F7}"/>
                </a:ext>
              </a:extLst>
            </p:cNvPr>
            <p:cNvCxnSpPr>
              <a:cxnSpLocks/>
            </p:cNvCxnSpPr>
            <p:nvPr/>
          </p:nvCxnSpPr>
          <p:spPr>
            <a:xfrm>
              <a:off x="4619687" y="2943803"/>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26564D41-8106-6543-86A3-0D17BACDCE90}"/>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5C73CF4A-6B71-C64E-ADED-7FE5CD2A0FC9}"/>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F112F50-438B-FE48-B54E-877744140FC2}"/>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9" name="Straight Arrow Connector 138">
              <a:extLst>
                <a:ext uri="{FF2B5EF4-FFF2-40B4-BE49-F238E27FC236}">
                  <a16:creationId xmlns:a16="http://schemas.microsoft.com/office/drawing/2014/main" id="{10FE2A38-4B5F-E440-838C-76C8A38CDBC7}"/>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0" name="Straight Arrow Connector 139">
              <a:extLst>
                <a:ext uri="{FF2B5EF4-FFF2-40B4-BE49-F238E27FC236}">
                  <a16:creationId xmlns:a16="http://schemas.microsoft.com/office/drawing/2014/main" id="{9F5E7FFA-63A0-3642-8FD1-EDCCBA752BD9}"/>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1" name="Straight Arrow Connector 140">
              <a:extLst>
                <a:ext uri="{FF2B5EF4-FFF2-40B4-BE49-F238E27FC236}">
                  <a16:creationId xmlns:a16="http://schemas.microsoft.com/office/drawing/2014/main" id="{735DB9F1-B74A-444A-A0DB-7C1752CE85D6}"/>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2" name="Straight Arrow Connector 141">
              <a:extLst>
                <a:ext uri="{FF2B5EF4-FFF2-40B4-BE49-F238E27FC236}">
                  <a16:creationId xmlns:a16="http://schemas.microsoft.com/office/drawing/2014/main" id="{EFF26070-34E8-6A40-9203-63825B3AD928}"/>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3" name="Straight Arrow Connector 142">
              <a:extLst>
                <a:ext uri="{FF2B5EF4-FFF2-40B4-BE49-F238E27FC236}">
                  <a16:creationId xmlns:a16="http://schemas.microsoft.com/office/drawing/2014/main" id="{435763E5-205E-6440-9BC8-D3B01D1917C0}"/>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44" name="Rectangle 9">
              <a:extLst>
                <a:ext uri="{FF2B5EF4-FFF2-40B4-BE49-F238E27FC236}">
                  <a16:creationId xmlns:a16="http://schemas.microsoft.com/office/drawing/2014/main" id="{CB97EA11-6B0F-E04B-AA66-75AE30A2D5E5}"/>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144">
              <a:extLst>
                <a:ext uri="{FF2B5EF4-FFF2-40B4-BE49-F238E27FC236}">
                  <a16:creationId xmlns:a16="http://schemas.microsoft.com/office/drawing/2014/main" id="{180EE469-583F-FD4F-A5D4-6ADAFAFFA898}"/>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bg1">
                  <a:lumMod val="85000"/>
                </a:schemeClr>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9488488" cy="554038"/>
          </a:xfrm>
        </p:spPr>
        <p:txBody>
          <a:bodyPr/>
          <a:lstStyle/>
          <a:p>
            <a:r>
              <a:rPr lang="en-US"/>
              <a:t>Data ingestion</a:t>
            </a:r>
          </a:p>
        </p:txBody>
      </p:sp>
      <p:sp>
        <p:nvSpPr>
          <p:cNvPr id="85" name="Rectangle 84">
            <a:extLst>
              <a:ext uri="{FF2B5EF4-FFF2-40B4-BE49-F238E27FC236}">
                <a16:creationId xmlns:a16="http://schemas.microsoft.com/office/drawing/2014/main" id="{B2421D4E-4184-D346-9496-5E91109C68DE}"/>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780BE6B8-9BBB-3A44-8679-2B8F7DD8BF45}"/>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63ACFE15-2729-8F4F-A688-C7380B70B6C8}"/>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21AE580D-B6C7-E34A-B097-901AF3828C4F}"/>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631501E8-524C-334A-9C2A-E1882A4C9CD6}"/>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8E4F887-3BCF-AC45-9BFC-12A2EE02B9E4}"/>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3" name="TextBox 92">
            <a:extLst>
              <a:ext uri="{FF2B5EF4-FFF2-40B4-BE49-F238E27FC236}">
                <a16:creationId xmlns:a16="http://schemas.microsoft.com/office/drawing/2014/main" id="{29005E6A-CCEE-1E41-8F7F-38ECD15C7329}"/>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LOB sources</a:t>
            </a:r>
          </a:p>
        </p:txBody>
      </p:sp>
      <p:sp>
        <p:nvSpPr>
          <p:cNvPr id="94" name="TextBox 93">
            <a:extLst>
              <a:ext uri="{FF2B5EF4-FFF2-40B4-BE49-F238E27FC236}">
                <a16:creationId xmlns:a16="http://schemas.microsoft.com/office/drawing/2014/main" id="{38F18BB8-33A1-0F48-B6B6-7BA28EE47C7D}"/>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Logs and streams (unstructured)</a:t>
            </a:r>
          </a:p>
        </p:txBody>
      </p:sp>
      <p:sp>
        <p:nvSpPr>
          <p:cNvPr id="95" name="TextBox 94">
            <a:extLst>
              <a:ext uri="{FF2B5EF4-FFF2-40B4-BE49-F238E27FC236}">
                <a16:creationId xmlns:a16="http://schemas.microsoft.com/office/drawing/2014/main" id="{E64AF8EF-2D34-D444-8E56-F2A6F01FF873}"/>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Media (unstructured)</a:t>
            </a:r>
          </a:p>
        </p:txBody>
      </p:sp>
      <p:sp>
        <p:nvSpPr>
          <p:cNvPr id="96" name="TextBox 95">
            <a:extLst>
              <a:ext uri="{FF2B5EF4-FFF2-40B4-BE49-F238E27FC236}">
                <a16:creationId xmlns:a16="http://schemas.microsoft.com/office/drawing/2014/main" id="{E4A32158-E0BF-4B4D-A010-A9FF1DF41822}"/>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Files (unstructured)</a:t>
            </a:r>
          </a:p>
        </p:txBody>
      </p:sp>
      <p:sp>
        <p:nvSpPr>
          <p:cNvPr id="122" name="TextBox 121">
            <a:extLst>
              <a:ext uri="{FF2B5EF4-FFF2-40B4-BE49-F238E27FC236}">
                <a16:creationId xmlns:a16="http://schemas.microsoft.com/office/drawing/2014/main" id="{D73A86BC-1332-A541-86B9-7F14486BB949}"/>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Business services</a:t>
            </a:r>
          </a:p>
        </p:txBody>
      </p:sp>
      <p:sp>
        <p:nvSpPr>
          <p:cNvPr id="125" name="TextBox 124">
            <a:extLst>
              <a:ext uri="{FF2B5EF4-FFF2-40B4-BE49-F238E27FC236}">
                <a16:creationId xmlns:a16="http://schemas.microsoft.com/office/drawing/2014/main" id="{EAFED277-142F-0643-87EB-D21F3CA94A0B}"/>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Power BI</a:t>
            </a:r>
          </a:p>
        </p:txBody>
      </p:sp>
      <p:grpSp>
        <p:nvGrpSpPr>
          <p:cNvPr id="126" name="Group 125">
            <a:extLst>
              <a:ext uri="{FF2B5EF4-FFF2-40B4-BE49-F238E27FC236}">
                <a16:creationId xmlns:a16="http://schemas.microsoft.com/office/drawing/2014/main" id="{60E20CCD-41DE-394F-A5F0-F4563C102283}"/>
              </a:ext>
            </a:extLst>
          </p:cNvPr>
          <p:cNvGrpSpPr/>
          <p:nvPr/>
        </p:nvGrpSpPr>
        <p:grpSpPr>
          <a:xfrm>
            <a:off x="442913" y="3437046"/>
            <a:ext cx="314430" cy="364076"/>
            <a:chOff x="305587" y="2721796"/>
            <a:chExt cx="314430" cy="364076"/>
          </a:xfrm>
          <a:solidFill>
            <a:schemeClr val="bg1">
              <a:lumMod val="75000"/>
            </a:schemeClr>
          </a:solidFill>
        </p:grpSpPr>
        <p:sp>
          <p:nvSpPr>
            <p:cNvPr id="127" name="Rectangle 126">
              <a:extLst>
                <a:ext uri="{FF2B5EF4-FFF2-40B4-BE49-F238E27FC236}">
                  <a16:creationId xmlns:a16="http://schemas.microsoft.com/office/drawing/2014/main" id="{1BB926AF-8259-3C48-9A23-8B5A9A7EB7D8}"/>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document_3">
              <a:extLst>
                <a:ext uri="{FF2B5EF4-FFF2-40B4-BE49-F238E27FC236}">
                  <a16:creationId xmlns:a16="http://schemas.microsoft.com/office/drawing/2014/main" id="{D3A60033-22AB-574B-8994-257DB9AD8C90}"/>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86" name="Group 185">
            <a:extLst>
              <a:ext uri="{FF2B5EF4-FFF2-40B4-BE49-F238E27FC236}">
                <a16:creationId xmlns:a16="http://schemas.microsoft.com/office/drawing/2014/main" id="{C27C065B-0E56-9341-9126-6B241F7BFBC9}"/>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5914F051-29DF-7942-8CAB-0442AC7C9842}"/>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AFD465F1-E012-6C49-A77B-47FDC997FCCC}"/>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1BC9AE9E-0352-FE4A-ADBF-C17823B35517}"/>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0" name="Rectangle 60">
                <a:extLst>
                  <a:ext uri="{FF2B5EF4-FFF2-40B4-BE49-F238E27FC236}">
                    <a16:creationId xmlns:a16="http://schemas.microsoft.com/office/drawing/2014/main" id="{1603CB79-4C17-B64A-A36C-F420FD1F40A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1" name="Rectangle 61">
                <a:extLst>
                  <a:ext uri="{FF2B5EF4-FFF2-40B4-BE49-F238E27FC236}">
                    <a16:creationId xmlns:a16="http://schemas.microsoft.com/office/drawing/2014/main" id="{AD690D45-1BA6-0B48-B8DB-70F21C68EFDA}"/>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2" name="Freeform 62">
                <a:extLst>
                  <a:ext uri="{FF2B5EF4-FFF2-40B4-BE49-F238E27FC236}">
                    <a16:creationId xmlns:a16="http://schemas.microsoft.com/office/drawing/2014/main" id="{35ABED88-BE3E-9B46-A239-B2CDBC1DE711}"/>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3" name="Oval 63">
                <a:extLst>
                  <a:ext uri="{FF2B5EF4-FFF2-40B4-BE49-F238E27FC236}">
                    <a16:creationId xmlns:a16="http://schemas.microsoft.com/office/drawing/2014/main" id="{CBC13147-56F8-EE4C-B170-F9D63FDA50B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7D5B2F39-2030-E541-833A-2E66A0939414}"/>
              </a:ext>
            </a:extLst>
          </p:cNvPr>
          <p:cNvGrpSpPr/>
          <p:nvPr/>
        </p:nvGrpSpPr>
        <p:grpSpPr>
          <a:xfrm>
            <a:off x="449241" y="5065911"/>
            <a:ext cx="388214" cy="427711"/>
            <a:chOff x="343593" y="4433674"/>
            <a:chExt cx="388214" cy="427711"/>
          </a:xfrm>
          <a:solidFill>
            <a:schemeClr val="bg1">
              <a:lumMod val="75000"/>
            </a:schemeClr>
          </a:solidFill>
        </p:grpSpPr>
        <p:sp>
          <p:nvSpPr>
            <p:cNvPr id="195" name="Rectangle 194">
              <a:extLst>
                <a:ext uri="{FF2B5EF4-FFF2-40B4-BE49-F238E27FC236}">
                  <a16:creationId xmlns:a16="http://schemas.microsoft.com/office/drawing/2014/main" id="{A762C15D-A4A7-884B-BE34-66CF763A7429}"/>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96F13DC7-2D05-534D-9903-B05D08ABAFB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744E2C0F-422C-3F41-806A-C7E9520A1574}"/>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1F99EA32-7122-154F-AEB2-3DF58855E62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783B8D4D-2409-BD44-ADDC-10FBA9B27E00}"/>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05" name="Group 204">
                <a:extLst>
                  <a:ext uri="{FF2B5EF4-FFF2-40B4-BE49-F238E27FC236}">
                    <a16:creationId xmlns:a16="http://schemas.microsoft.com/office/drawing/2014/main" id="{1DEF75B4-4527-1C48-99FD-E9D47491B692}"/>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6822FB46-55DC-F240-BF2B-9C5E639ACEA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7" name="Line 15">
                  <a:extLst>
                    <a:ext uri="{FF2B5EF4-FFF2-40B4-BE49-F238E27FC236}">
                      <a16:creationId xmlns:a16="http://schemas.microsoft.com/office/drawing/2014/main" id="{066C9603-6421-EF4D-B0B0-88EDE23A534B}"/>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A198FBD7-84C7-AC4E-BC85-ADB6945AA76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80711A9F-361F-4047-AD42-83B739159450}"/>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17AB3FAD-C67D-CE43-9262-058085A87C12}"/>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2" name="Oval 12">
                <a:extLst>
                  <a:ext uri="{FF2B5EF4-FFF2-40B4-BE49-F238E27FC236}">
                    <a16:creationId xmlns:a16="http://schemas.microsoft.com/office/drawing/2014/main" id="{6F886571-B84B-334F-A50B-740FBA1D61D0}"/>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3" name="Oval 13">
                <a:extLst>
                  <a:ext uri="{FF2B5EF4-FFF2-40B4-BE49-F238E27FC236}">
                    <a16:creationId xmlns:a16="http://schemas.microsoft.com/office/drawing/2014/main" id="{6602491D-25A5-7D42-A8FB-B89601E0FB8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96993465-CCBD-5D47-BD57-2ACB7E077917}"/>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5267ADD4-9B50-1A4B-B31F-1C1ABC59C01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537F500-B74A-C84B-8B32-825587C8D51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7929C134-7CE5-4243-A03E-F11EC5F71CCA}"/>
              </a:ext>
            </a:extLst>
          </p:cNvPr>
          <p:cNvGrpSpPr/>
          <p:nvPr/>
        </p:nvGrpSpPr>
        <p:grpSpPr>
          <a:xfrm>
            <a:off x="444500" y="2057400"/>
            <a:ext cx="427983" cy="364076"/>
            <a:chOff x="265316" y="5131089"/>
            <a:chExt cx="793593" cy="675092"/>
          </a:xfrm>
        </p:grpSpPr>
        <p:grpSp>
          <p:nvGrpSpPr>
            <p:cNvPr id="263" name="Group 262">
              <a:extLst>
                <a:ext uri="{FF2B5EF4-FFF2-40B4-BE49-F238E27FC236}">
                  <a16:creationId xmlns:a16="http://schemas.microsoft.com/office/drawing/2014/main" id="{D66D15A5-3086-D745-A3D2-90DE2391BA08}"/>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74AD9C56-CEF4-794B-8504-AC8E70732F2D}"/>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70" name="Group 269">
                <a:extLst>
                  <a:ext uri="{FF2B5EF4-FFF2-40B4-BE49-F238E27FC236}">
                    <a16:creationId xmlns:a16="http://schemas.microsoft.com/office/drawing/2014/main" id="{4511B2C1-9F7A-1C46-865D-325962F9A5E2}"/>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1C15BC2F-2C56-AD4B-9473-58846BEC10F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2" name="Line 15">
                  <a:extLst>
                    <a:ext uri="{FF2B5EF4-FFF2-40B4-BE49-F238E27FC236}">
                      <a16:creationId xmlns:a16="http://schemas.microsoft.com/office/drawing/2014/main" id="{01C39B85-C158-3246-883E-BE6193ACC2B4}"/>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64" name="Rectangle 263">
              <a:extLst>
                <a:ext uri="{FF2B5EF4-FFF2-40B4-BE49-F238E27FC236}">
                  <a16:creationId xmlns:a16="http://schemas.microsoft.com/office/drawing/2014/main" id="{70F11B7B-A049-AA4E-8836-91DF39FA49F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7DFB5EC6-4DE0-C14C-BA2C-6AF7AB85C274}"/>
                </a:ext>
              </a:extLst>
            </p:cNvPr>
            <p:cNvGrpSpPr/>
            <p:nvPr/>
          </p:nvGrpSpPr>
          <p:grpSpPr>
            <a:xfrm>
              <a:off x="750755" y="5171384"/>
              <a:ext cx="242719" cy="60681"/>
              <a:chOff x="722201" y="5189927"/>
              <a:chExt cx="242719" cy="60681"/>
            </a:xfrm>
          </p:grpSpPr>
          <p:sp>
            <p:nvSpPr>
              <p:cNvPr id="266" name="Oval 11">
                <a:extLst>
                  <a:ext uri="{FF2B5EF4-FFF2-40B4-BE49-F238E27FC236}">
                    <a16:creationId xmlns:a16="http://schemas.microsoft.com/office/drawing/2014/main" id="{DE8675C9-6D29-BF4C-ADD7-134DFC6B339E}"/>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7" name="Oval 12">
                <a:extLst>
                  <a:ext uri="{FF2B5EF4-FFF2-40B4-BE49-F238E27FC236}">
                    <a16:creationId xmlns:a16="http://schemas.microsoft.com/office/drawing/2014/main" id="{03FBF932-0F9D-C847-B1EC-A1EE1BEF66C2}"/>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8" name="Oval 13">
                <a:extLst>
                  <a:ext uri="{FF2B5EF4-FFF2-40B4-BE49-F238E27FC236}">
                    <a16:creationId xmlns:a16="http://schemas.microsoft.com/office/drawing/2014/main" id="{B5CBABCB-4C2C-AE4A-B805-62104FDC48C6}"/>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320" name="TextBox 319">
            <a:extLst>
              <a:ext uri="{FF2B5EF4-FFF2-40B4-BE49-F238E27FC236}">
                <a16:creationId xmlns:a16="http://schemas.microsoft.com/office/drawing/2014/main" id="{E76AD4E0-971B-954E-B1E5-7A6B58004D97}"/>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Databricks</a:t>
            </a:r>
            <a:endParaRPr kumimoji="0" lang="en-US" sz="1200" b="0" i="0" u="none" strike="noStrike" kern="0" cap="none" spc="0" normalizeH="0" baseline="0" noProof="0">
              <a:ln>
                <a:noFill/>
              </a:ln>
              <a:solidFill>
                <a:srgbClr val="000000"/>
              </a:solidFill>
              <a:effectLst/>
              <a:uLnTx/>
              <a:uFillTx/>
            </a:endParaRPr>
          </a:p>
        </p:txBody>
      </p:sp>
      <p:grpSp>
        <p:nvGrpSpPr>
          <p:cNvPr id="321" name="Group 320">
            <a:extLst>
              <a:ext uri="{FF2B5EF4-FFF2-40B4-BE49-F238E27FC236}">
                <a16:creationId xmlns:a16="http://schemas.microsoft.com/office/drawing/2014/main" id="{973A17CA-EC43-A347-B752-B86F330D6114}"/>
              </a:ext>
            </a:extLst>
          </p:cNvPr>
          <p:cNvGrpSpPr/>
          <p:nvPr/>
        </p:nvGrpSpPr>
        <p:grpSpPr>
          <a:xfrm>
            <a:off x="3815660" y="3625478"/>
            <a:ext cx="455467" cy="464244"/>
            <a:chOff x="7158422" y="1607015"/>
            <a:chExt cx="2726357" cy="2778897"/>
          </a:xfrm>
        </p:grpSpPr>
        <p:sp>
          <p:nvSpPr>
            <p:cNvPr id="322" name="Freeform 242">
              <a:extLst>
                <a:ext uri="{FF2B5EF4-FFF2-40B4-BE49-F238E27FC236}">
                  <a16:creationId xmlns:a16="http://schemas.microsoft.com/office/drawing/2014/main" id="{618B5BD5-C944-B84A-9F2C-24A4122858A4}"/>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323" name="Diamond 322">
              <a:extLst>
                <a:ext uri="{FF2B5EF4-FFF2-40B4-BE49-F238E27FC236}">
                  <a16:creationId xmlns:a16="http://schemas.microsoft.com/office/drawing/2014/main" id="{58441CFD-A7E3-F741-A397-6E797638324C}"/>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Freeform 243">
              <a:extLst>
                <a:ext uri="{FF2B5EF4-FFF2-40B4-BE49-F238E27FC236}">
                  <a16:creationId xmlns:a16="http://schemas.microsoft.com/office/drawing/2014/main" id="{AB86B21D-B446-6945-BB95-04BF8CABB3B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325" name="Diamond 324">
              <a:extLst>
                <a:ext uri="{FF2B5EF4-FFF2-40B4-BE49-F238E27FC236}">
                  <a16:creationId xmlns:a16="http://schemas.microsoft.com/office/drawing/2014/main" id="{31D499CB-CE09-0C42-8529-73533149A965}"/>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FE9BC794-92A5-1544-BAE1-DB9568A2DF1E}"/>
              </a:ext>
            </a:extLst>
          </p:cNvPr>
          <p:cNvGrpSpPr/>
          <p:nvPr/>
        </p:nvGrpSpPr>
        <p:grpSpPr>
          <a:xfrm>
            <a:off x="3852141" y="2157204"/>
            <a:ext cx="1607418" cy="471336"/>
            <a:chOff x="3852141" y="2157204"/>
            <a:chExt cx="1607418" cy="471336"/>
          </a:xfrm>
        </p:grpSpPr>
        <p:sp>
          <p:nvSpPr>
            <p:cNvPr id="327" name="TextBox 326">
              <a:extLst>
                <a:ext uri="{FF2B5EF4-FFF2-40B4-BE49-F238E27FC236}">
                  <a16:creationId xmlns:a16="http://schemas.microsoft.com/office/drawing/2014/main" id="{CE8964DD-A9E7-E94A-83C8-B326D2F46B61}"/>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a:t>
              </a:r>
              <a:br>
                <a:rPr kumimoji="0" lang="en-US" sz="1200" b="0" i="0" u="none" strike="noStrike" kern="0" cap="none" spc="0" normalizeH="0" baseline="0" noProof="0">
                  <a:ln>
                    <a:noFill/>
                  </a:ln>
                  <a:solidFill>
                    <a:srgbClr val="000000"/>
                  </a:solidFill>
                  <a:effectLst/>
                  <a:uLnTx/>
                  <a:uFillTx/>
                  <a:latin typeface="Segoe UI Semibold"/>
                </a:rPr>
              </a:br>
              <a:r>
                <a:rPr kumimoji="0" lang="en-US" sz="1200" b="0" i="0" u="none" strike="noStrike" kern="0" cap="none" spc="0" normalizeH="0" baseline="0" noProof="0">
                  <a:ln>
                    <a:noFill/>
                  </a:ln>
                  <a:solidFill>
                    <a:srgbClr val="000000"/>
                  </a:solidFill>
                  <a:effectLst/>
                  <a:uLnTx/>
                  <a:uFillTx/>
                  <a:latin typeface="Segoe UI Semibold"/>
                </a:rPr>
                <a:t>Data Factory</a:t>
              </a:r>
            </a:p>
          </p:txBody>
        </p:sp>
        <p:sp>
          <p:nvSpPr>
            <p:cNvPr id="328" name="Freeform 327">
              <a:extLst>
                <a:ext uri="{FF2B5EF4-FFF2-40B4-BE49-F238E27FC236}">
                  <a16:creationId xmlns:a16="http://schemas.microsoft.com/office/drawing/2014/main" id="{3B507175-7DF7-A242-B7FD-C36872EF8E63}"/>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sp>
        <p:nvSpPr>
          <p:cNvPr id="330" name="TextBox 329">
            <a:extLst>
              <a:ext uri="{FF2B5EF4-FFF2-40B4-BE49-F238E27FC236}">
                <a16:creationId xmlns:a16="http://schemas.microsoft.com/office/drawing/2014/main" id="{0C49BFF7-4C02-444C-B92C-5E3DE0B3CE9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Data </a:t>
            </a:r>
            <a:br>
              <a:rPr lang="en-US" sz="1200">
                <a:solidFill>
                  <a:schemeClr val="bg1">
                    <a:lumMod val="75000"/>
                  </a:schemeClr>
                </a:solidFill>
                <a:latin typeface="Segoe UI Semibold"/>
              </a:rPr>
            </a:br>
            <a:r>
              <a:rPr lang="en-US" sz="1200">
                <a:solidFill>
                  <a:schemeClr val="bg1">
                    <a:lumMod val="75000"/>
                  </a:schemeClr>
                </a:solidFill>
                <a:latin typeface="Segoe UI Semibold"/>
              </a:rPr>
              <a:t>Lake Storage</a:t>
            </a:r>
          </a:p>
        </p:txBody>
      </p:sp>
      <p:grpSp>
        <p:nvGrpSpPr>
          <p:cNvPr id="345" name="Group 344">
            <a:extLst>
              <a:ext uri="{FF2B5EF4-FFF2-40B4-BE49-F238E27FC236}">
                <a16:creationId xmlns:a16="http://schemas.microsoft.com/office/drawing/2014/main" id="{6858D26A-6BED-2146-AE31-B3F56E9C6125}"/>
              </a:ext>
            </a:extLst>
          </p:cNvPr>
          <p:cNvGrpSpPr/>
          <p:nvPr/>
        </p:nvGrpSpPr>
        <p:grpSpPr>
          <a:xfrm>
            <a:off x="5173483" y="4956943"/>
            <a:ext cx="479602" cy="419822"/>
            <a:chOff x="6560437" y="5493393"/>
            <a:chExt cx="479602" cy="419822"/>
          </a:xfrm>
        </p:grpSpPr>
        <p:sp>
          <p:nvSpPr>
            <p:cNvPr id="346" name="Freeform 21">
              <a:extLst>
                <a:ext uri="{FF2B5EF4-FFF2-40B4-BE49-F238E27FC236}">
                  <a16:creationId xmlns:a16="http://schemas.microsoft.com/office/drawing/2014/main" id="{5B233F5C-2F51-284F-ADFE-14098225A9A4}"/>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7" name="Freeform 22">
              <a:extLst>
                <a:ext uri="{FF2B5EF4-FFF2-40B4-BE49-F238E27FC236}">
                  <a16:creationId xmlns:a16="http://schemas.microsoft.com/office/drawing/2014/main" id="{34D8F6F4-00BB-E741-A71F-16F9CF927DCF}"/>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8" name="Freeform 23">
              <a:extLst>
                <a:ext uri="{FF2B5EF4-FFF2-40B4-BE49-F238E27FC236}">
                  <a16:creationId xmlns:a16="http://schemas.microsoft.com/office/drawing/2014/main" id="{49096C9F-852C-E24E-B9FE-0D16430FF088}"/>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49" name="Freeform 24">
              <a:extLst>
                <a:ext uri="{FF2B5EF4-FFF2-40B4-BE49-F238E27FC236}">
                  <a16:creationId xmlns:a16="http://schemas.microsoft.com/office/drawing/2014/main" id="{E24B0D26-11C7-1F43-9015-2408E295F8E3}"/>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0" name="Freeform 25">
              <a:extLst>
                <a:ext uri="{FF2B5EF4-FFF2-40B4-BE49-F238E27FC236}">
                  <a16:creationId xmlns:a16="http://schemas.microsoft.com/office/drawing/2014/main" id="{1CC1E769-4DF9-6749-A1E6-EBBDA8A53842}"/>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1" name="Freeform 26">
              <a:extLst>
                <a:ext uri="{FF2B5EF4-FFF2-40B4-BE49-F238E27FC236}">
                  <a16:creationId xmlns:a16="http://schemas.microsoft.com/office/drawing/2014/main" id="{5380279A-9183-5042-9F8F-BC0B95CDB653}"/>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2" name="Freeform 27">
              <a:extLst>
                <a:ext uri="{FF2B5EF4-FFF2-40B4-BE49-F238E27FC236}">
                  <a16:creationId xmlns:a16="http://schemas.microsoft.com/office/drawing/2014/main" id="{ACEA49A9-FE4E-CE4D-B0FC-8E1DC156213D}"/>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3" name="Freeform 28">
              <a:extLst>
                <a:ext uri="{FF2B5EF4-FFF2-40B4-BE49-F238E27FC236}">
                  <a16:creationId xmlns:a16="http://schemas.microsoft.com/office/drawing/2014/main" id="{06F03B07-C63C-184A-B83D-6799391B182A}"/>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4" name="Freeform 29">
              <a:extLst>
                <a:ext uri="{FF2B5EF4-FFF2-40B4-BE49-F238E27FC236}">
                  <a16:creationId xmlns:a16="http://schemas.microsoft.com/office/drawing/2014/main" id="{6E8F06AC-4014-B042-A55E-AC97114D2220}"/>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5" name="Freeform 30">
              <a:extLst>
                <a:ext uri="{FF2B5EF4-FFF2-40B4-BE49-F238E27FC236}">
                  <a16:creationId xmlns:a16="http://schemas.microsoft.com/office/drawing/2014/main" id="{D648B3E1-EE3D-AD48-A7B0-7803B8199E87}"/>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6" name="Freeform 31">
              <a:extLst>
                <a:ext uri="{FF2B5EF4-FFF2-40B4-BE49-F238E27FC236}">
                  <a16:creationId xmlns:a16="http://schemas.microsoft.com/office/drawing/2014/main" id="{BCCC5C0B-14F0-9947-91C3-65F3804AF65F}"/>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7" name="Freeform 32">
              <a:extLst>
                <a:ext uri="{FF2B5EF4-FFF2-40B4-BE49-F238E27FC236}">
                  <a16:creationId xmlns:a16="http://schemas.microsoft.com/office/drawing/2014/main" id="{A73E58FA-48CC-F84F-911F-9AA1C030138C}"/>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8" name="Freeform 33">
              <a:extLst>
                <a:ext uri="{FF2B5EF4-FFF2-40B4-BE49-F238E27FC236}">
                  <a16:creationId xmlns:a16="http://schemas.microsoft.com/office/drawing/2014/main" id="{BDBC0B1A-509F-0349-85C6-5DC2C0714718}"/>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59" name="Freeform 34">
              <a:extLst>
                <a:ext uri="{FF2B5EF4-FFF2-40B4-BE49-F238E27FC236}">
                  <a16:creationId xmlns:a16="http://schemas.microsoft.com/office/drawing/2014/main" id="{6478ED39-725C-BB4C-B3DB-9FA1077B2AA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0" name="Freeform 35">
              <a:extLst>
                <a:ext uri="{FF2B5EF4-FFF2-40B4-BE49-F238E27FC236}">
                  <a16:creationId xmlns:a16="http://schemas.microsoft.com/office/drawing/2014/main" id="{F43F9A65-C691-FF4C-AA1A-0540206A5115}"/>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1" name="Freeform 36">
              <a:extLst>
                <a:ext uri="{FF2B5EF4-FFF2-40B4-BE49-F238E27FC236}">
                  <a16:creationId xmlns:a16="http://schemas.microsoft.com/office/drawing/2014/main" id="{5DF88BA2-2012-624F-97F0-FFCE54D12581}"/>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2" name="Freeform 37">
              <a:extLst>
                <a:ext uri="{FF2B5EF4-FFF2-40B4-BE49-F238E27FC236}">
                  <a16:creationId xmlns:a16="http://schemas.microsoft.com/office/drawing/2014/main" id="{1F40390C-5C2D-7E4A-9A0E-6A9086C25FDC}"/>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3" name="Freeform 38">
              <a:extLst>
                <a:ext uri="{FF2B5EF4-FFF2-40B4-BE49-F238E27FC236}">
                  <a16:creationId xmlns:a16="http://schemas.microsoft.com/office/drawing/2014/main" id="{7707B0B4-636D-FC49-819A-140FA70C7261}"/>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09" name="TextBox 108">
            <a:extLst>
              <a:ext uri="{FF2B5EF4-FFF2-40B4-BE49-F238E27FC236}">
                <a16:creationId xmlns:a16="http://schemas.microsoft.com/office/drawing/2014/main" id="{3BE488CE-CAEF-4C49-8213-F7D2CA2F4FC2}"/>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Synapse Analytics</a:t>
            </a:r>
          </a:p>
        </p:txBody>
      </p:sp>
      <p:pic>
        <p:nvPicPr>
          <p:cNvPr id="119" name="Graphic 118">
            <a:extLst>
              <a:ext uri="{FF2B5EF4-FFF2-40B4-BE49-F238E27FC236}">
                <a16:creationId xmlns:a16="http://schemas.microsoft.com/office/drawing/2014/main" id="{82968EFC-2272-8748-9FFA-12B56DC7C9B5}"/>
              </a:ext>
            </a:extLst>
          </p:cNvPr>
          <p:cNvPicPr>
            <a:picLocks noChangeAspect="1"/>
          </p:cNvPicPr>
          <p:nvPr/>
        </p:nvPicPr>
        <p:blipFill>
          <a:blip r:embed="rId3" cstate="email">
            <a:grayscl/>
            <a:alphaModFix amt="5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Tree>
    <p:extLst>
      <p:ext uri="{BB962C8B-B14F-4D97-AF65-F5344CB8AC3E}">
        <p14:creationId xmlns:p14="http://schemas.microsoft.com/office/powerpoint/2010/main" val="3184096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3185451A-0123-3541-ABCA-888DCFD3B358}"/>
              </a:ext>
            </a:extLst>
          </p:cNvPr>
          <p:cNvGrpSpPr/>
          <p:nvPr/>
        </p:nvGrpSpPr>
        <p:grpSpPr>
          <a:xfrm>
            <a:off x="1971534" y="2284041"/>
            <a:ext cx="8620939" cy="3356382"/>
            <a:chOff x="1971534" y="2284041"/>
            <a:chExt cx="8620939" cy="3356382"/>
          </a:xfrm>
        </p:grpSpPr>
        <p:cxnSp>
          <p:nvCxnSpPr>
            <p:cNvPr id="130" name="Straight Arrow Connector 129">
              <a:extLst>
                <a:ext uri="{FF2B5EF4-FFF2-40B4-BE49-F238E27FC236}">
                  <a16:creationId xmlns:a16="http://schemas.microsoft.com/office/drawing/2014/main" id="{1188855F-9DE8-2040-A8D1-97EED06AC24F}"/>
                </a:ext>
              </a:extLst>
            </p:cNvPr>
            <p:cNvCxnSpPr>
              <a:cxnSpLocks/>
            </p:cNvCxnSpPr>
            <p:nvPr/>
          </p:nvCxnSpPr>
          <p:spPr>
            <a:xfrm flipV="1">
              <a:off x="7681810"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31" name="Straight Arrow Connector 130">
              <a:extLst>
                <a:ext uri="{FF2B5EF4-FFF2-40B4-BE49-F238E27FC236}">
                  <a16:creationId xmlns:a16="http://schemas.microsoft.com/office/drawing/2014/main" id="{54D6194A-1309-6A4A-A914-B57A556F01D1}"/>
                </a:ext>
              </a:extLst>
            </p:cNvPr>
            <p:cNvCxnSpPr>
              <a:cxnSpLocks/>
            </p:cNvCxnSpPr>
            <p:nvPr/>
          </p:nvCxnSpPr>
          <p:spPr>
            <a:xfrm flipV="1">
              <a:off x="10592473" y="2996014"/>
              <a:ext cx="0" cy="418955"/>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E02B52DD-BA2A-B94B-894C-C6B3C59497AB}"/>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6A74E7FF-FDFB-F646-B20E-F8D6A55CA1E5}"/>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9A2C4F3B-6A87-6A48-96C9-1B7808D19C1A}"/>
                </a:ext>
              </a:extLst>
            </p:cNvPr>
            <p:cNvCxnSpPr>
              <a:cxnSpLocks/>
            </p:cNvCxnSpPr>
            <p:nvPr/>
          </p:nvCxnSpPr>
          <p:spPr>
            <a:xfrm>
              <a:off x="4619687" y="2943803"/>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6D4D0EEE-A8D3-7244-86FF-A0467CEA7161}"/>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EE1A7651-6C65-EC42-9C27-E5EFEF5C2D41}"/>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E3F5FA57-9961-7E45-9752-042ECD7AD53B}"/>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EC49890-9A5F-4F44-BCA3-CE2A7D43885B}"/>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9" name="Straight Arrow Connector 138">
              <a:extLst>
                <a:ext uri="{FF2B5EF4-FFF2-40B4-BE49-F238E27FC236}">
                  <a16:creationId xmlns:a16="http://schemas.microsoft.com/office/drawing/2014/main" id="{A088B264-BB15-F34E-93FC-3784606FAC10}"/>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0" name="Straight Arrow Connector 139">
              <a:extLst>
                <a:ext uri="{FF2B5EF4-FFF2-40B4-BE49-F238E27FC236}">
                  <a16:creationId xmlns:a16="http://schemas.microsoft.com/office/drawing/2014/main" id="{FDAAD924-9072-5144-9CE8-BD7E309CFBD5}"/>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1" name="Straight Arrow Connector 140">
              <a:extLst>
                <a:ext uri="{FF2B5EF4-FFF2-40B4-BE49-F238E27FC236}">
                  <a16:creationId xmlns:a16="http://schemas.microsoft.com/office/drawing/2014/main" id="{0097E34D-C3ED-E140-A9D6-D0F714E0AA2E}"/>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2" name="Straight Arrow Connector 141">
              <a:extLst>
                <a:ext uri="{FF2B5EF4-FFF2-40B4-BE49-F238E27FC236}">
                  <a16:creationId xmlns:a16="http://schemas.microsoft.com/office/drawing/2014/main" id="{BE814827-F233-BD4F-A0D8-406FB445B7AA}"/>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43" name="Rectangle 9">
              <a:extLst>
                <a:ext uri="{FF2B5EF4-FFF2-40B4-BE49-F238E27FC236}">
                  <a16:creationId xmlns:a16="http://schemas.microsoft.com/office/drawing/2014/main" id="{07574DC9-31BF-5341-8BCF-8F6D5919CF14}"/>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143">
              <a:extLst>
                <a:ext uri="{FF2B5EF4-FFF2-40B4-BE49-F238E27FC236}">
                  <a16:creationId xmlns:a16="http://schemas.microsoft.com/office/drawing/2014/main" id="{1262C9E6-DD14-9F45-AFFE-CFF10ABBFECD}"/>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9488488" cy="554038"/>
          </a:xfrm>
        </p:spPr>
        <p:txBody>
          <a:bodyPr/>
          <a:lstStyle/>
          <a:p>
            <a:r>
              <a:rPr lang="en-US"/>
              <a:t>Data storage &amp; serving</a:t>
            </a:r>
          </a:p>
        </p:txBody>
      </p:sp>
      <p:sp>
        <p:nvSpPr>
          <p:cNvPr id="85" name="Rectangle 84">
            <a:extLst>
              <a:ext uri="{FF2B5EF4-FFF2-40B4-BE49-F238E27FC236}">
                <a16:creationId xmlns:a16="http://schemas.microsoft.com/office/drawing/2014/main" id="{B2421D4E-4184-D346-9496-5E91109C68DE}"/>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780BE6B8-9BBB-3A44-8679-2B8F7DD8BF45}"/>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63ACFE15-2729-8F4F-A688-C7380B70B6C8}"/>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21AE580D-B6C7-E34A-B097-901AF3828C4F}"/>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631501E8-524C-334A-9C2A-E1882A4C9CD6}"/>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8E4F887-3BCF-AC45-9BFC-12A2EE02B9E4}"/>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3" name="TextBox 92">
            <a:extLst>
              <a:ext uri="{FF2B5EF4-FFF2-40B4-BE49-F238E27FC236}">
                <a16:creationId xmlns:a16="http://schemas.microsoft.com/office/drawing/2014/main" id="{29005E6A-CCEE-1E41-8F7F-38ECD15C7329}"/>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LOB sources</a:t>
            </a:r>
          </a:p>
        </p:txBody>
      </p:sp>
      <p:sp>
        <p:nvSpPr>
          <p:cNvPr id="94" name="TextBox 93">
            <a:extLst>
              <a:ext uri="{FF2B5EF4-FFF2-40B4-BE49-F238E27FC236}">
                <a16:creationId xmlns:a16="http://schemas.microsoft.com/office/drawing/2014/main" id="{38F18BB8-33A1-0F48-B6B6-7BA28EE47C7D}"/>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Logs and streams (unstructured)</a:t>
            </a:r>
          </a:p>
        </p:txBody>
      </p:sp>
      <p:sp>
        <p:nvSpPr>
          <p:cNvPr id="95" name="TextBox 94">
            <a:extLst>
              <a:ext uri="{FF2B5EF4-FFF2-40B4-BE49-F238E27FC236}">
                <a16:creationId xmlns:a16="http://schemas.microsoft.com/office/drawing/2014/main" id="{E64AF8EF-2D34-D444-8E56-F2A6F01FF873}"/>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Media (unstructured)</a:t>
            </a:r>
          </a:p>
        </p:txBody>
      </p:sp>
      <p:sp>
        <p:nvSpPr>
          <p:cNvPr id="96" name="TextBox 95">
            <a:extLst>
              <a:ext uri="{FF2B5EF4-FFF2-40B4-BE49-F238E27FC236}">
                <a16:creationId xmlns:a16="http://schemas.microsoft.com/office/drawing/2014/main" id="{E4A32158-E0BF-4B4D-A010-A9FF1DF41822}"/>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Files (unstructured)</a:t>
            </a:r>
          </a:p>
        </p:txBody>
      </p:sp>
      <p:sp>
        <p:nvSpPr>
          <p:cNvPr id="122" name="TextBox 121">
            <a:extLst>
              <a:ext uri="{FF2B5EF4-FFF2-40B4-BE49-F238E27FC236}">
                <a16:creationId xmlns:a16="http://schemas.microsoft.com/office/drawing/2014/main" id="{D73A86BC-1332-A541-86B9-7F14486BB949}"/>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Business services</a:t>
            </a:r>
          </a:p>
        </p:txBody>
      </p:sp>
      <p:sp>
        <p:nvSpPr>
          <p:cNvPr id="125" name="TextBox 124">
            <a:extLst>
              <a:ext uri="{FF2B5EF4-FFF2-40B4-BE49-F238E27FC236}">
                <a16:creationId xmlns:a16="http://schemas.microsoft.com/office/drawing/2014/main" id="{EAFED277-142F-0643-87EB-D21F3CA94A0B}"/>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Power BI</a:t>
            </a:r>
          </a:p>
        </p:txBody>
      </p:sp>
      <p:grpSp>
        <p:nvGrpSpPr>
          <p:cNvPr id="126" name="Group 125">
            <a:extLst>
              <a:ext uri="{FF2B5EF4-FFF2-40B4-BE49-F238E27FC236}">
                <a16:creationId xmlns:a16="http://schemas.microsoft.com/office/drawing/2014/main" id="{60E20CCD-41DE-394F-A5F0-F4563C102283}"/>
              </a:ext>
            </a:extLst>
          </p:cNvPr>
          <p:cNvGrpSpPr/>
          <p:nvPr/>
        </p:nvGrpSpPr>
        <p:grpSpPr>
          <a:xfrm>
            <a:off x="442913" y="3437046"/>
            <a:ext cx="314430" cy="364076"/>
            <a:chOff x="305587" y="2721796"/>
            <a:chExt cx="314430" cy="364076"/>
          </a:xfrm>
          <a:solidFill>
            <a:schemeClr val="bg1">
              <a:lumMod val="75000"/>
            </a:schemeClr>
          </a:solidFill>
        </p:grpSpPr>
        <p:sp>
          <p:nvSpPr>
            <p:cNvPr id="127" name="Rectangle 126">
              <a:extLst>
                <a:ext uri="{FF2B5EF4-FFF2-40B4-BE49-F238E27FC236}">
                  <a16:creationId xmlns:a16="http://schemas.microsoft.com/office/drawing/2014/main" id="{1BB926AF-8259-3C48-9A23-8B5A9A7EB7D8}"/>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document_3">
              <a:extLst>
                <a:ext uri="{FF2B5EF4-FFF2-40B4-BE49-F238E27FC236}">
                  <a16:creationId xmlns:a16="http://schemas.microsoft.com/office/drawing/2014/main" id="{D3A60033-22AB-574B-8994-257DB9AD8C90}"/>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86" name="Group 185">
            <a:extLst>
              <a:ext uri="{FF2B5EF4-FFF2-40B4-BE49-F238E27FC236}">
                <a16:creationId xmlns:a16="http://schemas.microsoft.com/office/drawing/2014/main" id="{C27C065B-0E56-9341-9126-6B241F7BFBC9}"/>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5914F051-29DF-7942-8CAB-0442AC7C9842}"/>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AFD465F1-E012-6C49-A77B-47FDC997FCCC}"/>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1BC9AE9E-0352-FE4A-ADBF-C17823B35517}"/>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0" name="Rectangle 60">
                <a:extLst>
                  <a:ext uri="{FF2B5EF4-FFF2-40B4-BE49-F238E27FC236}">
                    <a16:creationId xmlns:a16="http://schemas.microsoft.com/office/drawing/2014/main" id="{1603CB79-4C17-B64A-A36C-F420FD1F40A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1" name="Rectangle 61">
                <a:extLst>
                  <a:ext uri="{FF2B5EF4-FFF2-40B4-BE49-F238E27FC236}">
                    <a16:creationId xmlns:a16="http://schemas.microsoft.com/office/drawing/2014/main" id="{AD690D45-1BA6-0B48-B8DB-70F21C68EFDA}"/>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2" name="Freeform 62">
                <a:extLst>
                  <a:ext uri="{FF2B5EF4-FFF2-40B4-BE49-F238E27FC236}">
                    <a16:creationId xmlns:a16="http://schemas.microsoft.com/office/drawing/2014/main" id="{35ABED88-BE3E-9B46-A239-B2CDBC1DE711}"/>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3" name="Oval 63">
                <a:extLst>
                  <a:ext uri="{FF2B5EF4-FFF2-40B4-BE49-F238E27FC236}">
                    <a16:creationId xmlns:a16="http://schemas.microsoft.com/office/drawing/2014/main" id="{CBC13147-56F8-EE4C-B170-F9D63FDA50B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7D5B2F39-2030-E541-833A-2E66A0939414}"/>
              </a:ext>
            </a:extLst>
          </p:cNvPr>
          <p:cNvGrpSpPr/>
          <p:nvPr/>
        </p:nvGrpSpPr>
        <p:grpSpPr>
          <a:xfrm>
            <a:off x="449241" y="5065911"/>
            <a:ext cx="388214" cy="427711"/>
            <a:chOff x="343593" y="4433674"/>
            <a:chExt cx="388214" cy="427711"/>
          </a:xfrm>
          <a:solidFill>
            <a:schemeClr val="bg1">
              <a:lumMod val="75000"/>
            </a:schemeClr>
          </a:solidFill>
        </p:grpSpPr>
        <p:sp>
          <p:nvSpPr>
            <p:cNvPr id="195" name="Rectangle 194">
              <a:extLst>
                <a:ext uri="{FF2B5EF4-FFF2-40B4-BE49-F238E27FC236}">
                  <a16:creationId xmlns:a16="http://schemas.microsoft.com/office/drawing/2014/main" id="{A762C15D-A4A7-884B-BE34-66CF763A7429}"/>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96F13DC7-2D05-534D-9903-B05D08ABAFB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744E2C0F-422C-3F41-806A-C7E9520A1574}"/>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1F99EA32-7122-154F-AEB2-3DF58855E62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783B8D4D-2409-BD44-ADDC-10FBA9B27E00}"/>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05" name="Group 204">
                <a:extLst>
                  <a:ext uri="{FF2B5EF4-FFF2-40B4-BE49-F238E27FC236}">
                    <a16:creationId xmlns:a16="http://schemas.microsoft.com/office/drawing/2014/main" id="{1DEF75B4-4527-1C48-99FD-E9D47491B692}"/>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6822FB46-55DC-F240-BF2B-9C5E639ACEA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7" name="Line 15">
                  <a:extLst>
                    <a:ext uri="{FF2B5EF4-FFF2-40B4-BE49-F238E27FC236}">
                      <a16:creationId xmlns:a16="http://schemas.microsoft.com/office/drawing/2014/main" id="{066C9603-6421-EF4D-B0B0-88EDE23A534B}"/>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A198FBD7-84C7-AC4E-BC85-ADB6945AA76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80711A9F-361F-4047-AD42-83B739159450}"/>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17AB3FAD-C67D-CE43-9262-058085A87C12}"/>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2" name="Oval 12">
                <a:extLst>
                  <a:ext uri="{FF2B5EF4-FFF2-40B4-BE49-F238E27FC236}">
                    <a16:creationId xmlns:a16="http://schemas.microsoft.com/office/drawing/2014/main" id="{6F886571-B84B-334F-A50B-740FBA1D61D0}"/>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3" name="Oval 13">
                <a:extLst>
                  <a:ext uri="{FF2B5EF4-FFF2-40B4-BE49-F238E27FC236}">
                    <a16:creationId xmlns:a16="http://schemas.microsoft.com/office/drawing/2014/main" id="{6602491D-25A5-7D42-A8FB-B89601E0FB8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96993465-CCBD-5D47-BD57-2ACB7E077917}"/>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5267ADD4-9B50-1A4B-B31F-1C1ABC59C01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537F500-B74A-C84B-8B32-825587C8D51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7929C134-7CE5-4243-A03E-F11EC5F71CCA}"/>
              </a:ext>
            </a:extLst>
          </p:cNvPr>
          <p:cNvGrpSpPr/>
          <p:nvPr/>
        </p:nvGrpSpPr>
        <p:grpSpPr>
          <a:xfrm>
            <a:off x="444500" y="2057400"/>
            <a:ext cx="427983" cy="364076"/>
            <a:chOff x="265316" y="5131089"/>
            <a:chExt cx="793593" cy="675092"/>
          </a:xfrm>
        </p:grpSpPr>
        <p:grpSp>
          <p:nvGrpSpPr>
            <p:cNvPr id="263" name="Group 262">
              <a:extLst>
                <a:ext uri="{FF2B5EF4-FFF2-40B4-BE49-F238E27FC236}">
                  <a16:creationId xmlns:a16="http://schemas.microsoft.com/office/drawing/2014/main" id="{D66D15A5-3086-D745-A3D2-90DE2391BA08}"/>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74AD9C56-CEF4-794B-8504-AC8E70732F2D}"/>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70" name="Group 269">
                <a:extLst>
                  <a:ext uri="{FF2B5EF4-FFF2-40B4-BE49-F238E27FC236}">
                    <a16:creationId xmlns:a16="http://schemas.microsoft.com/office/drawing/2014/main" id="{4511B2C1-9F7A-1C46-865D-325962F9A5E2}"/>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1C15BC2F-2C56-AD4B-9473-58846BEC10F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2" name="Line 15">
                  <a:extLst>
                    <a:ext uri="{FF2B5EF4-FFF2-40B4-BE49-F238E27FC236}">
                      <a16:creationId xmlns:a16="http://schemas.microsoft.com/office/drawing/2014/main" id="{01C39B85-C158-3246-883E-BE6193ACC2B4}"/>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64" name="Rectangle 263">
              <a:extLst>
                <a:ext uri="{FF2B5EF4-FFF2-40B4-BE49-F238E27FC236}">
                  <a16:creationId xmlns:a16="http://schemas.microsoft.com/office/drawing/2014/main" id="{70F11B7B-A049-AA4E-8836-91DF39FA49F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7DFB5EC6-4DE0-C14C-BA2C-6AF7AB85C274}"/>
                </a:ext>
              </a:extLst>
            </p:cNvPr>
            <p:cNvGrpSpPr/>
            <p:nvPr/>
          </p:nvGrpSpPr>
          <p:grpSpPr>
            <a:xfrm>
              <a:off x="750755" y="5171384"/>
              <a:ext cx="242719" cy="60681"/>
              <a:chOff x="722201" y="5189927"/>
              <a:chExt cx="242719" cy="60681"/>
            </a:xfrm>
          </p:grpSpPr>
          <p:sp>
            <p:nvSpPr>
              <p:cNvPr id="266" name="Oval 11">
                <a:extLst>
                  <a:ext uri="{FF2B5EF4-FFF2-40B4-BE49-F238E27FC236}">
                    <a16:creationId xmlns:a16="http://schemas.microsoft.com/office/drawing/2014/main" id="{DE8675C9-6D29-BF4C-ADD7-134DFC6B339E}"/>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7" name="Oval 12">
                <a:extLst>
                  <a:ext uri="{FF2B5EF4-FFF2-40B4-BE49-F238E27FC236}">
                    <a16:creationId xmlns:a16="http://schemas.microsoft.com/office/drawing/2014/main" id="{03FBF932-0F9D-C847-B1EC-A1EE1BEF66C2}"/>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8" name="Oval 13">
                <a:extLst>
                  <a:ext uri="{FF2B5EF4-FFF2-40B4-BE49-F238E27FC236}">
                    <a16:creationId xmlns:a16="http://schemas.microsoft.com/office/drawing/2014/main" id="{B5CBABCB-4C2C-AE4A-B805-62104FDC48C6}"/>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79" name="TextBox 278">
            <a:extLst>
              <a:ext uri="{FF2B5EF4-FFF2-40B4-BE49-F238E27FC236}">
                <a16:creationId xmlns:a16="http://schemas.microsoft.com/office/drawing/2014/main" id="{DBB92709-D495-4C4E-856A-62B4B3D76499}"/>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a:solidFill>
                  <a:srgbClr val="000000"/>
                </a:solidFill>
                <a:latin typeface="Segoe UI Semibold"/>
              </a:rPr>
              <a:t>Azure Data </a:t>
            </a:r>
            <a:br>
              <a:rPr lang="en-US" sz="1200">
                <a:solidFill>
                  <a:srgbClr val="000000"/>
                </a:solidFill>
                <a:latin typeface="Segoe UI Semibold"/>
              </a:rPr>
            </a:br>
            <a:r>
              <a:rPr lang="en-US" sz="1200">
                <a:solidFill>
                  <a:srgbClr val="000000"/>
                </a:solidFill>
                <a:latin typeface="Segoe UI Semibold"/>
              </a:rPr>
              <a:t>Lake Storage</a:t>
            </a:r>
          </a:p>
        </p:txBody>
      </p:sp>
      <p:grpSp>
        <p:nvGrpSpPr>
          <p:cNvPr id="291" name="Group 290">
            <a:extLst>
              <a:ext uri="{FF2B5EF4-FFF2-40B4-BE49-F238E27FC236}">
                <a16:creationId xmlns:a16="http://schemas.microsoft.com/office/drawing/2014/main" id="{F1116F44-4CCB-8349-9CFF-AB94896C2801}"/>
              </a:ext>
            </a:extLst>
          </p:cNvPr>
          <p:cNvGrpSpPr/>
          <p:nvPr/>
        </p:nvGrpSpPr>
        <p:grpSpPr>
          <a:xfrm>
            <a:off x="5173483" y="4956943"/>
            <a:ext cx="479602" cy="419822"/>
            <a:chOff x="6560437" y="5493393"/>
            <a:chExt cx="479602" cy="419822"/>
          </a:xfrm>
        </p:grpSpPr>
        <p:sp>
          <p:nvSpPr>
            <p:cNvPr id="292" name="Freeform 21">
              <a:extLst>
                <a:ext uri="{FF2B5EF4-FFF2-40B4-BE49-F238E27FC236}">
                  <a16:creationId xmlns:a16="http://schemas.microsoft.com/office/drawing/2014/main" id="{C587B0A5-BCC0-2341-A531-3F6E7A3E1D03}"/>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3" name="Freeform 22">
              <a:extLst>
                <a:ext uri="{FF2B5EF4-FFF2-40B4-BE49-F238E27FC236}">
                  <a16:creationId xmlns:a16="http://schemas.microsoft.com/office/drawing/2014/main" id="{1397BB83-46EE-1544-BA25-386C92163F69}"/>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4" name="Freeform 23">
              <a:extLst>
                <a:ext uri="{FF2B5EF4-FFF2-40B4-BE49-F238E27FC236}">
                  <a16:creationId xmlns:a16="http://schemas.microsoft.com/office/drawing/2014/main" id="{0AF4AA86-85DF-A047-812E-15AAB52199CD}"/>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5" name="Freeform 24">
              <a:extLst>
                <a:ext uri="{FF2B5EF4-FFF2-40B4-BE49-F238E27FC236}">
                  <a16:creationId xmlns:a16="http://schemas.microsoft.com/office/drawing/2014/main" id="{EE3FBD4A-B7B6-7E4A-9083-F472B93FBF50}"/>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6" name="Freeform 25">
              <a:extLst>
                <a:ext uri="{FF2B5EF4-FFF2-40B4-BE49-F238E27FC236}">
                  <a16:creationId xmlns:a16="http://schemas.microsoft.com/office/drawing/2014/main" id="{B1049A77-6AA8-F844-B1CF-35BB389997D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7" name="Freeform 26">
              <a:extLst>
                <a:ext uri="{FF2B5EF4-FFF2-40B4-BE49-F238E27FC236}">
                  <a16:creationId xmlns:a16="http://schemas.microsoft.com/office/drawing/2014/main" id="{4394DE3E-BD11-FB45-9C43-860994B62A35}"/>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8" name="Freeform 27">
              <a:extLst>
                <a:ext uri="{FF2B5EF4-FFF2-40B4-BE49-F238E27FC236}">
                  <a16:creationId xmlns:a16="http://schemas.microsoft.com/office/drawing/2014/main" id="{81AFC9B1-B3E0-A14C-A847-17CFFB2318A3}"/>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9" name="Freeform 28">
              <a:extLst>
                <a:ext uri="{FF2B5EF4-FFF2-40B4-BE49-F238E27FC236}">
                  <a16:creationId xmlns:a16="http://schemas.microsoft.com/office/drawing/2014/main" id="{18D5A939-DD91-3743-8041-C9864E079B0A}"/>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0" name="Freeform 29">
              <a:extLst>
                <a:ext uri="{FF2B5EF4-FFF2-40B4-BE49-F238E27FC236}">
                  <a16:creationId xmlns:a16="http://schemas.microsoft.com/office/drawing/2014/main" id="{C48DE636-4B4D-2343-B7EA-0F0E8F384FA1}"/>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1" name="Freeform 30">
              <a:extLst>
                <a:ext uri="{FF2B5EF4-FFF2-40B4-BE49-F238E27FC236}">
                  <a16:creationId xmlns:a16="http://schemas.microsoft.com/office/drawing/2014/main" id="{6A0533F7-4266-3A47-AFEC-38865D01D154}"/>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2" name="Freeform 31">
              <a:extLst>
                <a:ext uri="{FF2B5EF4-FFF2-40B4-BE49-F238E27FC236}">
                  <a16:creationId xmlns:a16="http://schemas.microsoft.com/office/drawing/2014/main" id="{D7700925-29F8-BE4F-A790-9C43446BA00B}"/>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3" name="Freeform 32">
              <a:extLst>
                <a:ext uri="{FF2B5EF4-FFF2-40B4-BE49-F238E27FC236}">
                  <a16:creationId xmlns:a16="http://schemas.microsoft.com/office/drawing/2014/main" id="{5DBA0D37-E0E1-614B-BE8D-69C1EE894CE0}"/>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4" name="Freeform 33">
              <a:extLst>
                <a:ext uri="{FF2B5EF4-FFF2-40B4-BE49-F238E27FC236}">
                  <a16:creationId xmlns:a16="http://schemas.microsoft.com/office/drawing/2014/main" id="{97F09675-761B-404E-973D-3ADC984B5F1D}"/>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5" name="Freeform 34">
              <a:extLst>
                <a:ext uri="{FF2B5EF4-FFF2-40B4-BE49-F238E27FC236}">
                  <a16:creationId xmlns:a16="http://schemas.microsoft.com/office/drawing/2014/main" id="{CBEC5895-7B84-B741-853B-F1FC029E3231}"/>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6" name="Freeform 35">
              <a:extLst>
                <a:ext uri="{FF2B5EF4-FFF2-40B4-BE49-F238E27FC236}">
                  <a16:creationId xmlns:a16="http://schemas.microsoft.com/office/drawing/2014/main" id="{02B99DB4-AC22-8F41-AB86-DE39A1623524}"/>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7" name="Freeform 36">
              <a:extLst>
                <a:ext uri="{FF2B5EF4-FFF2-40B4-BE49-F238E27FC236}">
                  <a16:creationId xmlns:a16="http://schemas.microsoft.com/office/drawing/2014/main" id="{0991A7D6-F7F3-8943-9063-DF911A913676}"/>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8" name="Freeform 37">
              <a:extLst>
                <a:ext uri="{FF2B5EF4-FFF2-40B4-BE49-F238E27FC236}">
                  <a16:creationId xmlns:a16="http://schemas.microsoft.com/office/drawing/2014/main" id="{E3AB34D4-E069-844C-8D49-4562240567F1}"/>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9" name="Freeform 38">
              <a:extLst>
                <a:ext uri="{FF2B5EF4-FFF2-40B4-BE49-F238E27FC236}">
                  <a16:creationId xmlns:a16="http://schemas.microsoft.com/office/drawing/2014/main" id="{5BF92A21-F1C5-E24A-B4F2-988E283E8B08}"/>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310" name="TextBox 309">
            <a:extLst>
              <a:ext uri="{FF2B5EF4-FFF2-40B4-BE49-F238E27FC236}">
                <a16:creationId xmlns:a16="http://schemas.microsoft.com/office/drawing/2014/main" id="{F51F5EDD-4F1F-EA4B-9BB1-55C651A247A4}"/>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a:ln>
                <a:noFill/>
              </a:ln>
              <a:solidFill>
                <a:schemeClr val="bg1">
                  <a:lumMod val="75000"/>
                </a:schemeClr>
              </a:solidFill>
              <a:effectLst/>
              <a:uLnTx/>
              <a:uFillTx/>
            </a:endParaRPr>
          </a:p>
        </p:txBody>
      </p:sp>
      <p:grpSp>
        <p:nvGrpSpPr>
          <p:cNvPr id="311" name="Group 310">
            <a:extLst>
              <a:ext uri="{FF2B5EF4-FFF2-40B4-BE49-F238E27FC236}">
                <a16:creationId xmlns:a16="http://schemas.microsoft.com/office/drawing/2014/main" id="{ECC29646-829F-AC45-8CFD-F9CE6DD877AC}"/>
              </a:ext>
            </a:extLst>
          </p:cNvPr>
          <p:cNvGrpSpPr/>
          <p:nvPr/>
        </p:nvGrpSpPr>
        <p:grpSpPr>
          <a:xfrm>
            <a:off x="3815660" y="3625478"/>
            <a:ext cx="455467" cy="464244"/>
            <a:chOff x="7158422" y="1607015"/>
            <a:chExt cx="2726357" cy="2778897"/>
          </a:xfrm>
          <a:solidFill>
            <a:schemeClr val="bg1">
              <a:lumMod val="75000"/>
            </a:schemeClr>
          </a:solidFill>
        </p:grpSpPr>
        <p:sp>
          <p:nvSpPr>
            <p:cNvPr id="312" name="Freeform 242">
              <a:extLst>
                <a:ext uri="{FF2B5EF4-FFF2-40B4-BE49-F238E27FC236}">
                  <a16:creationId xmlns:a16="http://schemas.microsoft.com/office/drawing/2014/main" id="{C549AD3D-1F48-F240-AE3D-34B06F608AFB}"/>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313" name="Diamond 312">
              <a:extLst>
                <a:ext uri="{FF2B5EF4-FFF2-40B4-BE49-F238E27FC236}">
                  <a16:creationId xmlns:a16="http://schemas.microsoft.com/office/drawing/2014/main" id="{263B74A9-B743-D14B-B6C5-757A51801E13}"/>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Freeform 243">
              <a:extLst>
                <a:ext uri="{FF2B5EF4-FFF2-40B4-BE49-F238E27FC236}">
                  <a16:creationId xmlns:a16="http://schemas.microsoft.com/office/drawing/2014/main" id="{AD38E24E-82AA-9C4D-AD88-73C3379ABE6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315" name="Diamond 314">
              <a:extLst>
                <a:ext uri="{FF2B5EF4-FFF2-40B4-BE49-F238E27FC236}">
                  <a16:creationId xmlns:a16="http://schemas.microsoft.com/office/drawing/2014/main" id="{8503AD24-A78B-9E45-9D84-0033CEE9B748}"/>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6" name="Group 315">
            <a:extLst>
              <a:ext uri="{FF2B5EF4-FFF2-40B4-BE49-F238E27FC236}">
                <a16:creationId xmlns:a16="http://schemas.microsoft.com/office/drawing/2014/main" id="{4FCBAE3E-B55C-9843-8F25-2578E94AE15B}"/>
              </a:ext>
            </a:extLst>
          </p:cNvPr>
          <p:cNvGrpSpPr/>
          <p:nvPr/>
        </p:nvGrpSpPr>
        <p:grpSpPr>
          <a:xfrm>
            <a:off x="3852141" y="2157204"/>
            <a:ext cx="1607418" cy="471336"/>
            <a:chOff x="3852141" y="2157204"/>
            <a:chExt cx="1607418" cy="471336"/>
          </a:xfrm>
        </p:grpSpPr>
        <p:sp>
          <p:nvSpPr>
            <p:cNvPr id="317" name="TextBox 316">
              <a:extLst>
                <a:ext uri="{FF2B5EF4-FFF2-40B4-BE49-F238E27FC236}">
                  <a16:creationId xmlns:a16="http://schemas.microsoft.com/office/drawing/2014/main" id="{413BEDC2-93B0-3443-87CD-5D6C772DE505}"/>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a:t>
              </a:r>
              <a:br>
                <a:rPr kumimoji="0" lang="en-US" sz="1200" b="0" i="0" u="none" strike="noStrike" kern="0" cap="none" spc="0" normalizeH="0" baseline="0" noProof="0">
                  <a:ln>
                    <a:noFill/>
                  </a:ln>
                  <a:solidFill>
                    <a:schemeClr val="bg1">
                      <a:lumMod val="75000"/>
                    </a:schemeClr>
                  </a:solidFill>
                  <a:effectLst/>
                  <a:uLnTx/>
                  <a:uFillTx/>
                  <a:latin typeface="Segoe UI Semibold"/>
                </a:rPr>
              </a:br>
              <a:r>
                <a:rPr kumimoji="0" lang="en-US" sz="1200" b="0" i="0" u="none" strike="noStrike" kern="0" cap="none" spc="0" normalizeH="0" baseline="0" noProof="0">
                  <a:ln>
                    <a:noFill/>
                  </a:ln>
                  <a:solidFill>
                    <a:schemeClr val="bg1">
                      <a:lumMod val="75000"/>
                    </a:schemeClr>
                  </a:solidFill>
                  <a:effectLst/>
                  <a:uLnTx/>
                  <a:uFillTx/>
                  <a:latin typeface="Segoe UI Semibold"/>
                </a:rPr>
                <a:t>Data Factory</a:t>
              </a:r>
            </a:p>
          </p:txBody>
        </p:sp>
        <p:sp>
          <p:nvSpPr>
            <p:cNvPr id="318" name="Freeform 317">
              <a:extLst>
                <a:ext uri="{FF2B5EF4-FFF2-40B4-BE49-F238E27FC236}">
                  <a16:creationId xmlns:a16="http://schemas.microsoft.com/office/drawing/2014/main" id="{82A4B0FF-DE2E-C141-BA9A-8189D21522E6}"/>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chemeClr val="bg1">
                    <a:lumMod val="75000"/>
                  </a:schemeClr>
                </a:solidFill>
                <a:effectLst/>
                <a:uLnTx/>
                <a:uFillTx/>
                <a:latin typeface="Segoe UI Semibold"/>
                <a:ea typeface="Segoe UI" pitchFamily="34" charset="0"/>
                <a:cs typeface="Segoe UI" pitchFamily="34" charset="0"/>
              </a:endParaRPr>
            </a:p>
          </p:txBody>
        </p:sp>
      </p:grpSp>
      <p:pic>
        <p:nvPicPr>
          <p:cNvPr id="101" name="Graphic 100">
            <a:extLst>
              <a:ext uri="{FF2B5EF4-FFF2-40B4-BE49-F238E27FC236}">
                <a16:creationId xmlns:a16="http://schemas.microsoft.com/office/drawing/2014/main" id="{12BD9F39-26D9-D444-84E6-0B19AEE2592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42" y="2759605"/>
            <a:ext cx="606276" cy="697036"/>
          </a:xfrm>
          <a:prstGeom prst="rect">
            <a:avLst/>
          </a:prstGeom>
        </p:spPr>
      </p:pic>
      <p:sp>
        <p:nvSpPr>
          <p:cNvPr id="102" name="TextBox 101">
            <a:extLst>
              <a:ext uri="{FF2B5EF4-FFF2-40B4-BE49-F238E27FC236}">
                <a16:creationId xmlns:a16="http://schemas.microsoft.com/office/drawing/2014/main" id="{64EDE8A7-9CB3-5147-9CB0-8DEA7738D7B8}"/>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a:latin typeface="Segoe UI Semibold"/>
              </a:rPr>
              <a:t>Azure Synapse Analytics</a:t>
            </a:r>
          </a:p>
        </p:txBody>
      </p:sp>
    </p:spTree>
    <p:extLst>
      <p:ext uri="{BB962C8B-B14F-4D97-AF65-F5344CB8AC3E}">
        <p14:creationId xmlns:p14="http://schemas.microsoft.com/office/powerpoint/2010/main" val="5869422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6573A6F2-BAAA-A140-A0CE-87C161FC5CC4}"/>
              </a:ext>
            </a:extLst>
          </p:cNvPr>
          <p:cNvGrpSpPr/>
          <p:nvPr/>
        </p:nvGrpSpPr>
        <p:grpSpPr>
          <a:xfrm>
            <a:off x="1971534" y="2284041"/>
            <a:ext cx="8620939" cy="3356382"/>
            <a:chOff x="1971534" y="2284041"/>
            <a:chExt cx="8620939" cy="3356382"/>
          </a:xfrm>
        </p:grpSpPr>
        <p:cxnSp>
          <p:nvCxnSpPr>
            <p:cNvPr id="124" name="Straight Arrow Connector 123">
              <a:extLst>
                <a:ext uri="{FF2B5EF4-FFF2-40B4-BE49-F238E27FC236}">
                  <a16:creationId xmlns:a16="http://schemas.microsoft.com/office/drawing/2014/main" id="{2E9D35C6-D811-E448-A0D1-FAE44FDD19D6}"/>
                </a:ext>
              </a:extLst>
            </p:cNvPr>
            <p:cNvCxnSpPr>
              <a:cxnSpLocks/>
            </p:cNvCxnSpPr>
            <p:nvPr/>
          </p:nvCxnSpPr>
          <p:spPr>
            <a:xfrm flipV="1">
              <a:off x="7681810"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27" name="Straight Arrow Connector 126">
              <a:extLst>
                <a:ext uri="{FF2B5EF4-FFF2-40B4-BE49-F238E27FC236}">
                  <a16:creationId xmlns:a16="http://schemas.microsoft.com/office/drawing/2014/main" id="{1CEFB36C-4EFE-CD48-AA59-4BCA60E13106}"/>
                </a:ext>
              </a:extLst>
            </p:cNvPr>
            <p:cNvCxnSpPr>
              <a:cxnSpLocks/>
            </p:cNvCxnSpPr>
            <p:nvPr/>
          </p:nvCxnSpPr>
          <p:spPr>
            <a:xfrm flipV="1">
              <a:off x="10592473" y="2996014"/>
              <a:ext cx="0" cy="418955"/>
            </a:xfrm>
            <a:prstGeom prst="straightConnector1">
              <a:avLst/>
            </a:prstGeom>
            <a:noFill/>
            <a:ln w="19050" cap="flat" cmpd="sng" algn="ctr">
              <a:solidFill>
                <a:schemeClr val="tx1"/>
              </a:solidFill>
              <a:prstDash val="solid"/>
              <a:headEnd type="none" w="lg" len="med"/>
              <a:tailEnd type="triangle" w="med" len="med"/>
            </a:ln>
            <a:effectLst/>
          </p:spPr>
        </p:cxnSp>
        <p:cxnSp>
          <p:nvCxnSpPr>
            <p:cNvPr id="128" name="Straight Arrow Connector 127">
              <a:extLst>
                <a:ext uri="{FF2B5EF4-FFF2-40B4-BE49-F238E27FC236}">
                  <a16:creationId xmlns:a16="http://schemas.microsoft.com/office/drawing/2014/main" id="{900BD4C9-55EB-BD4A-BCC4-ABBCE062DA37}"/>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9" name="Straight Arrow Connector 128">
              <a:extLst>
                <a:ext uri="{FF2B5EF4-FFF2-40B4-BE49-F238E27FC236}">
                  <a16:creationId xmlns:a16="http://schemas.microsoft.com/office/drawing/2014/main" id="{35566455-37BE-9046-B3F7-CCE3CF6BF4EA}"/>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0" name="Straight Arrow Connector 129">
              <a:extLst>
                <a:ext uri="{FF2B5EF4-FFF2-40B4-BE49-F238E27FC236}">
                  <a16:creationId xmlns:a16="http://schemas.microsoft.com/office/drawing/2014/main" id="{AE16B4A4-97E2-6446-8809-DF7808EB576D}"/>
                </a:ext>
              </a:extLst>
            </p:cNvPr>
            <p:cNvCxnSpPr>
              <a:cxnSpLocks/>
            </p:cNvCxnSpPr>
            <p:nvPr/>
          </p:nvCxnSpPr>
          <p:spPr>
            <a:xfrm>
              <a:off x="4619687" y="2943803"/>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1" name="Straight Arrow Connector 130">
              <a:extLst>
                <a:ext uri="{FF2B5EF4-FFF2-40B4-BE49-F238E27FC236}">
                  <a16:creationId xmlns:a16="http://schemas.microsoft.com/office/drawing/2014/main" id="{BD01356E-05CF-3944-9E36-97DEF6F4DA46}"/>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A3254D05-5486-9046-A292-38C8A941DA39}"/>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065DB9BE-5BC0-2946-8001-24A9749A70CF}"/>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3890EAAE-A877-664E-84E9-6F4DA4108008}"/>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453B36B0-36ED-E047-A05C-CD7F38F7DFC2}"/>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B1CECDEC-B025-0A44-BE35-13C1D5F89271}"/>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BEBA506E-4E87-554F-A500-F5C77FA07E64}"/>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95CF7CCF-983C-F844-B41D-B4C63FFE93C6}"/>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39" name="Rectangle 9">
              <a:extLst>
                <a:ext uri="{FF2B5EF4-FFF2-40B4-BE49-F238E27FC236}">
                  <a16:creationId xmlns:a16="http://schemas.microsoft.com/office/drawing/2014/main" id="{1285398D-967E-5241-BF81-E8CC979F4D31}"/>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a:extLst>
                <a:ext uri="{FF2B5EF4-FFF2-40B4-BE49-F238E27FC236}">
                  <a16:creationId xmlns:a16="http://schemas.microsoft.com/office/drawing/2014/main" id="{5C5AB1AA-5338-8B4E-A88F-057603CD47C2}"/>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9" name="Rectangle 78">
            <a:extLst>
              <a:ext uri="{FF2B5EF4-FFF2-40B4-BE49-F238E27FC236}">
                <a16:creationId xmlns:a16="http://schemas.microsoft.com/office/drawing/2014/main" id="{6221DE46-EF56-3A40-908B-A7F380906C06}"/>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0" name="Rectangle 79">
            <a:extLst>
              <a:ext uri="{FF2B5EF4-FFF2-40B4-BE49-F238E27FC236}">
                <a16:creationId xmlns:a16="http://schemas.microsoft.com/office/drawing/2014/main" id="{9BE02935-F4CA-6742-8E82-B7672293F8D2}"/>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3687DD37-88A8-E448-BBBD-A9CB10E4F44C}"/>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2" name="Rectangle 91">
            <a:extLst>
              <a:ext uri="{FF2B5EF4-FFF2-40B4-BE49-F238E27FC236}">
                <a16:creationId xmlns:a16="http://schemas.microsoft.com/office/drawing/2014/main" id="{FEFFED81-0B74-EF43-BE44-36DB682122BA}"/>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3" name="Rectangle 92">
            <a:extLst>
              <a:ext uri="{FF2B5EF4-FFF2-40B4-BE49-F238E27FC236}">
                <a16:creationId xmlns:a16="http://schemas.microsoft.com/office/drawing/2014/main" id="{F7594218-2C81-5142-8F57-6211F4A7339A}"/>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BB2FDCFA-38A7-4749-B063-8F11ADE3BBE3}"/>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0608070C-A77D-AB40-B3DC-FC556493D564}"/>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LOB sources</a:t>
            </a:r>
          </a:p>
        </p:txBody>
      </p:sp>
      <p:sp>
        <p:nvSpPr>
          <p:cNvPr id="96" name="TextBox 95">
            <a:extLst>
              <a:ext uri="{FF2B5EF4-FFF2-40B4-BE49-F238E27FC236}">
                <a16:creationId xmlns:a16="http://schemas.microsoft.com/office/drawing/2014/main" id="{05E37DB4-A454-954F-BC20-D6F4A9B13DE2}"/>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Logs and streams (unstructured)</a:t>
            </a:r>
          </a:p>
        </p:txBody>
      </p:sp>
      <p:sp>
        <p:nvSpPr>
          <p:cNvPr id="97" name="TextBox 96">
            <a:extLst>
              <a:ext uri="{FF2B5EF4-FFF2-40B4-BE49-F238E27FC236}">
                <a16:creationId xmlns:a16="http://schemas.microsoft.com/office/drawing/2014/main" id="{A00B14BB-30BD-6440-9E04-F9386A7DEBC1}"/>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Media (unstructured)</a:t>
            </a:r>
          </a:p>
        </p:txBody>
      </p:sp>
      <p:sp>
        <p:nvSpPr>
          <p:cNvPr id="98" name="TextBox 97">
            <a:extLst>
              <a:ext uri="{FF2B5EF4-FFF2-40B4-BE49-F238E27FC236}">
                <a16:creationId xmlns:a16="http://schemas.microsoft.com/office/drawing/2014/main" id="{5CC25316-4EEC-BD4A-BE7B-4C870C1E3F1F}"/>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solidFill>
                  <a:schemeClr val="bg1">
                    <a:lumMod val="75000"/>
                  </a:schemeClr>
                </a:solidFill>
                <a:latin typeface="Segoe UI Semibold"/>
              </a:rPr>
              <a:t>Files (unstructured)</a:t>
            </a:r>
          </a:p>
        </p:txBody>
      </p:sp>
      <p:grpSp>
        <p:nvGrpSpPr>
          <p:cNvPr id="146" name="Group 145">
            <a:extLst>
              <a:ext uri="{FF2B5EF4-FFF2-40B4-BE49-F238E27FC236}">
                <a16:creationId xmlns:a16="http://schemas.microsoft.com/office/drawing/2014/main" id="{268050E0-8E9D-F142-8245-1F1BE71BA3C3}"/>
              </a:ext>
            </a:extLst>
          </p:cNvPr>
          <p:cNvGrpSpPr/>
          <p:nvPr/>
        </p:nvGrpSpPr>
        <p:grpSpPr>
          <a:xfrm>
            <a:off x="442913" y="3437046"/>
            <a:ext cx="314430" cy="364076"/>
            <a:chOff x="305587" y="2721796"/>
            <a:chExt cx="314430" cy="364076"/>
          </a:xfrm>
          <a:solidFill>
            <a:schemeClr val="bg1">
              <a:lumMod val="75000"/>
            </a:schemeClr>
          </a:solidFill>
        </p:grpSpPr>
        <p:sp>
          <p:nvSpPr>
            <p:cNvPr id="168" name="Rectangle 167">
              <a:extLst>
                <a:ext uri="{FF2B5EF4-FFF2-40B4-BE49-F238E27FC236}">
                  <a16:creationId xmlns:a16="http://schemas.microsoft.com/office/drawing/2014/main" id="{A57BFD02-B488-F04A-930F-4606CDDCB9FF}"/>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document_3">
              <a:extLst>
                <a:ext uri="{FF2B5EF4-FFF2-40B4-BE49-F238E27FC236}">
                  <a16:creationId xmlns:a16="http://schemas.microsoft.com/office/drawing/2014/main" id="{CAAC4458-CDDB-6245-AD80-DF83ABCB53C7}"/>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70" name="Group 169">
            <a:extLst>
              <a:ext uri="{FF2B5EF4-FFF2-40B4-BE49-F238E27FC236}">
                <a16:creationId xmlns:a16="http://schemas.microsoft.com/office/drawing/2014/main" id="{8E1707A1-AFE5-A14D-889A-46DBD5FC7B9F}"/>
              </a:ext>
            </a:extLst>
          </p:cNvPr>
          <p:cNvGrpSpPr/>
          <p:nvPr/>
        </p:nvGrpSpPr>
        <p:grpSpPr>
          <a:xfrm>
            <a:off x="434955" y="4268606"/>
            <a:ext cx="423664" cy="435948"/>
            <a:chOff x="425774" y="3428914"/>
            <a:chExt cx="423664" cy="435948"/>
          </a:xfrm>
        </p:grpSpPr>
        <p:sp>
          <p:nvSpPr>
            <p:cNvPr id="171" name="Rectangle 170">
              <a:extLst>
                <a:ext uri="{FF2B5EF4-FFF2-40B4-BE49-F238E27FC236}">
                  <a16:creationId xmlns:a16="http://schemas.microsoft.com/office/drawing/2014/main" id="{EA4E49ED-485D-954C-AAE4-0F5B491B1874}"/>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59">
              <a:extLst>
                <a:ext uri="{FF2B5EF4-FFF2-40B4-BE49-F238E27FC236}">
                  <a16:creationId xmlns:a16="http://schemas.microsoft.com/office/drawing/2014/main" id="{FBDEDBCA-9C25-F948-8157-68E24ECE2932}"/>
                </a:ext>
              </a:extLst>
            </p:cNvPr>
            <p:cNvGrpSpPr>
              <a:grpSpLocks noChangeAspect="1"/>
            </p:cNvGrpSpPr>
            <p:nvPr/>
          </p:nvGrpSpPr>
          <p:grpSpPr bwMode="auto">
            <a:xfrm>
              <a:off x="492356" y="3507780"/>
              <a:ext cx="357082" cy="357082"/>
              <a:chOff x="4013" y="2783"/>
              <a:chExt cx="312" cy="312"/>
            </a:xfrm>
          </p:grpSpPr>
          <p:sp>
            <p:nvSpPr>
              <p:cNvPr id="180" name="AutoShape 58">
                <a:extLst>
                  <a:ext uri="{FF2B5EF4-FFF2-40B4-BE49-F238E27FC236}">
                    <a16:creationId xmlns:a16="http://schemas.microsoft.com/office/drawing/2014/main" id="{4814E2C8-075C-E444-89A1-2BB23EE4833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1" name="Rectangle 60">
                <a:extLst>
                  <a:ext uri="{FF2B5EF4-FFF2-40B4-BE49-F238E27FC236}">
                    <a16:creationId xmlns:a16="http://schemas.microsoft.com/office/drawing/2014/main" id="{A7E1403E-3A27-5844-9EE5-44BBB4F2C58D}"/>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2" name="Rectangle 61">
                <a:extLst>
                  <a:ext uri="{FF2B5EF4-FFF2-40B4-BE49-F238E27FC236}">
                    <a16:creationId xmlns:a16="http://schemas.microsoft.com/office/drawing/2014/main" id="{A7424ABC-DB62-894D-BFF9-B2CF3B920A07}"/>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3" name="Freeform 62">
                <a:extLst>
                  <a:ext uri="{FF2B5EF4-FFF2-40B4-BE49-F238E27FC236}">
                    <a16:creationId xmlns:a16="http://schemas.microsoft.com/office/drawing/2014/main" id="{7F9C9449-B686-C141-879E-5C9AE9ACD63D}"/>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4" name="Oval 63">
                <a:extLst>
                  <a:ext uri="{FF2B5EF4-FFF2-40B4-BE49-F238E27FC236}">
                    <a16:creationId xmlns:a16="http://schemas.microsoft.com/office/drawing/2014/main" id="{B4DC1AD9-3B76-3F40-9460-B11D8BD7D73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85" name="Group 184">
            <a:extLst>
              <a:ext uri="{FF2B5EF4-FFF2-40B4-BE49-F238E27FC236}">
                <a16:creationId xmlns:a16="http://schemas.microsoft.com/office/drawing/2014/main" id="{7674610C-6FFA-6F40-84CF-BF6D157C9E15}"/>
              </a:ext>
            </a:extLst>
          </p:cNvPr>
          <p:cNvGrpSpPr/>
          <p:nvPr/>
        </p:nvGrpSpPr>
        <p:grpSpPr>
          <a:xfrm>
            <a:off x="449241" y="5065911"/>
            <a:ext cx="388214" cy="427711"/>
            <a:chOff x="343593" y="4433674"/>
            <a:chExt cx="388214" cy="427711"/>
          </a:xfrm>
          <a:solidFill>
            <a:schemeClr val="bg1">
              <a:lumMod val="75000"/>
            </a:schemeClr>
          </a:solidFill>
        </p:grpSpPr>
        <p:sp>
          <p:nvSpPr>
            <p:cNvPr id="186" name="Rectangle 185">
              <a:extLst>
                <a:ext uri="{FF2B5EF4-FFF2-40B4-BE49-F238E27FC236}">
                  <a16:creationId xmlns:a16="http://schemas.microsoft.com/office/drawing/2014/main" id="{5DE81B5B-4798-5144-AF9F-50C590E7DD92}"/>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document">
              <a:extLst>
                <a:ext uri="{FF2B5EF4-FFF2-40B4-BE49-F238E27FC236}">
                  <a16:creationId xmlns:a16="http://schemas.microsoft.com/office/drawing/2014/main" id="{EB1DF457-CC0E-8446-A43E-3FFEB960173B}"/>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204" name="Group 203">
            <a:extLst>
              <a:ext uri="{FF2B5EF4-FFF2-40B4-BE49-F238E27FC236}">
                <a16:creationId xmlns:a16="http://schemas.microsoft.com/office/drawing/2014/main" id="{755497FD-8856-8E48-BB46-F90343AE1D72}"/>
              </a:ext>
            </a:extLst>
          </p:cNvPr>
          <p:cNvGrpSpPr/>
          <p:nvPr/>
        </p:nvGrpSpPr>
        <p:grpSpPr>
          <a:xfrm>
            <a:off x="444500" y="2057400"/>
            <a:ext cx="427983" cy="364076"/>
            <a:chOff x="265316" y="5131089"/>
            <a:chExt cx="793593" cy="675092"/>
          </a:xfrm>
        </p:grpSpPr>
        <p:grpSp>
          <p:nvGrpSpPr>
            <p:cNvPr id="205" name="Group 204">
              <a:extLst>
                <a:ext uri="{FF2B5EF4-FFF2-40B4-BE49-F238E27FC236}">
                  <a16:creationId xmlns:a16="http://schemas.microsoft.com/office/drawing/2014/main" id="{5EB553B5-AD0D-7949-8863-4B20266CE37A}"/>
                </a:ext>
              </a:extLst>
            </p:cNvPr>
            <p:cNvGrpSpPr/>
            <p:nvPr/>
          </p:nvGrpSpPr>
          <p:grpSpPr>
            <a:xfrm>
              <a:off x="265316" y="5131089"/>
              <a:ext cx="793593" cy="675092"/>
              <a:chOff x="2107244" y="1575258"/>
              <a:chExt cx="310993" cy="264555"/>
            </a:xfrm>
          </p:grpSpPr>
          <p:sp>
            <p:nvSpPr>
              <p:cNvPr id="211" name="Rectangle 9">
                <a:extLst>
                  <a:ext uri="{FF2B5EF4-FFF2-40B4-BE49-F238E27FC236}">
                    <a16:creationId xmlns:a16="http://schemas.microsoft.com/office/drawing/2014/main" id="{B25405EB-69A9-A240-89EF-8C8F31D14E4E}"/>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12" name="Group 211">
                <a:extLst>
                  <a:ext uri="{FF2B5EF4-FFF2-40B4-BE49-F238E27FC236}">
                    <a16:creationId xmlns:a16="http://schemas.microsoft.com/office/drawing/2014/main" id="{814039CC-3EF9-1948-B55C-C7B034987C14}"/>
                  </a:ext>
                </a:extLst>
              </p:cNvPr>
              <p:cNvGrpSpPr/>
              <p:nvPr/>
            </p:nvGrpSpPr>
            <p:grpSpPr>
              <a:xfrm>
                <a:off x="2219774" y="1683758"/>
                <a:ext cx="104220" cy="99334"/>
                <a:chOff x="2219774" y="1683758"/>
                <a:chExt cx="104220" cy="99334"/>
              </a:xfrm>
            </p:grpSpPr>
            <p:sp>
              <p:nvSpPr>
                <p:cNvPr id="213" name="Freeform 14">
                  <a:extLst>
                    <a:ext uri="{FF2B5EF4-FFF2-40B4-BE49-F238E27FC236}">
                      <a16:creationId xmlns:a16="http://schemas.microsoft.com/office/drawing/2014/main" id="{39D12F74-646F-A546-8599-C439CE6A371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14" name="Line 15">
                  <a:extLst>
                    <a:ext uri="{FF2B5EF4-FFF2-40B4-BE49-F238E27FC236}">
                      <a16:creationId xmlns:a16="http://schemas.microsoft.com/office/drawing/2014/main" id="{0A9CA41E-A945-8842-BFF8-DCE0A51C454D}"/>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06" name="Rectangle 205">
              <a:extLst>
                <a:ext uri="{FF2B5EF4-FFF2-40B4-BE49-F238E27FC236}">
                  <a16:creationId xmlns:a16="http://schemas.microsoft.com/office/drawing/2014/main" id="{B4EC11C1-B560-AC46-99F3-A7FB7CEEC00F}"/>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D37603CE-858F-0146-A019-120D234A80DC}"/>
                </a:ext>
              </a:extLst>
            </p:cNvPr>
            <p:cNvGrpSpPr/>
            <p:nvPr/>
          </p:nvGrpSpPr>
          <p:grpSpPr>
            <a:xfrm>
              <a:off x="750755" y="5171384"/>
              <a:ext cx="242719" cy="60681"/>
              <a:chOff x="722201" y="5189927"/>
              <a:chExt cx="242719" cy="60681"/>
            </a:xfrm>
          </p:grpSpPr>
          <p:sp>
            <p:nvSpPr>
              <p:cNvPr id="208" name="Oval 11">
                <a:extLst>
                  <a:ext uri="{FF2B5EF4-FFF2-40B4-BE49-F238E27FC236}">
                    <a16:creationId xmlns:a16="http://schemas.microsoft.com/office/drawing/2014/main" id="{65436EB1-8203-234F-843F-FE8C7234BA81}"/>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9" name="Oval 12">
                <a:extLst>
                  <a:ext uri="{FF2B5EF4-FFF2-40B4-BE49-F238E27FC236}">
                    <a16:creationId xmlns:a16="http://schemas.microsoft.com/office/drawing/2014/main" id="{87DD6937-8C44-364D-80A1-206631E7DA27}"/>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10" name="Oval 13">
                <a:extLst>
                  <a:ext uri="{FF2B5EF4-FFF2-40B4-BE49-F238E27FC236}">
                    <a16:creationId xmlns:a16="http://schemas.microsoft.com/office/drawing/2014/main" id="{EDE4ECA4-24E7-F846-B6F8-9D45E068D94D}"/>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47" name="TextBox 246">
            <a:extLst>
              <a:ext uri="{FF2B5EF4-FFF2-40B4-BE49-F238E27FC236}">
                <a16:creationId xmlns:a16="http://schemas.microsoft.com/office/drawing/2014/main" id="{7B6A7F73-D018-6D43-90B1-6A8F8790848F}"/>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a:ln>
                <a:noFill/>
              </a:ln>
              <a:solidFill>
                <a:schemeClr val="bg1">
                  <a:lumMod val="75000"/>
                </a:schemeClr>
              </a:solidFill>
              <a:effectLst/>
              <a:uLnTx/>
              <a:uFillTx/>
            </a:endParaRPr>
          </a:p>
        </p:txBody>
      </p:sp>
      <p:grpSp>
        <p:nvGrpSpPr>
          <p:cNvPr id="248" name="Group 247">
            <a:extLst>
              <a:ext uri="{FF2B5EF4-FFF2-40B4-BE49-F238E27FC236}">
                <a16:creationId xmlns:a16="http://schemas.microsoft.com/office/drawing/2014/main" id="{0849E283-573E-8540-9636-147F1BE253A0}"/>
              </a:ext>
            </a:extLst>
          </p:cNvPr>
          <p:cNvGrpSpPr/>
          <p:nvPr/>
        </p:nvGrpSpPr>
        <p:grpSpPr>
          <a:xfrm>
            <a:off x="3815660" y="3625478"/>
            <a:ext cx="455467" cy="464244"/>
            <a:chOff x="7158422" y="1607015"/>
            <a:chExt cx="2726357" cy="2778897"/>
          </a:xfrm>
          <a:solidFill>
            <a:schemeClr val="bg1">
              <a:lumMod val="75000"/>
            </a:schemeClr>
          </a:solidFill>
        </p:grpSpPr>
        <p:sp>
          <p:nvSpPr>
            <p:cNvPr id="249" name="Freeform 242">
              <a:extLst>
                <a:ext uri="{FF2B5EF4-FFF2-40B4-BE49-F238E27FC236}">
                  <a16:creationId xmlns:a16="http://schemas.microsoft.com/office/drawing/2014/main" id="{E786621E-18A8-8648-8468-8E96BE1FD9BD}"/>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0" name="Diamond 249">
              <a:extLst>
                <a:ext uri="{FF2B5EF4-FFF2-40B4-BE49-F238E27FC236}">
                  <a16:creationId xmlns:a16="http://schemas.microsoft.com/office/drawing/2014/main" id="{EC2E2F71-3B6F-0647-891D-D1A8AB0BB76B}"/>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243">
              <a:extLst>
                <a:ext uri="{FF2B5EF4-FFF2-40B4-BE49-F238E27FC236}">
                  <a16:creationId xmlns:a16="http://schemas.microsoft.com/office/drawing/2014/main" id="{BA8749CA-32F2-764B-A814-56788CB22E09}"/>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Diamond 251">
              <a:extLst>
                <a:ext uri="{FF2B5EF4-FFF2-40B4-BE49-F238E27FC236}">
                  <a16:creationId xmlns:a16="http://schemas.microsoft.com/office/drawing/2014/main" id="{027D38C3-21DD-2F42-B5E0-8FF6CCF85AD1}"/>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3" name="Group 252">
            <a:extLst>
              <a:ext uri="{FF2B5EF4-FFF2-40B4-BE49-F238E27FC236}">
                <a16:creationId xmlns:a16="http://schemas.microsoft.com/office/drawing/2014/main" id="{5E21ADF0-EF14-2E43-B348-0095DC52D437}"/>
              </a:ext>
            </a:extLst>
          </p:cNvPr>
          <p:cNvGrpSpPr/>
          <p:nvPr/>
        </p:nvGrpSpPr>
        <p:grpSpPr>
          <a:xfrm>
            <a:off x="3852141" y="2157204"/>
            <a:ext cx="1607418" cy="471336"/>
            <a:chOff x="3852141" y="2157204"/>
            <a:chExt cx="1607418" cy="471336"/>
          </a:xfrm>
        </p:grpSpPr>
        <p:sp>
          <p:nvSpPr>
            <p:cNvPr id="254" name="TextBox 253">
              <a:extLst>
                <a:ext uri="{FF2B5EF4-FFF2-40B4-BE49-F238E27FC236}">
                  <a16:creationId xmlns:a16="http://schemas.microsoft.com/office/drawing/2014/main" id="{A076FBF9-01C5-A841-90E9-9446D038467C}"/>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latin typeface="Segoe UI Semibold"/>
                </a:rPr>
                <a:t>Azure </a:t>
              </a:r>
              <a:br>
                <a:rPr kumimoji="0" lang="en-US" sz="1200" b="0" i="0" u="none" strike="noStrike" kern="0" cap="none" spc="0" normalizeH="0" baseline="0" noProof="0">
                  <a:ln>
                    <a:noFill/>
                  </a:ln>
                  <a:solidFill>
                    <a:schemeClr val="bg1">
                      <a:lumMod val="75000"/>
                    </a:schemeClr>
                  </a:solidFill>
                  <a:effectLst/>
                  <a:uLnTx/>
                  <a:uFillTx/>
                  <a:latin typeface="Segoe UI Semibold"/>
                </a:rPr>
              </a:br>
              <a:r>
                <a:rPr kumimoji="0" lang="en-US" sz="1200" b="0" i="0" u="none" strike="noStrike" kern="0" cap="none" spc="0" normalizeH="0" baseline="0" noProof="0">
                  <a:ln>
                    <a:noFill/>
                  </a:ln>
                  <a:solidFill>
                    <a:schemeClr val="bg1">
                      <a:lumMod val="75000"/>
                    </a:schemeClr>
                  </a:solidFill>
                  <a:effectLst/>
                  <a:uLnTx/>
                  <a:uFillTx/>
                  <a:latin typeface="Segoe UI Semibold"/>
                </a:rPr>
                <a:t>Data Factory</a:t>
              </a:r>
            </a:p>
          </p:txBody>
        </p:sp>
        <p:sp>
          <p:nvSpPr>
            <p:cNvPr id="255" name="Freeform 254">
              <a:extLst>
                <a:ext uri="{FF2B5EF4-FFF2-40B4-BE49-F238E27FC236}">
                  <a16:creationId xmlns:a16="http://schemas.microsoft.com/office/drawing/2014/main" id="{FE5C3FA8-5D91-CB47-BF2C-FDFB5632BA27}"/>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chemeClr val="bg1">
                    <a:lumMod val="75000"/>
                  </a:schemeClr>
                </a:solidFill>
                <a:effectLst/>
                <a:uLnTx/>
                <a:uFillTx/>
                <a:latin typeface="Segoe UI Semibold"/>
                <a:ea typeface="Segoe UI" pitchFamily="34" charset="0"/>
                <a:cs typeface="Segoe UI" pitchFamily="34" charset="0"/>
              </a:endParaRPr>
            </a:p>
          </p:txBody>
        </p:sp>
      </p:grpSp>
      <p:sp>
        <p:nvSpPr>
          <p:cNvPr id="257" name="TextBox 256">
            <a:extLst>
              <a:ext uri="{FF2B5EF4-FFF2-40B4-BE49-F238E27FC236}">
                <a16:creationId xmlns:a16="http://schemas.microsoft.com/office/drawing/2014/main" id="{EDB227B4-1C5B-214B-B70C-497163D7A04C}"/>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Business services</a:t>
            </a:r>
          </a:p>
        </p:txBody>
      </p:sp>
      <p:sp>
        <p:nvSpPr>
          <p:cNvPr id="260" name="TextBox 259">
            <a:extLst>
              <a:ext uri="{FF2B5EF4-FFF2-40B4-BE49-F238E27FC236}">
                <a16:creationId xmlns:a16="http://schemas.microsoft.com/office/drawing/2014/main" id="{6A69C886-8CF5-1C4B-9AB6-04D24D745F93}"/>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Power BI</a:t>
            </a:r>
          </a:p>
        </p:txBody>
      </p:sp>
      <p:grpSp>
        <p:nvGrpSpPr>
          <p:cNvPr id="261" name="Group 260">
            <a:extLst>
              <a:ext uri="{FF2B5EF4-FFF2-40B4-BE49-F238E27FC236}">
                <a16:creationId xmlns:a16="http://schemas.microsoft.com/office/drawing/2014/main" id="{65F4444B-88BD-9C44-BD8D-35D09F53D5AB}"/>
              </a:ext>
            </a:extLst>
          </p:cNvPr>
          <p:cNvGrpSpPr/>
          <p:nvPr/>
        </p:nvGrpSpPr>
        <p:grpSpPr>
          <a:xfrm>
            <a:off x="9960421" y="2245141"/>
            <a:ext cx="427983" cy="364076"/>
            <a:chOff x="265316" y="5131089"/>
            <a:chExt cx="793593" cy="675092"/>
          </a:xfrm>
        </p:grpSpPr>
        <p:grpSp>
          <p:nvGrpSpPr>
            <p:cNvPr id="262" name="Group 261">
              <a:extLst>
                <a:ext uri="{FF2B5EF4-FFF2-40B4-BE49-F238E27FC236}">
                  <a16:creationId xmlns:a16="http://schemas.microsoft.com/office/drawing/2014/main" id="{D750C03E-5109-BE4B-96B3-CB02BF70B5FF}"/>
                </a:ext>
              </a:extLst>
            </p:cNvPr>
            <p:cNvGrpSpPr/>
            <p:nvPr/>
          </p:nvGrpSpPr>
          <p:grpSpPr>
            <a:xfrm>
              <a:off x="265316" y="5131089"/>
              <a:ext cx="793593" cy="675092"/>
              <a:chOff x="2107244" y="1575258"/>
              <a:chExt cx="310993" cy="264555"/>
            </a:xfrm>
          </p:grpSpPr>
          <p:sp>
            <p:nvSpPr>
              <p:cNvPr id="268" name="Rectangle 9">
                <a:extLst>
                  <a:ext uri="{FF2B5EF4-FFF2-40B4-BE49-F238E27FC236}">
                    <a16:creationId xmlns:a16="http://schemas.microsoft.com/office/drawing/2014/main" id="{BEB25147-87C4-B444-975C-C481DEEFF9C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69" name="Group 268">
                <a:extLst>
                  <a:ext uri="{FF2B5EF4-FFF2-40B4-BE49-F238E27FC236}">
                    <a16:creationId xmlns:a16="http://schemas.microsoft.com/office/drawing/2014/main" id="{8D1459C0-E79D-B84D-84A1-5B4801783D0F}"/>
                  </a:ext>
                </a:extLst>
              </p:cNvPr>
              <p:cNvGrpSpPr/>
              <p:nvPr/>
            </p:nvGrpSpPr>
            <p:grpSpPr>
              <a:xfrm>
                <a:off x="2219774" y="1683758"/>
                <a:ext cx="104220" cy="99334"/>
                <a:chOff x="2219774" y="1683758"/>
                <a:chExt cx="104220" cy="99334"/>
              </a:xfrm>
            </p:grpSpPr>
            <p:sp>
              <p:nvSpPr>
                <p:cNvPr id="270" name="Freeform 14">
                  <a:extLst>
                    <a:ext uri="{FF2B5EF4-FFF2-40B4-BE49-F238E27FC236}">
                      <a16:creationId xmlns:a16="http://schemas.microsoft.com/office/drawing/2014/main" id="{3063BE91-3189-1944-B12F-0F0D8AC406CF}"/>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1" name="Line 15">
                  <a:extLst>
                    <a:ext uri="{FF2B5EF4-FFF2-40B4-BE49-F238E27FC236}">
                      <a16:creationId xmlns:a16="http://schemas.microsoft.com/office/drawing/2014/main" id="{018F91D1-83B2-3640-83BC-020B0085C61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63" name="Rectangle 262">
              <a:extLst>
                <a:ext uri="{FF2B5EF4-FFF2-40B4-BE49-F238E27FC236}">
                  <a16:creationId xmlns:a16="http://schemas.microsoft.com/office/drawing/2014/main" id="{D74BA8B6-E549-A747-AA45-265092C7B51C}"/>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263">
              <a:extLst>
                <a:ext uri="{FF2B5EF4-FFF2-40B4-BE49-F238E27FC236}">
                  <a16:creationId xmlns:a16="http://schemas.microsoft.com/office/drawing/2014/main" id="{4A96DAA0-1704-6D49-8714-85EE7CED636E}"/>
                </a:ext>
              </a:extLst>
            </p:cNvPr>
            <p:cNvGrpSpPr/>
            <p:nvPr/>
          </p:nvGrpSpPr>
          <p:grpSpPr>
            <a:xfrm>
              <a:off x="750755" y="5171384"/>
              <a:ext cx="242719" cy="60681"/>
              <a:chOff x="722201" y="5189927"/>
              <a:chExt cx="242719" cy="60681"/>
            </a:xfrm>
          </p:grpSpPr>
          <p:sp>
            <p:nvSpPr>
              <p:cNvPr id="265" name="Oval 11">
                <a:extLst>
                  <a:ext uri="{FF2B5EF4-FFF2-40B4-BE49-F238E27FC236}">
                    <a16:creationId xmlns:a16="http://schemas.microsoft.com/office/drawing/2014/main" id="{96D257D2-FC0F-C94E-B4E3-AF277F3588FE}"/>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6" name="Oval 12">
                <a:extLst>
                  <a:ext uri="{FF2B5EF4-FFF2-40B4-BE49-F238E27FC236}">
                    <a16:creationId xmlns:a16="http://schemas.microsoft.com/office/drawing/2014/main" id="{06C97023-D5B8-C144-8186-012145EC02B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67" name="Oval 13">
                <a:extLst>
                  <a:ext uri="{FF2B5EF4-FFF2-40B4-BE49-F238E27FC236}">
                    <a16:creationId xmlns:a16="http://schemas.microsoft.com/office/drawing/2014/main" id="{F6820804-E6DE-4E49-A9C4-C1675E30A44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72" name="Group 271">
            <a:extLst>
              <a:ext uri="{FF2B5EF4-FFF2-40B4-BE49-F238E27FC236}">
                <a16:creationId xmlns:a16="http://schemas.microsoft.com/office/drawing/2014/main" id="{179B52C7-5E03-1B4A-B95C-6489B0D8145A}"/>
              </a:ext>
            </a:extLst>
          </p:cNvPr>
          <p:cNvGrpSpPr/>
          <p:nvPr/>
        </p:nvGrpSpPr>
        <p:grpSpPr>
          <a:xfrm>
            <a:off x="9894224" y="3678585"/>
            <a:ext cx="557813" cy="421147"/>
            <a:chOff x="2851176" y="840527"/>
            <a:chExt cx="3024388" cy="2283410"/>
          </a:xfrm>
        </p:grpSpPr>
        <p:sp>
          <p:nvSpPr>
            <p:cNvPr id="273" name="Freeform: Shape 338">
              <a:extLst>
                <a:ext uri="{FF2B5EF4-FFF2-40B4-BE49-F238E27FC236}">
                  <a16:creationId xmlns:a16="http://schemas.microsoft.com/office/drawing/2014/main" id="{1AECDFE2-7880-0E44-84C6-9B1B4FDAC285}"/>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Freeform: Shape 339">
              <a:extLst>
                <a:ext uri="{FF2B5EF4-FFF2-40B4-BE49-F238E27FC236}">
                  <a16:creationId xmlns:a16="http://schemas.microsoft.com/office/drawing/2014/main" id="{A881233A-62E7-E34F-8222-5E273C24516C}"/>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77" name="TextBox 276">
            <a:extLst>
              <a:ext uri="{FF2B5EF4-FFF2-40B4-BE49-F238E27FC236}">
                <a16:creationId xmlns:a16="http://schemas.microsoft.com/office/drawing/2014/main" id="{678EEB2B-1211-AE40-B946-97FFE32D04D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Data </a:t>
            </a:r>
            <a:br>
              <a:rPr lang="en-US" sz="1200">
                <a:solidFill>
                  <a:schemeClr val="bg1">
                    <a:lumMod val="75000"/>
                  </a:schemeClr>
                </a:solidFill>
                <a:latin typeface="Segoe UI Semibold"/>
              </a:rPr>
            </a:br>
            <a:r>
              <a:rPr lang="en-US" sz="1200">
                <a:solidFill>
                  <a:schemeClr val="bg1">
                    <a:lumMod val="75000"/>
                  </a:schemeClr>
                </a:solidFill>
                <a:latin typeface="Segoe UI Semibold"/>
              </a:rPr>
              <a:t>Lake Storage</a:t>
            </a:r>
          </a:p>
        </p:txBody>
      </p:sp>
      <p:grpSp>
        <p:nvGrpSpPr>
          <p:cNvPr id="289" name="Group 288">
            <a:extLst>
              <a:ext uri="{FF2B5EF4-FFF2-40B4-BE49-F238E27FC236}">
                <a16:creationId xmlns:a16="http://schemas.microsoft.com/office/drawing/2014/main" id="{161EC623-3892-054E-B092-0BFB6EF4B73B}"/>
              </a:ext>
            </a:extLst>
          </p:cNvPr>
          <p:cNvGrpSpPr/>
          <p:nvPr/>
        </p:nvGrpSpPr>
        <p:grpSpPr>
          <a:xfrm>
            <a:off x="5173483" y="4956943"/>
            <a:ext cx="479602" cy="419822"/>
            <a:chOff x="6560437" y="5493393"/>
            <a:chExt cx="479602" cy="419822"/>
          </a:xfrm>
        </p:grpSpPr>
        <p:sp>
          <p:nvSpPr>
            <p:cNvPr id="290" name="Freeform 21">
              <a:extLst>
                <a:ext uri="{FF2B5EF4-FFF2-40B4-BE49-F238E27FC236}">
                  <a16:creationId xmlns:a16="http://schemas.microsoft.com/office/drawing/2014/main" id="{D0940BBD-D1EB-7342-BBDD-81B758D194D3}"/>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1" name="Freeform 22">
              <a:extLst>
                <a:ext uri="{FF2B5EF4-FFF2-40B4-BE49-F238E27FC236}">
                  <a16:creationId xmlns:a16="http://schemas.microsoft.com/office/drawing/2014/main" id="{A6FA5E97-935E-B54E-9EFE-676BFF69D5C6}"/>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2" name="Freeform 23">
              <a:extLst>
                <a:ext uri="{FF2B5EF4-FFF2-40B4-BE49-F238E27FC236}">
                  <a16:creationId xmlns:a16="http://schemas.microsoft.com/office/drawing/2014/main" id="{3FF96EB3-1B0C-D44E-8826-783408F6F8A0}"/>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3" name="Freeform 24">
              <a:extLst>
                <a:ext uri="{FF2B5EF4-FFF2-40B4-BE49-F238E27FC236}">
                  <a16:creationId xmlns:a16="http://schemas.microsoft.com/office/drawing/2014/main" id="{B63C3860-8CDA-DF44-8B53-C50885FECDDE}"/>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4" name="Freeform 25">
              <a:extLst>
                <a:ext uri="{FF2B5EF4-FFF2-40B4-BE49-F238E27FC236}">
                  <a16:creationId xmlns:a16="http://schemas.microsoft.com/office/drawing/2014/main" id="{EEB931E5-0E73-ED4E-B610-461794757EDA}"/>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5" name="Freeform 26">
              <a:extLst>
                <a:ext uri="{FF2B5EF4-FFF2-40B4-BE49-F238E27FC236}">
                  <a16:creationId xmlns:a16="http://schemas.microsoft.com/office/drawing/2014/main" id="{16B3E58C-A4E5-384F-AD85-F5C9D3F4198A}"/>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6" name="Freeform 27">
              <a:extLst>
                <a:ext uri="{FF2B5EF4-FFF2-40B4-BE49-F238E27FC236}">
                  <a16:creationId xmlns:a16="http://schemas.microsoft.com/office/drawing/2014/main" id="{E359B97D-D308-394A-ADEF-55A6F408ADDA}"/>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7" name="Freeform 28">
              <a:extLst>
                <a:ext uri="{FF2B5EF4-FFF2-40B4-BE49-F238E27FC236}">
                  <a16:creationId xmlns:a16="http://schemas.microsoft.com/office/drawing/2014/main" id="{9F61A968-7D04-374C-9182-9D1884B8FA6B}"/>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8" name="Freeform 29">
              <a:extLst>
                <a:ext uri="{FF2B5EF4-FFF2-40B4-BE49-F238E27FC236}">
                  <a16:creationId xmlns:a16="http://schemas.microsoft.com/office/drawing/2014/main" id="{0941B9E4-93F4-514C-A98A-3C0A3D286702}"/>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9" name="Freeform 30">
              <a:extLst>
                <a:ext uri="{FF2B5EF4-FFF2-40B4-BE49-F238E27FC236}">
                  <a16:creationId xmlns:a16="http://schemas.microsoft.com/office/drawing/2014/main" id="{D6027429-4ED2-5141-9F5F-D9E80FD27F53}"/>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0" name="Freeform 31">
              <a:extLst>
                <a:ext uri="{FF2B5EF4-FFF2-40B4-BE49-F238E27FC236}">
                  <a16:creationId xmlns:a16="http://schemas.microsoft.com/office/drawing/2014/main" id="{27D70BB6-536D-004E-BA57-6133D270863C}"/>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1" name="Freeform 32">
              <a:extLst>
                <a:ext uri="{FF2B5EF4-FFF2-40B4-BE49-F238E27FC236}">
                  <a16:creationId xmlns:a16="http://schemas.microsoft.com/office/drawing/2014/main" id="{DCC00913-AFEF-FA43-BE26-E212CB8807E3}"/>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2" name="Freeform 33">
              <a:extLst>
                <a:ext uri="{FF2B5EF4-FFF2-40B4-BE49-F238E27FC236}">
                  <a16:creationId xmlns:a16="http://schemas.microsoft.com/office/drawing/2014/main" id="{3DF74112-E954-F249-B990-7AD777549FCE}"/>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3" name="Freeform 34">
              <a:extLst>
                <a:ext uri="{FF2B5EF4-FFF2-40B4-BE49-F238E27FC236}">
                  <a16:creationId xmlns:a16="http://schemas.microsoft.com/office/drawing/2014/main" id="{FEEA9A96-C419-E446-9517-00616DC80991}"/>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4" name="Freeform 35">
              <a:extLst>
                <a:ext uri="{FF2B5EF4-FFF2-40B4-BE49-F238E27FC236}">
                  <a16:creationId xmlns:a16="http://schemas.microsoft.com/office/drawing/2014/main" id="{4EA82F4B-06B1-7740-9ED2-A9AE291B1199}"/>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5" name="Freeform 36">
              <a:extLst>
                <a:ext uri="{FF2B5EF4-FFF2-40B4-BE49-F238E27FC236}">
                  <a16:creationId xmlns:a16="http://schemas.microsoft.com/office/drawing/2014/main" id="{22AE1FEE-887A-234E-BEFA-95158F4D16DD}"/>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6" name="Freeform 37">
              <a:extLst>
                <a:ext uri="{FF2B5EF4-FFF2-40B4-BE49-F238E27FC236}">
                  <a16:creationId xmlns:a16="http://schemas.microsoft.com/office/drawing/2014/main" id="{A9939E08-DD7B-CC40-A1A8-E40300F10AEE}"/>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7" name="Freeform 38">
              <a:extLst>
                <a:ext uri="{FF2B5EF4-FFF2-40B4-BE49-F238E27FC236}">
                  <a16:creationId xmlns:a16="http://schemas.microsoft.com/office/drawing/2014/main" id="{B5B34A62-6EEA-9245-A6D5-4E50D6EC47BF}"/>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10" name="TextBox 109">
            <a:extLst>
              <a:ext uri="{FF2B5EF4-FFF2-40B4-BE49-F238E27FC236}">
                <a16:creationId xmlns:a16="http://schemas.microsoft.com/office/drawing/2014/main" id="{61DCD6F7-6AEE-E843-BBAD-5BB218CFF47E}"/>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a:solidFill>
                  <a:schemeClr val="bg1">
                    <a:lumMod val="75000"/>
                  </a:schemeClr>
                </a:solidFill>
                <a:latin typeface="Segoe UI Semibold"/>
              </a:rPr>
              <a:t>Azure Synapse Analytics</a:t>
            </a:r>
          </a:p>
        </p:txBody>
      </p:sp>
      <p:pic>
        <p:nvPicPr>
          <p:cNvPr id="119" name="Graphic 118">
            <a:extLst>
              <a:ext uri="{FF2B5EF4-FFF2-40B4-BE49-F238E27FC236}">
                <a16:creationId xmlns:a16="http://schemas.microsoft.com/office/drawing/2014/main" id="{05A7F24E-54DB-0541-8D10-2DBF86B795BE}"/>
              </a:ext>
            </a:extLst>
          </p:cNvPr>
          <p:cNvPicPr>
            <a:picLocks noChangeAspect="1"/>
          </p:cNvPicPr>
          <p:nvPr/>
        </p:nvPicPr>
        <p:blipFill>
          <a:blip r:embed="rId3" cstate="email">
            <a:grayscl/>
            <a:alphaModFix amt="5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
        <p:nvSpPr>
          <p:cNvPr id="106" name="Title 1">
            <a:extLst>
              <a:ext uri="{FF2B5EF4-FFF2-40B4-BE49-F238E27FC236}">
                <a16:creationId xmlns:a16="http://schemas.microsoft.com/office/drawing/2014/main" id="{9C26C79A-FD2B-1A44-89A1-F008D2A0151E}"/>
              </a:ext>
            </a:extLst>
          </p:cNvPr>
          <p:cNvSpPr txBox="1">
            <a:spLocks/>
          </p:cNvSpPr>
          <p:nvPr/>
        </p:nvSpPr>
        <p:spPr>
          <a:xfrm>
            <a:off x="434975" y="457200"/>
            <a:ext cx="9488488" cy="55403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r>
              <a:rPr lang="en-US"/>
              <a:t>Data consumption</a:t>
            </a:r>
          </a:p>
        </p:txBody>
      </p:sp>
    </p:spTree>
    <p:extLst>
      <p:ext uri="{BB962C8B-B14F-4D97-AF65-F5344CB8AC3E}">
        <p14:creationId xmlns:p14="http://schemas.microsoft.com/office/powerpoint/2010/main" val="33113924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143214"/>
            <a:ext cx="9401560" cy="1793104"/>
          </a:xfrm>
          <a:prstGeom prst="rect">
            <a:avLst/>
          </a:prstGeom>
          <a:noFill/>
        </p:spPr>
        <p:txBody>
          <a:bodyPr wrap="square" anchor="b">
            <a:normAutofit/>
          </a:bodyPr>
          <a:lstStyle/>
          <a:p>
            <a:r>
              <a:rPr lang="en-US" sz="3400">
                <a:solidFill>
                  <a:schemeClr val="accent1"/>
                </a:solidFill>
              </a:rPr>
              <a:t>Section 2</a:t>
            </a:r>
            <a:br>
              <a:rPr lang="en-US" sz="3700"/>
            </a:br>
            <a:r>
              <a:rPr lang="en-US" sz="4800"/>
              <a:t>BI and DW come together </a:t>
            </a:r>
          </a:p>
        </p:txBody>
      </p:sp>
    </p:spTree>
    <p:extLst>
      <p:ext uri="{BB962C8B-B14F-4D97-AF65-F5344CB8AC3E}">
        <p14:creationId xmlns:p14="http://schemas.microsoft.com/office/powerpoint/2010/main" val="12682190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61C9B64-D8C0-3C4D-9B45-213B61A81A0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88941" cy="3429000"/>
          </a:xfrm>
          <a:prstGeom prst="rect">
            <a:avLst/>
          </a:prstGeom>
        </p:spPr>
      </p:pic>
      <p:sp>
        <p:nvSpPr>
          <p:cNvPr id="25" name="Rectangle 24">
            <a:extLst>
              <a:ext uri="{FF2B5EF4-FFF2-40B4-BE49-F238E27FC236}">
                <a16:creationId xmlns:a16="http://schemas.microsoft.com/office/drawing/2014/main" id="{EBA34194-3636-784F-B657-1F76AD1EF007}"/>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506058" y="430306"/>
            <a:ext cx="4455907" cy="984885"/>
          </a:xfrm>
        </p:spPr>
        <p:txBody>
          <a:bodyPr anchor="t"/>
          <a:lstStyle/>
          <a:p>
            <a:pPr algn="l"/>
            <a:r>
              <a:rPr lang="en-US" sz="3200"/>
              <a:t>The new economy thrives on data literacy</a:t>
            </a:r>
          </a:p>
        </p:txBody>
      </p:sp>
      <p:sp>
        <p:nvSpPr>
          <p:cNvPr id="10" name="Rectangle 9">
            <a:extLst>
              <a:ext uri="{FF2B5EF4-FFF2-40B4-BE49-F238E27FC236}">
                <a16:creationId xmlns:a16="http://schemas.microsoft.com/office/drawing/2014/main" id="{E4AB57EB-5EA5-D046-9F88-1ACAFD9FC14F}"/>
              </a:ext>
            </a:extLst>
          </p:cNvPr>
          <p:cNvSpPr/>
          <p:nvPr/>
        </p:nvSpPr>
        <p:spPr bwMode="auto">
          <a:xfrm>
            <a:off x="503519" y="1641195"/>
            <a:ext cx="4283634" cy="492443"/>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Communicating with data is a critical skill in the new economy</a:t>
            </a:r>
          </a:p>
        </p:txBody>
      </p:sp>
      <p:sp>
        <p:nvSpPr>
          <p:cNvPr id="11" name="TextBox 10">
            <a:extLst>
              <a:ext uri="{FF2B5EF4-FFF2-40B4-BE49-F238E27FC236}">
                <a16:creationId xmlns:a16="http://schemas.microsoft.com/office/drawing/2014/main" id="{95153AC7-4191-0E41-8E77-32F4D3C68BE9}"/>
              </a:ext>
            </a:extLst>
          </p:cNvPr>
          <p:cNvSpPr txBox="1"/>
          <p:nvPr/>
        </p:nvSpPr>
        <p:spPr>
          <a:xfrm>
            <a:off x="4680004" y="4786670"/>
            <a:ext cx="2985317" cy="61555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Data-driven processes </a:t>
            </a:r>
            <a:r>
              <a:rPr lang="en-US" sz="2000" b="1">
                <a:gradFill>
                  <a:gsLst>
                    <a:gs pos="2917">
                      <a:srgbClr val="000000"/>
                    </a:gs>
                    <a:gs pos="30000">
                      <a:srgbClr val="000000"/>
                    </a:gs>
                  </a:gsLst>
                  <a:lin ang="5400000" scaled="0"/>
                </a:gradFill>
                <a:latin typeface="Segoe UI"/>
              </a:rPr>
              <a:t>are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lang="en-US" sz="2000" b="1">
                <a:gradFill>
                  <a:gsLst>
                    <a:gs pos="2917">
                      <a:srgbClr val="000000"/>
                    </a:gs>
                    <a:gs pos="30000">
                      <a:srgbClr val="000000"/>
                    </a:gs>
                  </a:gsLst>
                  <a:lin ang="5400000" scaled="0"/>
                </a:gradFill>
                <a:latin typeface="Segoe UI"/>
              </a:rPr>
              <a:t>essential</a:t>
            </a:r>
            <a:endPar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924F38CF-4469-454A-BEA3-45FF8AE31748}"/>
              </a:ext>
            </a:extLst>
          </p:cNvPr>
          <p:cNvSpPr txBox="1"/>
          <p:nvPr/>
        </p:nvSpPr>
        <p:spPr>
          <a:xfrm>
            <a:off x="8602315" y="4786670"/>
            <a:ext cx="2906089" cy="61555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1">
                <a:gradFill>
                  <a:gsLst>
                    <a:gs pos="2917">
                      <a:srgbClr val="000000"/>
                    </a:gs>
                    <a:gs pos="30000">
                      <a:srgbClr val="000000"/>
                    </a:gs>
                  </a:gsLst>
                  <a:lin ang="5400000" scaled="0"/>
                </a:gradFill>
                <a:latin typeface="Segoe UI"/>
              </a:rPr>
              <a:t>D</a:t>
            </a:r>
            <a:r>
              <a:rPr kumimoji="0" lang="en-US" sz="2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ata</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literacy is a shared organizational practice</a:t>
            </a:r>
          </a:p>
        </p:txBody>
      </p:sp>
      <p:sp>
        <p:nvSpPr>
          <p:cNvPr id="13" name="TextBox 12">
            <a:extLst>
              <a:ext uri="{FF2B5EF4-FFF2-40B4-BE49-F238E27FC236}">
                <a16:creationId xmlns:a16="http://schemas.microsoft.com/office/drawing/2014/main" id="{1425580C-5217-E24E-B03F-4F590FE791C4}"/>
              </a:ext>
            </a:extLst>
          </p:cNvPr>
          <p:cNvSpPr txBox="1"/>
          <p:nvPr/>
        </p:nvSpPr>
        <p:spPr>
          <a:xfrm>
            <a:off x="763283" y="4613363"/>
            <a:ext cx="3334584" cy="923330"/>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Sources and tools are evolving, and expanding capabilities</a:t>
            </a:r>
          </a:p>
        </p:txBody>
      </p:sp>
      <p:cxnSp>
        <p:nvCxnSpPr>
          <p:cNvPr id="9" name="Straight Connector 8">
            <a:extLst>
              <a:ext uri="{FF2B5EF4-FFF2-40B4-BE49-F238E27FC236}">
                <a16:creationId xmlns:a16="http://schemas.microsoft.com/office/drawing/2014/main" id="{5BF65154-1B6D-7445-A886-01977AEA17EA}"/>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3F6D81-AB85-EC46-9CCF-0B02DEF4A587}"/>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F9748B-6F3F-7B40-B567-0E1C79E8553F}"/>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15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350"/>
                                        <p:tgtEl>
                                          <p:spTgt spid="13"/>
                                        </p:tgtEl>
                                        <p:attrNameLst>
                                          <p:attrName>ppt_y</p:attrName>
                                        </p:attrNameLst>
                                      </p:cBhvr>
                                      <p:tavLst>
                                        <p:tav tm="0">
                                          <p:val>
                                            <p:strVal val="#ppt_y+#ppt_h*1.125000"/>
                                          </p:val>
                                        </p:tav>
                                        <p:tav tm="100000">
                                          <p:val>
                                            <p:strVal val="#ppt_y"/>
                                          </p:val>
                                        </p:tav>
                                      </p:tavLst>
                                    </p:anim>
                                    <p:animEffect transition="in" filter="wipe(up)">
                                      <p:cBhvr>
                                        <p:cTn id="11" dur="350"/>
                                        <p:tgtEl>
                                          <p:spTgt spid="13"/>
                                        </p:tgtEl>
                                      </p:cBhvr>
                                    </p:animEffect>
                                  </p:childTnLst>
                                </p:cTn>
                              </p:par>
                              <p:par>
                                <p:cTn id="12" presetID="22" presetClass="entr" presetSubtype="1" fill="hold" nodeType="withEffect">
                                  <p:stCondLst>
                                    <p:cond delay="10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350"/>
                                        <p:tgtEl>
                                          <p:spTgt spid="11"/>
                                        </p:tgtEl>
                                        <p:attrNameLst>
                                          <p:attrName>ppt_y</p:attrName>
                                        </p:attrNameLst>
                                      </p:cBhvr>
                                      <p:tavLst>
                                        <p:tav tm="0">
                                          <p:val>
                                            <p:strVal val="#ppt_y+#ppt_h*1.125000"/>
                                          </p:val>
                                        </p:tav>
                                        <p:tav tm="100000">
                                          <p:val>
                                            <p:strVal val="#ppt_y"/>
                                          </p:val>
                                        </p:tav>
                                      </p:tavLst>
                                    </p:anim>
                                    <p:animEffect transition="in" filter="wipe(up)">
                                      <p:cBhvr>
                                        <p:cTn id="18" dur="350"/>
                                        <p:tgtEl>
                                          <p:spTgt spid="11"/>
                                        </p:tgtEl>
                                      </p:cBhvr>
                                    </p:animEffect>
                                  </p:childTnLst>
                                </p:cTn>
                              </p:par>
                              <p:par>
                                <p:cTn id="19" presetID="22" presetClass="entr" presetSubtype="1" fill="hold" nodeType="withEffect">
                                  <p:stCondLst>
                                    <p:cond delay="2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50"/>
                                        <p:tgtEl>
                                          <p:spTgt spid="12"/>
                                        </p:tgtEl>
                                        <p:attrNameLst>
                                          <p:attrName>ppt_y</p:attrName>
                                        </p:attrNameLst>
                                      </p:cBhvr>
                                      <p:tavLst>
                                        <p:tav tm="0">
                                          <p:val>
                                            <p:strVal val="#ppt_y+#ppt_h*1.125000"/>
                                          </p:val>
                                        </p:tav>
                                        <p:tav tm="100000">
                                          <p:val>
                                            <p:strVal val="#ppt_y"/>
                                          </p:val>
                                        </p:tav>
                                      </p:tavLst>
                                    </p:anim>
                                    <p:animEffect transition="in" filter="wipe(up)">
                                      <p:cBhvr>
                                        <p:cTn id="25" dur="3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EB4858-AC98-494D-BD3E-3C357E3CD6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1" y="0"/>
            <a:ext cx="12188939" cy="3428976"/>
          </a:xfrm>
          <a:prstGeom prst="rect">
            <a:avLst/>
          </a:prstGeom>
        </p:spPr>
      </p:pic>
      <p:sp>
        <p:nvSpPr>
          <p:cNvPr id="14" name="Rectangle 13">
            <a:extLst>
              <a:ext uri="{FF2B5EF4-FFF2-40B4-BE49-F238E27FC236}">
                <a16:creationId xmlns:a16="http://schemas.microsoft.com/office/drawing/2014/main" id="{EA2DB65F-F471-5747-84FC-C93C9AA4075E}"/>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516964" y="437871"/>
            <a:ext cx="5833731" cy="1477328"/>
          </a:xfrm>
        </p:spPr>
        <p:txBody>
          <a:bodyPr anchor="t"/>
          <a:lstStyle/>
          <a:p>
            <a:pPr algn="l"/>
            <a:r>
              <a:rPr lang="en-US" sz="3200"/>
              <a:t>Users and IT must come together in the new enterprise</a:t>
            </a:r>
          </a:p>
        </p:txBody>
      </p:sp>
      <p:sp>
        <p:nvSpPr>
          <p:cNvPr id="10" name="Rectangle 9">
            <a:extLst>
              <a:ext uri="{FF2B5EF4-FFF2-40B4-BE49-F238E27FC236}">
                <a16:creationId xmlns:a16="http://schemas.microsoft.com/office/drawing/2014/main" id="{E4AB57EB-5EA5-D046-9F88-1ACAFD9FC14F}"/>
              </a:ext>
            </a:extLst>
          </p:cNvPr>
          <p:cNvSpPr/>
          <p:nvPr/>
        </p:nvSpPr>
        <p:spPr bwMode="auto">
          <a:xfrm>
            <a:off x="509787" y="1643525"/>
            <a:ext cx="4538805" cy="246221"/>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Get over the IT / business divide</a:t>
            </a:r>
          </a:p>
        </p:txBody>
      </p:sp>
      <p:sp>
        <p:nvSpPr>
          <p:cNvPr id="20" name="TextBox 19">
            <a:extLst>
              <a:ext uri="{FF2B5EF4-FFF2-40B4-BE49-F238E27FC236}">
                <a16:creationId xmlns:a16="http://schemas.microsoft.com/office/drawing/2014/main" id="{518BEDA6-6150-B342-AD90-F68FA4ED0ED8}"/>
              </a:ext>
            </a:extLst>
          </p:cNvPr>
          <p:cNvSpPr txBox="1"/>
          <p:nvPr/>
        </p:nvSpPr>
        <p:spPr>
          <a:xfrm>
            <a:off x="4647133" y="4786670"/>
            <a:ext cx="3254260"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IT and business both need self-service analytics tools</a:t>
            </a:r>
          </a:p>
        </p:txBody>
      </p:sp>
      <p:sp>
        <p:nvSpPr>
          <p:cNvPr id="21" name="TextBox 20">
            <a:extLst>
              <a:ext uri="{FF2B5EF4-FFF2-40B4-BE49-F238E27FC236}">
                <a16:creationId xmlns:a16="http://schemas.microsoft.com/office/drawing/2014/main" id="{8BA67D9F-64DD-BC41-8EEA-82BD32E1883C}"/>
              </a:ext>
            </a:extLst>
          </p:cNvPr>
          <p:cNvSpPr txBox="1"/>
          <p:nvPr/>
        </p:nvSpPr>
        <p:spPr>
          <a:xfrm>
            <a:off x="8587585" y="4634270"/>
            <a:ext cx="3274214"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IT no longer controls or constrains every aspect of the new enterprise</a:t>
            </a:r>
          </a:p>
        </p:txBody>
      </p:sp>
      <p:sp>
        <p:nvSpPr>
          <p:cNvPr id="22" name="TextBox 21">
            <a:extLst>
              <a:ext uri="{FF2B5EF4-FFF2-40B4-BE49-F238E27FC236}">
                <a16:creationId xmlns:a16="http://schemas.microsoft.com/office/drawing/2014/main" id="{413BEC04-708B-D441-A062-094D589F96C3}"/>
              </a:ext>
            </a:extLst>
          </p:cNvPr>
          <p:cNvSpPr txBox="1"/>
          <p:nvPr/>
        </p:nvSpPr>
        <p:spPr>
          <a:xfrm>
            <a:off x="754818" y="4648718"/>
            <a:ext cx="3182182"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Business users expect tools and services that work the way they work</a:t>
            </a:r>
          </a:p>
        </p:txBody>
      </p:sp>
      <p:cxnSp>
        <p:nvCxnSpPr>
          <p:cNvPr id="9" name="Straight Connector 8">
            <a:extLst>
              <a:ext uri="{FF2B5EF4-FFF2-40B4-BE49-F238E27FC236}">
                <a16:creationId xmlns:a16="http://schemas.microsoft.com/office/drawing/2014/main" id="{C410262F-F4C1-D943-9347-4D649BB43937}"/>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55141A-DA7A-F84D-8FAB-7A0D02E5F709}"/>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2AE79F-1D8F-9B43-A1DF-1422EF1584BE}"/>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907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350"/>
                                        <p:tgtEl>
                                          <p:spTgt spid="22"/>
                                        </p:tgtEl>
                                        <p:attrNameLst>
                                          <p:attrName>ppt_y</p:attrName>
                                        </p:attrNameLst>
                                      </p:cBhvr>
                                      <p:tavLst>
                                        <p:tav tm="0">
                                          <p:val>
                                            <p:strVal val="#ppt_y+#ppt_h*1.125000"/>
                                          </p:val>
                                        </p:tav>
                                        <p:tav tm="100000">
                                          <p:val>
                                            <p:strVal val="#ppt_y"/>
                                          </p:val>
                                        </p:tav>
                                      </p:tavLst>
                                    </p:anim>
                                    <p:animEffect transition="in" filter="wipe(up)">
                                      <p:cBhvr>
                                        <p:cTn id="11" dur="350"/>
                                        <p:tgtEl>
                                          <p:spTgt spid="22"/>
                                        </p:tgtEl>
                                      </p:cBhvr>
                                    </p:animEffect>
                                  </p:childTnLst>
                                </p:cTn>
                              </p:par>
                              <p:par>
                                <p:cTn id="12" presetID="22" presetClass="entr" presetSubtype="1" fill="hold"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350"/>
                                        <p:tgtEl>
                                          <p:spTgt spid="20"/>
                                        </p:tgtEl>
                                        <p:attrNameLst>
                                          <p:attrName>ppt_y</p:attrName>
                                        </p:attrNameLst>
                                      </p:cBhvr>
                                      <p:tavLst>
                                        <p:tav tm="0">
                                          <p:val>
                                            <p:strVal val="#ppt_y+#ppt_h*1.125000"/>
                                          </p:val>
                                        </p:tav>
                                        <p:tav tm="100000">
                                          <p:val>
                                            <p:strVal val="#ppt_y"/>
                                          </p:val>
                                        </p:tav>
                                      </p:tavLst>
                                    </p:anim>
                                    <p:animEffect transition="in" filter="wipe(up)">
                                      <p:cBhvr>
                                        <p:cTn id="18" dur="350"/>
                                        <p:tgtEl>
                                          <p:spTgt spid="20"/>
                                        </p:tgtEl>
                                      </p:cBhvr>
                                    </p:animEffect>
                                  </p:childTnLst>
                                </p:cTn>
                              </p:par>
                              <p:par>
                                <p:cTn id="19" presetID="22" presetClass="entr" presetSubtype="1" fill="hold"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350"/>
                                        <p:tgtEl>
                                          <p:spTgt spid="21"/>
                                        </p:tgtEl>
                                        <p:attrNameLst>
                                          <p:attrName>ppt_y</p:attrName>
                                        </p:attrNameLst>
                                      </p:cBhvr>
                                      <p:tavLst>
                                        <p:tav tm="0">
                                          <p:val>
                                            <p:strVal val="#ppt_y+#ppt_h*1.125000"/>
                                          </p:val>
                                        </p:tav>
                                        <p:tav tm="100000">
                                          <p:val>
                                            <p:strVal val="#ppt_y"/>
                                          </p:val>
                                        </p:tav>
                                      </p:tavLst>
                                    </p:anim>
                                    <p:animEffect transition="in" filter="wipe(up)">
                                      <p:cBhvr>
                                        <p:cTn id="25" dur="3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4448C6-ACE5-0948-85CA-3D93AF4853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8940" cy="3429000"/>
          </a:xfrm>
          <a:prstGeom prst="rect">
            <a:avLst/>
          </a:prstGeom>
        </p:spPr>
      </p:pic>
      <p:sp>
        <p:nvSpPr>
          <p:cNvPr id="13" name="Rectangle 12">
            <a:extLst>
              <a:ext uri="{FF2B5EF4-FFF2-40B4-BE49-F238E27FC236}">
                <a16:creationId xmlns:a16="http://schemas.microsoft.com/office/drawing/2014/main" id="{9667C7B7-06C2-DD41-8B84-C893C40457A6}"/>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2611" y="436268"/>
            <a:ext cx="6567095" cy="984885"/>
          </a:xfrm>
        </p:spPr>
        <p:txBody>
          <a:bodyPr anchor="t"/>
          <a:lstStyle/>
          <a:p>
            <a:pPr algn="l"/>
            <a:r>
              <a:rPr lang="en-US" sz="3200"/>
              <a:t>Governance and self-service enhance decision-making</a:t>
            </a:r>
          </a:p>
        </p:txBody>
      </p:sp>
      <p:sp>
        <p:nvSpPr>
          <p:cNvPr id="12" name="Rectangle 11">
            <a:extLst>
              <a:ext uri="{FF2B5EF4-FFF2-40B4-BE49-F238E27FC236}">
                <a16:creationId xmlns:a16="http://schemas.microsoft.com/office/drawing/2014/main" id="{E5230A97-D40B-E045-BC53-3B7D27423725}"/>
              </a:ext>
            </a:extLst>
          </p:cNvPr>
          <p:cNvSpPr/>
          <p:nvPr/>
        </p:nvSpPr>
        <p:spPr bwMode="auto">
          <a:xfrm>
            <a:off x="530413" y="1646585"/>
            <a:ext cx="4902200" cy="492443"/>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Governance is not about making the right decisions, it is about making decisions the right way</a:t>
            </a:r>
          </a:p>
        </p:txBody>
      </p:sp>
      <p:sp>
        <p:nvSpPr>
          <p:cNvPr id="14" name="TextBox 13">
            <a:extLst>
              <a:ext uri="{FF2B5EF4-FFF2-40B4-BE49-F238E27FC236}">
                <a16:creationId xmlns:a16="http://schemas.microsoft.com/office/drawing/2014/main" id="{D1FB7A76-06E2-E84B-B9F8-92F23A013615}"/>
              </a:ext>
            </a:extLst>
          </p:cNvPr>
          <p:cNvSpPr txBox="1"/>
          <p:nvPr/>
        </p:nvSpPr>
        <p:spPr>
          <a:xfrm>
            <a:off x="4664066" y="4786670"/>
            <a:ext cx="3254260"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Business users want to consume curated data</a:t>
            </a:r>
          </a:p>
        </p:txBody>
      </p:sp>
      <p:sp>
        <p:nvSpPr>
          <p:cNvPr id="18" name="TextBox 17">
            <a:extLst>
              <a:ext uri="{FF2B5EF4-FFF2-40B4-BE49-F238E27FC236}">
                <a16:creationId xmlns:a16="http://schemas.microsoft.com/office/drawing/2014/main" id="{5285C3A7-3FE6-A843-9BC5-4DDFCFD9BE15}"/>
              </a:ext>
            </a:extLst>
          </p:cNvPr>
          <p:cNvSpPr txBox="1"/>
          <p:nvPr/>
        </p:nvSpPr>
        <p:spPr>
          <a:xfrm>
            <a:off x="8587586" y="4786670"/>
            <a:ext cx="3274214"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Platforms allow for </a:t>
            </a:r>
            <a:br>
              <a:rPr lang="en-US" sz="2000" b="1">
                <a:gradFill>
                  <a:gsLst>
                    <a:gs pos="2917">
                      <a:srgbClr val="000000"/>
                    </a:gs>
                    <a:gs pos="30000">
                      <a:srgbClr val="000000"/>
                    </a:gs>
                  </a:gsLst>
                  <a:lin ang="5400000" scaled="0"/>
                </a:gradFill>
              </a:rPr>
            </a:br>
            <a:r>
              <a:rPr lang="en-US" sz="2000" b="1">
                <a:gradFill>
                  <a:gsLst>
                    <a:gs pos="2917">
                      <a:srgbClr val="000000"/>
                    </a:gs>
                    <a:gs pos="30000">
                      <a:srgbClr val="000000"/>
                    </a:gs>
                  </a:gsLst>
                  <a:lin ang="5400000" scaled="0"/>
                </a:gradFill>
              </a:rPr>
              <a:t>self-service analytics</a:t>
            </a:r>
          </a:p>
        </p:txBody>
      </p:sp>
      <p:sp>
        <p:nvSpPr>
          <p:cNvPr id="19" name="TextBox 18">
            <a:extLst>
              <a:ext uri="{FF2B5EF4-FFF2-40B4-BE49-F238E27FC236}">
                <a16:creationId xmlns:a16="http://schemas.microsoft.com/office/drawing/2014/main" id="{4D93AA91-998E-0843-9120-96B21092AD6F}"/>
              </a:ext>
            </a:extLst>
          </p:cNvPr>
          <p:cNvSpPr txBox="1"/>
          <p:nvPr/>
        </p:nvSpPr>
        <p:spPr>
          <a:xfrm>
            <a:off x="720951" y="4767251"/>
            <a:ext cx="3182182"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IT’s new role is to support effective best practices</a:t>
            </a:r>
          </a:p>
        </p:txBody>
      </p:sp>
      <p:cxnSp>
        <p:nvCxnSpPr>
          <p:cNvPr id="9" name="Straight Connector 8">
            <a:extLst>
              <a:ext uri="{FF2B5EF4-FFF2-40B4-BE49-F238E27FC236}">
                <a16:creationId xmlns:a16="http://schemas.microsoft.com/office/drawing/2014/main" id="{5BDD1A3E-5F95-AD4D-94E9-41AF6B625CF0}"/>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5F8548-10E9-B64D-9326-DD2DF6E46A9E}"/>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360300-7B32-1C42-B198-652ECC35BEA9}"/>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350"/>
                                        <p:tgtEl>
                                          <p:spTgt spid="19"/>
                                        </p:tgtEl>
                                        <p:attrNameLst>
                                          <p:attrName>ppt_y</p:attrName>
                                        </p:attrNameLst>
                                      </p:cBhvr>
                                      <p:tavLst>
                                        <p:tav tm="0">
                                          <p:val>
                                            <p:strVal val="#ppt_y+#ppt_h*1.125000"/>
                                          </p:val>
                                        </p:tav>
                                        <p:tav tm="100000">
                                          <p:val>
                                            <p:strVal val="#ppt_y"/>
                                          </p:val>
                                        </p:tav>
                                      </p:tavLst>
                                    </p:anim>
                                    <p:animEffect transition="in" filter="wipe(up)">
                                      <p:cBhvr>
                                        <p:cTn id="11" dur="350"/>
                                        <p:tgtEl>
                                          <p:spTgt spid="19"/>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50"/>
                                        <p:tgtEl>
                                          <p:spTgt spid="14"/>
                                        </p:tgtEl>
                                        <p:attrNameLst>
                                          <p:attrName>ppt_y</p:attrName>
                                        </p:attrNameLst>
                                      </p:cBhvr>
                                      <p:tavLst>
                                        <p:tav tm="0">
                                          <p:val>
                                            <p:strVal val="#ppt_y+#ppt_h*1.125000"/>
                                          </p:val>
                                        </p:tav>
                                        <p:tav tm="100000">
                                          <p:val>
                                            <p:strVal val="#ppt_y"/>
                                          </p:val>
                                        </p:tav>
                                      </p:tavLst>
                                    </p:anim>
                                    <p:animEffect transition="in" filter="wipe(up)">
                                      <p:cBhvr>
                                        <p:cTn id="18" dur="350"/>
                                        <p:tgtEl>
                                          <p:spTgt spid="14"/>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42">
            <a:extLst>
              <a:ext uri="{FF2B5EF4-FFF2-40B4-BE49-F238E27FC236}">
                <a16:creationId xmlns:a16="http://schemas.microsoft.com/office/drawing/2014/main" id="{0594557E-1CE4-D94D-B2EB-7F5D658848E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68" y="2053106"/>
            <a:ext cx="606276" cy="697036"/>
          </a:xfrm>
          <a:prstGeom prst="rect">
            <a:avLst/>
          </a:prstGeom>
        </p:spPr>
      </p:pic>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11017250" cy="554038"/>
          </a:xfrm>
        </p:spPr>
        <p:txBody>
          <a:bodyPr/>
          <a:lstStyle/>
          <a:p>
            <a:r>
              <a:rPr lang="en-US"/>
              <a:t>The importance of data models</a:t>
            </a:r>
          </a:p>
        </p:txBody>
      </p:sp>
      <p:cxnSp>
        <p:nvCxnSpPr>
          <p:cNvPr id="5" name="Straight Connector 4">
            <a:extLst>
              <a:ext uri="{FF2B5EF4-FFF2-40B4-BE49-F238E27FC236}">
                <a16:creationId xmlns:a16="http://schemas.microsoft.com/office/drawing/2014/main" id="{B4914C4D-205C-5648-B1D3-83E5C832637E}"/>
              </a:ext>
            </a:extLst>
          </p:cNvPr>
          <p:cNvCxnSpPr/>
          <p:nvPr/>
        </p:nvCxnSpPr>
        <p:spPr>
          <a:xfrm>
            <a:off x="434975" y="3097278"/>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31F7387-A452-CA46-BA01-90080E629E08}"/>
              </a:ext>
            </a:extLst>
          </p:cNvPr>
          <p:cNvCxnSpPr/>
          <p:nvPr/>
        </p:nvCxnSpPr>
        <p:spPr>
          <a:xfrm>
            <a:off x="434975" y="4485503"/>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66D2C09-C372-034F-AB38-28AFF6029AAA}"/>
              </a:ext>
            </a:extLst>
          </p:cNvPr>
          <p:cNvGrpSpPr/>
          <p:nvPr/>
        </p:nvGrpSpPr>
        <p:grpSpPr>
          <a:xfrm>
            <a:off x="435864" y="3253062"/>
            <a:ext cx="11167872" cy="1097280"/>
            <a:chOff x="435864" y="3253062"/>
            <a:chExt cx="11167872" cy="1097280"/>
          </a:xfrm>
        </p:grpSpPr>
        <p:sp>
          <p:nvSpPr>
            <p:cNvPr id="40" name="Rectangle 39">
              <a:extLst>
                <a:ext uri="{FF2B5EF4-FFF2-40B4-BE49-F238E27FC236}">
                  <a16:creationId xmlns:a16="http://schemas.microsoft.com/office/drawing/2014/main" id="{6EACFB11-3833-C441-8C74-D9B6A22F26BA}"/>
                </a:ext>
              </a:extLst>
            </p:cNvPr>
            <p:cNvSpPr/>
            <p:nvPr/>
          </p:nvSpPr>
          <p:spPr bwMode="auto">
            <a:xfrm>
              <a:off x="435864" y="3352817"/>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a:solidFill>
                    <a:schemeClr val="tx1"/>
                  </a:solidFill>
                  <a:latin typeface="+mj-lt"/>
                </a:rPr>
                <a:t>BI models</a:t>
              </a:r>
            </a:p>
          </p:txBody>
        </p:sp>
        <p:sp>
          <p:nvSpPr>
            <p:cNvPr id="51" name="TextBox 50">
              <a:extLst>
                <a:ext uri="{FF2B5EF4-FFF2-40B4-BE49-F238E27FC236}">
                  <a16:creationId xmlns:a16="http://schemas.microsoft.com/office/drawing/2014/main" id="{8F7D9A52-E669-2B44-9A0D-51FD643D452B}"/>
                </a:ext>
              </a:extLst>
            </p:cNvPr>
            <p:cNvSpPr txBox="1"/>
            <p:nvPr/>
          </p:nvSpPr>
          <p:spPr>
            <a:xfrm>
              <a:off x="4502684" y="3669578"/>
              <a:ext cx="957734" cy="193899"/>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Power BI</a:t>
              </a:r>
            </a:p>
          </p:txBody>
        </p:sp>
        <p:sp>
          <p:nvSpPr>
            <p:cNvPr id="55" name="Rectangle 54">
              <a:extLst>
                <a:ext uri="{FF2B5EF4-FFF2-40B4-BE49-F238E27FC236}">
                  <a16:creationId xmlns:a16="http://schemas.microsoft.com/office/drawing/2014/main" id="{33827ED1-75AF-2247-AC33-E1F6567F3E15}"/>
                </a:ext>
              </a:extLst>
            </p:cNvPr>
            <p:cNvSpPr/>
            <p:nvPr/>
          </p:nvSpPr>
          <p:spPr bwMode="auto">
            <a:xfrm>
              <a:off x="6086273" y="3253062"/>
              <a:ext cx="5517463"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Built and maintained by business users or BI developers</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Use enterprise models, departmental data, and external sources</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Focused on a single subject area, but often widely shared</a:t>
              </a:r>
            </a:p>
          </p:txBody>
        </p:sp>
        <p:grpSp>
          <p:nvGrpSpPr>
            <p:cNvPr id="50" name="Group 49">
              <a:extLst>
                <a:ext uri="{FF2B5EF4-FFF2-40B4-BE49-F238E27FC236}">
                  <a16:creationId xmlns:a16="http://schemas.microsoft.com/office/drawing/2014/main" id="{45356BDA-B574-1547-B686-45F5B42F85B8}"/>
                </a:ext>
              </a:extLst>
            </p:cNvPr>
            <p:cNvGrpSpPr/>
            <p:nvPr/>
          </p:nvGrpSpPr>
          <p:grpSpPr>
            <a:xfrm>
              <a:off x="3695829" y="3576985"/>
              <a:ext cx="557813" cy="421147"/>
              <a:chOff x="2851176" y="840527"/>
              <a:chExt cx="3024388" cy="2283410"/>
            </a:xfrm>
          </p:grpSpPr>
          <p:sp>
            <p:nvSpPr>
              <p:cNvPr id="52" name="Freeform: Shape 338">
                <a:extLst>
                  <a:ext uri="{FF2B5EF4-FFF2-40B4-BE49-F238E27FC236}">
                    <a16:creationId xmlns:a16="http://schemas.microsoft.com/office/drawing/2014/main" id="{A8100171-7881-CC41-ADD8-B55B4BF07485}"/>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339">
                <a:extLst>
                  <a:ext uri="{FF2B5EF4-FFF2-40B4-BE49-F238E27FC236}">
                    <a16:creationId xmlns:a16="http://schemas.microsoft.com/office/drawing/2014/main" id="{05607770-96FF-6645-9FA9-E8AC99A5703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17AB2FA1-4E17-874C-AA8E-6540C428810A}"/>
              </a:ext>
            </a:extLst>
          </p:cNvPr>
          <p:cNvGrpSpPr/>
          <p:nvPr/>
        </p:nvGrpSpPr>
        <p:grpSpPr>
          <a:xfrm>
            <a:off x="445592" y="4590288"/>
            <a:ext cx="11148416" cy="1097280"/>
            <a:chOff x="445592" y="4590288"/>
            <a:chExt cx="11148416" cy="1097280"/>
          </a:xfrm>
        </p:grpSpPr>
        <p:sp>
          <p:nvSpPr>
            <p:cNvPr id="39" name="Rectangle 38">
              <a:extLst>
                <a:ext uri="{FF2B5EF4-FFF2-40B4-BE49-F238E27FC236}">
                  <a16:creationId xmlns:a16="http://schemas.microsoft.com/office/drawing/2014/main" id="{DD2E8A64-9820-314F-B0C1-604A8C4EA27D}"/>
                </a:ext>
              </a:extLst>
            </p:cNvPr>
            <p:cNvSpPr/>
            <p:nvPr/>
          </p:nvSpPr>
          <p:spPr bwMode="auto">
            <a:xfrm>
              <a:off x="445592" y="4668459"/>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a:solidFill>
                    <a:schemeClr val="tx1"/>
                  </a:solidFill>
                  <a:latin typeface="+mj-lt"/>
                </a:rPr>
                <a:t>Machine Learning models</a:t>
              </a:r>
            </a:p>
          </p:txBody>
        </p:sp>
        <p:sp>
          <p:nvSpPr>
            <p:cNvPr id="42" name="TextBox 41">
              <a:extLst>
                <a:ext uri="{FF2B5EF4-FFF2-40B4-BE49-F238E27FC236}">
                  <a16:creationId xmlns:a16="http://schemas.microsoft.com/office/drawing/2014/main" id="{174B37FA-EF1A-874E-9EE5-150CAC5BF30C}"/>
                </a:ext>
              </a:extLst>
            </p:cNvPr>
            <p:cNvSpPr txBox="1"/>
            <p:nvPr/>
          </p:nvSpPr>
          <p:spPr>
            <a:xfrm>
              <a:off x="4502684" y="4926208"/>
              <a:ext cx="957734" cy="387798"/>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Databricks</a:t>
              </a:r>
              <a:endParaRPr kumimoji="0" lang="en-US" sz="1400" i="0" u="none" strike="noStrike" kern="1200" cap="none" spc="0" normalizeH="0" baseline="0" noProof="0">
                <a:ln>
                  <a:noFill/>
                </a:ln>
                <a:effectLst/>
                <a:uLnTx/>
                <a:uFillTx/>
                <a:ea typeface="+mn-ea"/>
                <a:cs typeface="+mn-cs"/>
              </a:endParaRPr>
            </a:p>
          </p:txBody>
        </p:sp>
        <p:sp>
          <p:nvSpPr>
            <p:cNvPr id="54" name="Rectangle 53">
              <a:extLst>
                <a:ext uri="{FF2B5EF4-FFF2-40B4-BE49-F238E27FC236}">
                  <a16:creationId xmlns:a16="http://schemas.microsoft.com/office/drawing/2014/main" id="{A52A2281-A1A7-E144-B20C-023978F485EC}"/>
                </a:ext>
              </a:extLst>
            </p:cNvPr>
            <p:cNvSpPr/>
            <p:nvPr/>
          </p:nvSpPr>
          <p:spPr bwMode="auto">
            <a:xfrm>
              <a:off x="6096000" y="4590288"/>
              <a:ext cx="5498008"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Built and maintained by data scientists</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Mostly developed from raw sources in the data lake</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Often experimental, needing a data engineer for production use</a:t>
              </a:r>
            </a:p>
          </p:txBody>
        </p:sp>
        <p:grpSp>
          <p:nvGrpSpPr>
            <p:cNvPr id="57" name="Group 56">
              <a:extLst>
                <a:ext uri="{FF2B5EF4-FFF2-40B4-BE49-F238E27FC236}">
                  <a16:creationId xmlns:a16="http://schemas.microsoft.com/office/drawing/2014/main" id="{13B4AAE7-2C9F-5147-8F49-55C837098954}"/>
                </a:ext>
              </a:extLst>
            </p:cNvPr>
            <p:cNvGrpSpPr/>
            <p:nvPr/>
          </p:nvGrpSpPr>
          <p:grpSpPr>
            <a:xfrm>
              <a:off x="3747002" y="4920878"/>
              <a:ext cx="455467" cy="464244"/>
              <a:chOff x="7158422" y="1607015"/>
              <a:chExt cx="2726357" cy="2778897"/>
            </a:xfrm>
          </p:grpSpPr>
          <p:sp>
            <p:nvSpPr>
              <p:cNvPr id="58" name="Freeform 242">
                <a:extLst>
                  <a:ext uri="{FF2B5EF4-FFF2-40B4-BE49-F238E27FC236}">
                    <a16:creationId xmlns:a16="http://schemas.microsoft.com/office/drawing/2014/main" id="{E244CAA1-9FD5-7B49-8A4C-436C215A010A}"/>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0" name="Diamond 59">
                <a:extLst>
                  <a:ext uri="{FF2B5EF4-FFF2-40B4-BE49-F238E27FC236}">
                    <a16:creationId xmlns:a16="http://schemas.microsoft.com/office/drawing/2014/main" id="{1ACFDD80-1A54-FC4B-87A8-FDF8B5F8DE9D}"/>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Freeform 243">
                <a:extLst>
                  <a:ext uri="{FF2B5EF4-FFF2-40B4-BE49-F238E27FC236}">
                    <a16:creationId xmlns:a16="http://schemas.microsoft.com/office/drawing/2014/main" id="{8A62342E-F343-1248-8877-0E99C572E96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2" name="Diamond 61">
                <a:extLst>
                  <a:ext uri="{FF2B5EF4-FFF2-40B4-BE49-F238E27FC236}">
                    <a16:creationId xmlns:a16="http://schemas.microsoft.com/office/drawing/2014/main" id="{B9743937-ABF3-764D-B933-3D3B54127059}"/>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95DC4078-F33C-4747-AD1B-8C826DE48914}"/>
              </a:ext>
            </a:extLst>
          </p:cNvPr>
          <p:cNvGrpSpPr/>
          <p:nvPr/>
        </p:nvGrpSpPr>
        <p:grpSpPr>
          <a:xfrm>
            <a:off x="445592" y="1900245"/>
            <a:ext cx="11148416" cy="1097280"/>
            <a:chOff x="445592" y="1900245"/>
            <a:chExt cx="11148416" cy="1097280"/>
          </a:xfrm>
        </p:grpSpPr>
        <p:sp>
          <p:nvSpPr>
            <p:cNvPr id="23" name="TextBox 22">
              <a:extLst>
                <a:ext uri="{FF2B5EF4-FFF2-40B4-BE49-F238E27FC236}">
                  <a16:creationId xmlns:a16="http://schemas.microsoft.com/office/drawing/2014/main" id="{A3FC5796-48D3-4743-AC5A-BCFF3F7C3B80}"/>
                </a:ext>
              </a:extLst>
            </p:cNvPr>
            <p:cNvSpPr txBox="1"/>
            <p:nvPr/>
          </p:nvSpPr>
          <p:spPr>
            <a:xfrm>
              <a:off x="4502684" y="2235846"/>
              <a:ext cx="1467810" cy="387798"/>
            </a:xfrm>
            <a:prstGeom prst="rect">
              <a:avLst/>
            </a:prstGeom>
            <a:noFill/>
          </p:spPr>
          <p:txBody>
            <a:bodyPr wrap="square" lIns="0" tIns="0" rIns="0" bIns="0" rtlCol="0" anchor="ctr">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Synapse Analytics</a:t>
              </a:r>
            </a:p>
          </p:txBody>
        </p:sp>
        <p:sp>
          <p:nvSpPr>
            <p:cNvPr id="38" name="Rectangle 37">
              <a:extLst>
                <a:ext uri="{FF2B5EF4-FFF2-40B4-BE49-F238E27FC236}">
                  <a16:creationId xmlns:a16="http://schemas.microsoft.com/office/drawing/2014/main" id="{338E5F59-D670-224D-9D89-5CA0FCC0F5BC}"/>
                </a:ext>
              </a:extLst>
            </p:cNvPr>
            <p:cNvSpPr/>
            <p:nvPr/>
          </p:nvSpPr>
          <p:spPr bwMode="auto">
            <a:xfrm>
              <a:off x="445592" y="2010212"/>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a:solidFill>
                    <a:schemeClr val="tx1"/>
                  </a:solidFill>
                  <a:latin typeface="+mj-lt"/>
                </a:rPr>
                <a:t>Enterprise models</a:t>
              </a:r>
            </a:p>
          </p:txBody>
        </p:sp>
        <p:sp>
          <p:nvSpPr>
            <p:cNvPr id="53" name="Rectangle 52">
              <a:extLst>
                <a:ext uri="{FF2B5EF4-FFF2-40B4-BE49-F238E27FC236}">
                  <a16:creationId xmlns:a16="http://schemas.microsoft.com/office/drawing/2014/main" id="{154F6508-003C-CD49-9A43-7B9B3E34D4EF}"/>
                </a:ext>
              </a:extLst>
            </p:cNvPr>
            <p:cNvSpPr/>
            <p:nvPr/>
          </p:nvSpPr>
          <p:spPr bwMode="auto">
            <a:xfrm>
              <a:off x="6095999" y="1900245"/>
              <a:ext cx="5498009"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Built and maintained by IT architects</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Consolidated data from many systems</a:t>
              </a:r>
            </a:p>
            <a:p>
              <a:pPr marL="165100" indent="-165100" defTabSz="932472" fontAlgn="base">
                <a:spcBef>
                  <a:spcPct val="0"/>
                </a:spcBef>
                <a:spcAft>
                  <a:spcPts val="300"/>
                </a:spcAft>
                <a:buClr>
                  <a:schemeClr val="tx2"/>
                </a:buClr>
                <a:buFont typeface="Arial" panose="020B0604020202020204" pitchFamily="34" charset="0"/>
                <a:buChar char="•"/>
              </a:pPr>
              <a:r>
                <a:rPr lang="en-US" sz="1400">
                  <a:solidFill>
                    <a:schemeClr val="tx1"/>
                  </a:solidFill>
                </a:rPr>
                <a:t>Centralized as an authoritative source for reporting and analysis</a:t>
              </a:r>
            </a:p>
          </p:txBody>
        </p:sp>
      </p:grpSp>
      <p:cxnSp>
        <p:nvCxnSpPr>
          <p:cNvPr id="41" name="Straight Connector 40">
            <a:extLst>
              <a:ext uri="{FF2B5EF4-FFF2-40B4-BE49-F238E27FC236}">
                <a16:creationId xmlns:a16="http://schemas.microsoft.com/office/drawing/2014/main" id="{E71E286D-18C2-DF4C-A95A-B3610F58C30C}"/>
              </a:ext>
            </a:extLst>
          </p:cNvPr>
          <p:cNvCxnSpPr/>
          <p:nvPr/>
        </p:nvCxnSpPr>
        <p:spPr>
          <a:xfrm>
            <a:off x="434975" y="1709058"/>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CDE674-EF86-C445-8494-440F732BB99F}"/>
              </a:ext>
            </a:extLst>
          </p:cNvPr>
          <p:cNvCxnSpPr/>
          <p:nvPr/>
        </p:nvCxnSpPr>
        <p:spPr>
          <a:xfrm>
            <a:off x="434975" y="5884025"/>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646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5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350"/>
                                        <p:tgtEl>
                                          <p:spTgt spid="59"/>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350"/>
                                        <p:tgtEl>
                                          <p:spTgt spid="46"/>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350"/>
                                        <p:tgtEl>
                                          <p:spTgt spid="41"/>
                                        </p:tgtEl>
                                      </p:cBhvr>
                                    </p:animEffect>
                                  </p:childTnLst>
                                </p:cTn>
                              </p:par>
                              <p:par>
                                <p:cTn id="17" presetID="1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50"/>
                                        <p:tgtEl>
                                          <p:spTgt spid="4"/>
                                        </p:tgtEl>
                                        <p:attrNameLst>
                                          <p:attrName>ppt_y</p:attrName>
                                        </p:attrNameLst>
                                      </p:cBhvr>
                                      <p:tavLst>
                                        <p:tav tm="0">
                                          <p:val>
                                            <p:strVal val="#ppt_y-#ppt_h*1.125000"/>
                                          </p:val>
                                        </p:tav>
                                        <p:tav tm="100000">
                                          <p:val>
                                            <p:strVal val="#ppt_y"/>
                                          </p:val>
                                        </p:tav>
                                      </p:tavLst>
                                    </p:anim>
                                    <p:animEffect transition="in" filter="wipe(down)">
                                      <p:cBhvr>
                                        <p:cTn id="20" dur="350"/>
                                        <p:tgtEl>
                                          <p:spTgt spid="4"/>
                                        </p:tgtEl>
                                      </p:cBhvr>
                                    </p:animEffect>
                                  </p:childTnLst>
                                </p:cTn>
                              </p:par>
                              <p:par>
                                <p:cTn id="21" presetID="12" presetClass="entr" presetSubtype="1" fill="hold" nodeType="with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350"/>
                                        <p:tgtEl>
                                          <p:spTgt spid="6"/>
                                        </p:tgtEl>
                                        <p:attrNameLst>
                                          <p:attrName>ppt_y</p:attrName>
                                        </p:attrNameLst>
                                      </p:cBhvr>
                                      <p:tavLst>
                                        <p:tav tm="0">
                                          <p:val>
                                            <p:strVal val="#ppt_y-#ppt_h*1.125000"/>
                                          </p:val>
                                        </p:tav>
                                        <p:tav tm="100000">
                                          <p:val>
                                            <p:strVal val="#ppt_y"/>
                                          </p:val>
                                        </p:tav>
                                      </p:tavLst>
                                    </p:anim>
                                    <p:animEffect transition="in" filter="wipe(down)">
                                      <p:cBhvr>
                                        <p:cTn id="24" dur="350"/>
                                        <p:tgtEl>
                                          <p:spTgt spid="6"/>
                                        </p:tgtEl>
                                      </p:cBhvr>
                                    </p:animEffect>
                                  </p:childTnLst>
                                </p:cTn>
                              </p:par>
                              <p:par>
                                <p:cTn id="25" presetID="12" presetClass="entr" presetSubtype="1" fill="hold" nodeType="withEffect">
                                  <p:stCondLst>
                                    <p:cond delay="2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350"/>
                                        <p:tgtEl>
                                          <p:spTgt spid="7"/>
                                        </p:tgtEl>
                                        <p:attrNameLst>
                                          <p:attrName>ppt_y</p:attrName>
                                        </p:attrNameLst>
                                      </p:cBhvr>
                                      <p:tavLst>
                                        <p:tav tm="0">
                                          <p:val>
                                            <p:strVal val="#ppt_y-#ppt_h*1.125000"/>
                                          </p:val>
                                        </p:tav>
                                        <p:tav tm="100000">
                                          <p:val>
                                            <p:strVal val="#ppt_y"/>
                                          </p:val>
                                        </p:tav>
                                      </p:tavLst>
                                    </p:anim>
                                    <p:animEffect transition="in" filter="wipe(down)">
                                      <p:cBhvr>
                                        <p:cTn id="28" dur="350"/>
                                        <p:tgtEl>
                                          <p:spTgt spid="7"/>
                                        </p:tgtEl>
                                      </p:cBhvr>
                                    </p:animEffect>
                                  </p:childTnLst>
                                </p:cTn>
                              </p:par>
                              <p:par>
                                <p:cTn id="29" presetID="12" presetClass="entr" presetSubtype="1"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350"/>
                                        <p:tgtEl>
                                          <p:spTgt spid="43"/>
                                        </p:tgtEl>
                                        <p:attrNameLst>
                                          <p:attrName>ppt_y</p:attrName>
                                        </p:attrNameLst>
                                      </p:cBhvr>
                                      <p:tavLst>
                                        <p:tav tm="0">
                                          <p:val>
                                            <p:strVal val="#ppt_y-#ppt_h*1.125000"/>
                                          </p:val>
                                        </p:tav>
                                        <p:tav tm="100000">
                                          <p:val>
                                            <p:strVal val="#ppt_y"/>
                                          </p:val>
                                        </p:tav>
                                      </p:tavLst>
                                    </p:anim>
                                    <p:animEffect transition="in" filter="wipe(down)">
                                      <p:cBhvr>
                                        <p:cTn id="32" dur="3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B3A47CF-527A-574E-BE64-4032E16A7128}"/>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1075D4DE-865D-6A40-A617-F2B913266219}"/>
              </a:ext>
            </a:extLst>
          </p:cNvPr>
          <p:cNvSpPr/>
          <p:nvPr/>
        </p:nvSpPr>
        <p:spPr bwMode="auto">
          <a:xfrm>
            <a:off x="5010255" y="3277008"/>
            <a:ext cx="1866492" cy="1995206"/>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a:solidFill>
                  <a:schemeClr val="tx2"/>
                </a:solidFill>
              </a:rPr>
              <a:t>Enterprise models in the </a:t>
            </a:r>
            <a:br>
              <a:rPr lang="en-US" sz="1600">
                <a:solidFill>
                  <a:schemeClr val="tx2"/>
                </a:solidFill>
              </a:rPr>
            </a:br>
            <a:r>
              <a:rPr lang="en-US" sz="1600">
                <a:solidFill>
                  <a:schemeClr val="tx2"/>
                </a:solidFill>
              </a:rPr>
              <a:t>self-service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2462213"/>
          </a:xfrm>
          <a:prstGeom prst="rect">
            <a:avLst/>
          </a:prstGeom>
          <a:noFill/>
        </p:spPr>
        <p:txBody>
          <a:bodyPr wrap="square" lIns="0" tIns="0" rIns="0" bIns="0" rtlCol="0">
            <a:spAutoFit/>
          </a:bodyPr>
          <a:lstStyle/>
          <a:p>
            <a:pPr>
              <a:spcAft>
                <a:spcPts val="1200"/>
              </a:spcAft>
            </a:pPr>
            <a:r>
              <a:rPr lang="en-US" sz="3200">
                <a:latin typeface="+mj-lt"/>
                <a:cs typeface="Segoe UI" panose="020B0502040204020203" pitchFamily="34" charset="0"/>
              </a:rPr>
              <a:t>If business users are tech-smart and data literate, why do they need enterprise models?</a:t>
            </a:r>
          </a:p>
        </p:txBody>
      </p:sp>
      <p:sp>
        <p:nvSpPr>
          <p:cNvPr id="34" name="TextBox 33">
            <a:extLst>
              <a:ext uri="{FF2B5EF4-FFF2-40B4-BE49-F238E27FC236}">
                <a16:creationId xmlns:a16="http://schemas.microsoft.com/office/drawing/2014/main" id="{CA084159-AD7A-409C-90BB-F050EF81E988}"/>
              </a:ext>
            </a:extLst>
          </p:cNvPr>
          <p:cNvSpPr txBox="1"/>
          <p:nvPr/>
        </p:nvSpPr>
        <p:spPr>
          <a:xfrm>
            <a:off x="4963759" y="438404"/>
            <a:ext cx="6783741" cy="2185214"/>
          </a:xfrm>
          <a:prstGeom prst="rect">
            <a:avLst/>
          </a:prstGeom>
          <a:noFill/>
        </p:spPr>
        <p:txBody>
          <a:bodyPr wrap="square" lIns="0" tIns="0" rIns="0" bIns="0" rtlCol="0">
            <a:spAutoFit/>
          </a:bodyPr>
          <a:lstStyle/>
          <a:p>
            <a:pPr>
              <a:spcAft>
                <a:spcPts val="1800"/>
              </a:spcAft>
            </a:pPr>
            <a:r>
              <a:rPr lang="en-US" sz="1600">
                <a:solidFill>
                  <a:schemeClr val="tx2"/>
                </a:solidFill>
                <a:latin typeface="+mj-lt"/>
              </a:rPr>
              <a:t>Consistency</a:t>
            </a:r>
            <a:br>
              <a:rPr lang="en-US" sz="1600">
                <a:solidFill>
                  <a:schemeClr val="tx2"/>
                </a:solidFill>
                <a:latin typeface="+mj-lt"/>
              </a:rPr>
            </a:br>
            <a:r>
              <a:rPr lang="en-US" sz="1600">
                <a:gradFill>
                  <a:gsLst>
                    <a:gs pos="2917">
                      <a:schemeClr val="tx1"/>
                    </a:gs>
                    <a:gs pos="30000">
                      <a:schemeClr val="tx1"/>
                    </a:gs>
                  </a:gsLst>
                  <a:lin ang="5400000" scaled="0"/>
                </a:gradFill>
              </a:rPr>
              <a:t>Some business processes can be built once and shared as a </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corporate standard</a:t>
            </a:r>
          </a:p>
          <a:p>
            <a:pPr>
              <a:spcAft>
                <a:spcPts val="1800"/>
              </a:spcAft>
            </a:pPr>
            <a:r>
              <a:rPr lang="en-US" sz="1600">
                <a:solidFill>
                  <a:schemeClr val="tx2"/>
                </a:solidFill>
                <a:latin typeface="+mj-lt"/>
              </a:rPr>
              <a:t>Governance</a:t>
            </a:r>
            <a:br>
              <a:rPr lang="en-US" sz="1600">
                <a:solidFill>
                  <a:schemeClr val="tx2"/>
                </a:solidFill>
                <a:latin typeface="+mj-lt"/>
              </a:rPr>
            </a:br>
            <a:r>
              <a:rPr lang="en-US" sz="1600">
                <a:gradFill>
                  <a:gsLst>
                    <a:gs pos="2917">
                      <a:schemeClr val="tx1"/>
                    </a:gs>
                    <a:gs pos="30000">
                      <a:schemeClr val="tx1"/>
                    </a:gs>
                  </a:gsLst>
                  <a:lin ang="5400000" scaled="0"/>
                </a:gradFill>
              </a:rPr>
              <a:t>Certain data sets need complex security and privacy controls</a:t>
            </a:r>
          </a:p>
          <a:p>
            <a:pPr>
              <a:spcAft>
                <a:spcPts val="1800"/>
              </a:spcAft>
            </a:pPr>
            <a:r>
              <a:rPr lang="en-US" sz="1600">
                <a:solidFill>
                  <a:schemeClr val="tx2"/>
                </a:solidFill>
                <a:latin typeface="+mj-lt"/>
              </a:rPr>
              <a:t>Efficiency</a:t>
            </a:r>
            <a:br>
              <a:rPr lang="en-US" sz="1600">
                <a:solidFill>
                  <a:schemeClr val="tx2"/>
                </a:solidFill>
                <a:latin typeface="+mj-lt"/>
              </a:rPr>
            </a:br>
            <a:r>
              <a:rPr lang="en-US" sz="1600">
                <a:gradFill>
                  <a:gsLst>
                    <a:gs pos="2917">
                      <a:schemeClr val="tx1"/>
                    </a:gs>
                    <a:gs pos="30000">
                      <a:schemeClr val="tx1"/>
                    </a:gs>
                  </a:gsLst>
                  <a:lin ang="5400000" scaled="0"/>
                </a:gradFill>
              </a:rPr>
              <a:t>No need to repeat design, preparing, and loading or securing</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tx2"/>
                </a:solidFill>
                <a:latin typeface="+mj-lt"/>
              </a:rPr>
              <a:t>Enterprise models</a:t>
            </a:r>
          </a:p>
        </p:txBody>
      </p:sp>
      <p:sp>
        <p:nvSpPr>
          <p:cNvPr id="92" name="Rectangle 91">
            <a:extLst>
              <a:ext uri="{FF2B5EF4-FFF2-40B4-BE49-F238E27FC236}">
                <a16:creationId xmlns:a16="http://schemas.microsoft.com/office/drawing/2014/main" id="{EDE23AAD-55F2-9649-A49D-E0FFFC9D9738}"/>
              </a:ext>
            </a:extLst>
          </p:cNvPr>
          <p:cNvSpPr/>
          <p:nvPr/>
        </p:nvSpPr>
        <p:spPr bwMode="auto">
          <a:xfrm>
            <a:off x="4868458" y="4824830"/>
            <a:ext cx="2128853" cy="300242"/>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lumMod val="85000"/>
                  </a:schemeClr>
                </a:solidFill>
                <a:latin typeface="+mj-lt"/>
              </a:rPr>
              <a:t>Line-of-Business sources</a:t>
            </a:r>
          </a:p>
        </p:txBody>
      </p:sp>
      <p:sp>
        <p:nvSpPr>
          <p:cNvPr id="49" name="TextBox 48">
            <a:extLst>
              <a:ext uri="{FF2B5EF4-FFF2-40B4-BE49-F238E27FC236}">
                <a16:creationId xmlns:a16="http://schemas.microsoft.com/office/drawing/2014/main" id="{C09A0B7E-C76F-6A4B-8116-51016C82221E}"/>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Synapse Analytics</a:t>
            </a:r>
          </a:p>
        </p:txBody>
      </p:sp>
      <p:sp>
        <p:nvSpPr>
          <p:cNvPr id="65" name="TextBox 64">
            <a:extLst>
              <a:ext uri="{FF2B5EF4-FFF2-40B4-BE49-F238E27FC236}">
                <a16:creationId xmlns:a16="http://schemas.microsoft.com/office/drawing/2014/main" id="{52892C68-AE08-2349-B903-ACC91B341F8E}"/>
              </a:ext>
            </a:extLst>
          </p:cNvPr>
          <p:cNvSpPr txBox="1"/>
          <p:nvPr/>
        </p:nvSpPr>
        <p:spPr>
          <a:xfrm>
            <a:off x="5419770" y="4316774"/>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lumMod val="85000"/>
                  </a:schemeClr>
                </a:solidFill>
                <a:effectLst/>
                <a:uLnTx/>
                <a:uFillTx/>
                <a:latin typeface="+mj-lt"/>
                <a:ea typeface="+mn-ea"/>
                <a:cs typeface="+mn-cs"/>
              </a:rPr>
              <a:t>Azure Data Factory</a:t>
            </a:r>
          </a:p>
        </p:txBody>
      </p:sp>
      <p:sp>
        <p:nvSpPr>
          <p:cNvPr id="69" name="Freeform 68">
            <a:extLst>
              <a:ext uri="{FF2B5EF4-FFF2-40B4-BE49-F238E27FC236}">
                <a16:creationId xmlns:a16="http://schemas.microsoft.com/office/drawing/2014/main" id="{4BE8D92F-90E3-C643-A8F0-B491A7FDA02B}"/>
              </a:ext>
            </a:extLst>
          </p:cNvPr>
          <p:cNvSpPr/>
          <p:nvPr/>
        </p:nvSpPr>
        <p:spPr bwMode="auto">
          <a:xfrm>
            <a:off x="5673945" y="3615575"/>
            <a:ext cx="519649" cy="51795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5BC2445-7A64-5244-BE5A-1C014D7C46E9}"/>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extBox 45">
            <a:extLst>
              <a:ext uri="{FF2B5EF4-FFF2-40B4-BE49-F238E27FC236}">
                <a16:creationId xmlns:a16="http://schemas.microsoft.com/office/drawing/2014/main" id="{CC2B279F-305B-5240-A08F-286B986913E6}"/>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mj-lt"/>
                <a:ea typeface="+mn-ea"/>
                <a:cs typeface="+mn-cs"/>
              </a:rPr>
              <a:t>Power BI</a:t>
            </a:r>
          </a:p>
        </p:txBody>
      </p:sp>
      <p:grpSp>
        <p:nvGrpSpPr>
          <p:cNvPr id="47" name="Group 46">
            <a:extLst>
              <a:ext uri="{FF2B5EF4-FFF2-40B4-BE49-F238E27FC236}">
                <a16:creationId xmlns:a16="http://schemas.microsoft.com/office/drawing/2014/main" id="{0C7D228A-D70E-9A4F-9CB1-0DEDD3E52BB1}"/>
              </a:ext>
            </a:extLst>
          </p:cNvPr>
          <p:cNvGrpSpPr/>
          <p:nvPr/>
        </p:nvGrpSpPr>
        <p:grpSpPr>
          <a:xfrm>
            <a:off x="10453170" y="4152811"/>
            <a:ext cx="576844" cy="435515"/>
            <a:chOff x="2851176" y="840527"/>
            <a:chExt cx="3024388" cy="2283410"/>
          </a:xfrm>
        </p:grpSpPr>
        <p:sp>
          <p:nvSpPr>
            <p:cNvPr id="53" name="Freeform: Shape 338">
              <a:extLst>
                <a:ext uri="{FF2B5EF4-FFF2-40B4-BE49-F238E27FC236}">
                  <a16:creationId xmlns:a16="http://schemas.microsoft.com/office/drawing/2014/main" id="{0A92CF59-CCB0-054D-BFFA-11BA8B2700B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339">
              <a:extLst>
                <a:ext uri="{FF2B5EF4-FFF2-40B4-BE49-F238E27FC236}">
                  <a16:creationId xmlns:a16="http://schemas.microsoft.com/office/drawing/2014/main" id="{E9D6E7E4-1A8C-BA43-8AF1-9CA197E83540}"/>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55" name="Straight Arrow Connector 54">
            <a:extLst>
              <a:ext uri="{FF2B5EF4-FFF2-40B4-BE49-F238E27FC236}">
                <a16:creationId xmlns:a16="http://schemas.microsoft.com/office/drawing/2014/main" id="{B52A2781-A8F8-F849-BA90-1FEAF1C296D5}"/>
              </a:ext>
            </a:extLst>
          </p:cNvPr>
          <p:cNvCxnSpPr>
            <a:cxnSpLocks/>
          </p:cNvCxnSpPr>
          <p:nvPr/>
        </p:nvCxnSpPr>
        <p:spPr>
          <a:xfrm>
            <a:off x="6879212" y="4407083"/>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3A90641-4D42-E54F-8951-172C13EA5839}"/>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C6662979-6787-6B4B-8CC7-E0EEBF395BB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38763671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10534"/>
            <a:ext cx="10951728" cy="456732"/>
          </a:xfrm>
        </p:spPr>
        <p:txBody>
          <a:bodyPr>
            <a:noAutofit/>
          </a:bodyPr>
          <a:lstStyle/>
          <a:p>
            <a:r>
              <a:rPr lang="en-US" sz="3200">
                <a:cs typeface="Segoe UI Light" panose="020B0502040204020203" pitchFamily="34" charset="0"/>
              </a:rPr>
              <a:t>Agenda</a:t>
            </a:r>
            <a:endParaRPr lang="en-US" sz="4700" i="1">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4294967295"/>
          </p:nvPr>
        </p:nvSpPr>
        <p:spPr>
          <a:xfrm>
            <a:off x="454025" y="1883521"/>
            <a:ext cx="11442319" cy="4563945"/>
          </a:xfrm>
        </p:spPr>
        <p:txBody>
          <a:bodyPr>
            <a:normAutofit/>
          </a:bodyPr>
          <a:lstStyle/>
          <a:p>
            <a:pPr marL="0" indent="0">
              <a:spcBef>
                <a:spcPts val="0"/>
              </a:spcBef>
              <a:spcAft>
                <a:spcPts val="600"/>
              </a:spcAft>
              <a:buNone/>
            </a:pPr>
            <a:r>
              <a:rPr lang="en-US" sz="2000">
                <a:solidFill>
                  <a:schemeClr val="accent1"/>
                </a:solidFill>
                <a:latin typeface="+mj-lt"/>
                <a:cs typeface="Segoe UI Light" panose="020B0502040204020203" pitchFamily="34" charset="0"/>
              </a:rPr>
              <a:t>Morning</a:t>
            </a:r>
          </a:p>
          <a:p>
            <a:pPr indent="-129">
              <a:lnSpc>
                <a:spcPct val="100000"/>
              </a:lnSpc>
              <a:spcAft>
                <a:spcPts val="600"/>
              </a:spcAft>
            </a:pPr>
            <a:r>
              <a:rPr lang="en-US" sz="2000">
                <a:solidFill>
                  <a:schemeClr val="tx1"/>
                </a:solidFill>
                <a:latin typeface="+mj-lt"/>
                <a:cs typeface="Segoe UI Light" panose="020B0502040204020203" pitchFamily="34" charset="0"/>
              </a:rPr>
              <a:t>9:00 – 10:00 	 The heart of analytics</a:t>
            </a:r>
          </a:p>
          <a:p>
            <a:pPr indent="-129">
              <a:lnSpc>
                <a:spcPct val="100000"/>
              </a:lnSpc>
              <a:spcAft>
                <a:spcPts val="600"/>
              </a:spcAft>
            </a:pPr>
            <a:r>
              <a:rPr lang="en-US" sz="2000">
                <a:solidFill>
                  <a:schemeClr val="tx1"/>
                </a:solidFill>
                <a:latin typeface="+mj-lt"/>
                <a:cs typeface="Segoe UI Light" panose="020B0502040204020203" pitchFamily="34" charset="0"/>
              </a:rPr>
              <a:t>10:00 – 11:00 	 Optimizing analytics with Azure Synapse Analytics</a:t>
            </a:r>
          </a:p>
          <a:p>
            <a:pPr indent="-129">
              <a:lnSpc>
                <a:spcPct val="100000"/>
              </a:lnSpc>
              <a:spcAft>
                <a:spcPts val="600"/>
              </a:spcAft>
            </a:pPr>
            <a:r>
              <a:rPr lang="en-US" sz="2000">
                <a:solidFill>
                  <a:schemeClr val="tx1"/>
                </a:solidFill>
                <a:latin typeface="+mj-lt"/>
                <a:cs typeface="Segoe UI Light" panose="020B0502040204020203" pitchFamily="34" charset="0"/>
              </a:rPr>
              <a:t>11:00 – 11:30 	 Data ingestion with Azure Data Factory</a:t>
            </a:r>
          </a:p>
          <a:p>
            <a:pPr lvl="0">
              <a:spcBef>
                <a:spcPts val="0"/>
              </a:spcBef>
              <a:spcAft>
                <a:spcPts val="600"/>
              </a:spcAft>
            </a:pPr>
            <a:r>
              <a:rPr lang="en-US" sz="2000">
                <a:solidFill>
                  <a:schemeClr val="tx1"/>
                </a:solidFill>
                <a:latin typeface="+mj-lt"/>
                <a:cs typeface="Segoe UI Light" panose="020B0502040204020203" pitchFamily="34" charset="0"/>
              </a:rPr>
              <a:t>11:30 – 12:00 	 Insights for all with Power BI + Azure</a:t>
            </a:r>
          </a:p>
          <a:p>
            <a:pPr lvl="0">
              <a:spcBef>
                <a:spcPts val="0"/>
              </a:spcBef>
              <a:spcAft>
                <a:spcPts val="600"/>
              </a:spcAft>
            </a:pPr>
            <a:endParaRPr lang="en-US" sz="2000">
              <a:solidFill>
                <a:schemeClr val="tx1"/>
              </a:solidFill>
              <a:latin typeface="+mj-lt"/>
              <a:cs typeface="Segoe UI Light" panose="020B0502040204020203" pitchFamily="34" charset="0"/>
            </a:endParaRPr>
          </a:p>
          <a:p>
            <a:pPr lvl="0">
              <a:spcBef>
                <a:spcPts val="0"/>
              </a:spcBef>
              <a:spcAft>
                <a:spcPts val="600"/>
              </a:spcAft>
            </a:pPr>
            <a:r>
              <a:rPr lang="en-US" sz="2000">
                <a:solidFill>
                  <a:schemeClr val="accent1"/>
                </a:solidFill>
                <a:latin typeface="+mj-lt"/>
                <a:cs typeface="Segoe UI Light" panose="020B0502040204020203" pitchFamily="34" charset="0"/>
              </a:rPr>
              <a:t>Afternoon</a:t>
            </a:r>
          </a:p>
          <a:p>
            <a:pPr indent="-129">
              <a:lnSpc>
                <a:spcPct val="100000"/>
              </a:lnSpc>
              <a:spcAft>
                <a:spcPts val="600"/>
              </a:spcAft>
            </a:pPr>
            <a:r>
              <a:rPr lang="en-US" sz="2000">
                <a:solidFill>
                  <a:schemeClr val="tx1"/>
                </a:solidFill>
                <a:latin typeface="+mj-lt"/>
                <a:cs typeface="Segoe UI Light" panose="020B0502040204020203" pitchFamily="34" charset="0"/>
              </a:rPr>
              <a:t>1:00 – 4:30 	Hands-on lab</a:t>
            </a:r>
          </a:p>
          <a:p>
            <a:pPr indent="-129">
              <a:lnSpc>
                <a:spcPct val="100000"/>
              </a:lnSpc>
              <a:spcAft>
                <a:spcPts val="600"/>
              </a:spcAft>
            </a:pPr>
            <a:r>
              <a:rPr lang="en-US" sz="2000">
                <a:solidFill>
                  <a:schemeClr val="tx1"/>
                </a:solidFill>
                <a:latin typeface="+mj-lt"/>
                <a:cs typeface="Segoe UI Light" panose="020B0502040204020203" pitchFamily="34" charset="0"/>
              </a:rPr>
              <a:t>4:30 – 5:00 	How to get started</a:t>
            </a:r>
          </a:p>
        </p:txBody>
      </p:sp>
      <p:sp>
        <p:nvSpPr>
          <p:cNvPr id="4" name="Rectangle 3">
            <a:extLst>
              <a:ext uri="{FF2B5EF4-FFF2-40B4-BE49-F238E27FC236}">
                <a16:creationId xmlns:a16="http://schemas.microsoft.com/office/drawing/2014/main" id="{A3938D30-7DF6-6347-A8BD-573699256EB1}"/>
              </a:ext>
            </a:extLst>
          </p:cNvPr>
          <p:cNvSpPr/>
          <p:nvPr/>
        </p:nvSpPr>
        <p:spPr>
          <a:xfrm>
            <a:off x="334081" y="953621"/>
            <a:ext cx="5912772" cy="369332"/>
          </a:xfrm>
          <a:prstGeom prst="rect">
            <a:avLst/>
          </a:prstGeom>
        </p:spPr>
        <p:txBody>
          <a:bodyPr wrap="none">
            <a:spAutoFit/>
          </a:bodyPr>
          <a:lstStyle/>
          <a:p>
            <a:r>
              <a:rPr lang="en-US">
                <a:solidFill>
                  <a:srgbClr val="50E7FF"/>
                </a:solidFill>
                <a:latin typeface="+mj-lt"/>
                <a:cs typeface="Segoe UI Light" panose="020B0502040204020203" pitchFamily="34" charset="0"/>
              </a:rPr>
              <a:t>Times are approximate and will be fluid with the class</a:t>
            </a:r>
            <a:endParaRPr lang="en-US">
              <a:solidFill>
                <a:srgbClr val="50E7FF"/>
              </a:solidFill>
              <a:latin typeface="+mj-lt"/>
            </a:endParaRPr>
          </a:p>
        </p:txBody>
      </p:sp>
    </p:spTree>
    <p:extLst>
      <p:ext uri="{BB962C8B-B14F-4D97-AF65-F5344CB8AC3E}">
        <p14:creationId xmlns:p14="http://schemas.microsoft.com/office/powerpoint/2010/main" val="5903248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78">
            <a:extLst>
              <a:ext uri="{FF2B5EF4-FFF2-40B4-BE49-F238E27FC236}">
                <a16:creationId xmlns:a16="http://schemas.microsoft.com/office/drawing/2014/main" id="{B92DD2FF-A82F-3B4E-AB79-CE44A7322B31}"/>
              </a:ext>
            </a:extLst>
          </p:cNvPr>
          <p:cNvSpPr/>
          <p:nvPr/>
        </p:nvSpPr>
        <p:spPr bwMode="auto">
          <a:xfrm flipV="1">
            <a:off x="5905501" y="3023286"/>
            <a:ext cx="4838700" cy="831136"/>
          </a:xfrm>
          <a:custGeom>
            <a:avLst/>
            <a:gdLst>
              <a:gd name="connsiteX0" fmla="*/ 0 w 6286500"/>
              <a:gd name="connsiteY0" fmla="*/ 0 h 657225"/>
              <a:gd name="connsiteX1" fmla="*/ 0 w 6286500"/>
              <a:gd name="connsiteY1" fmla="*/ 657225 h 657225"/>
              <a:gd name="connsiteX2" fmla="*/ 6286500 w 6286500"/>
              <a:gd name="connsiteY2" fmla="*/ 657225 h 657225"/>
              <a:gd name="connsiteX3" fmla="*/ 6286500 w 6286500"/>
              <a:gd name="connsiteY3" fmla="*/ 0 h 657225"/>
            </a:gdLst>
            <a:ahLst/>
            <a:cxnLst>
              <a:cxn ang="0">
                <a:pos x="connsiteX0" y="connsiteY0"/>
              </a:cxn>
              <a:cxn ang="0">
                <a:pos x="connsiteX1" y="connsiteY1"/>
              </a:cxn>
              <a:cxn ang="0">
                <a:pos x="connsiteX2" y="connsiteY2"/>
              </a:cxn>
              <a:cxn ang="0">
                <a:pos x="connsiteX3" y="connsiteY3"/>
              </a:cxn>
            </a:cxnLst>
            <a:rect l="l" t="t" r="r" b="b"/>
            <a:pathLst>
              <a:path w="6286500" h="657225">
                <a:moveTo>
                  <a:pt x="0" y="0"/>
                </a:moveTo>
                <a:lnTo>
                  <a:pt x="0" y="657225"/>
                </a:lnTo>
                <a:lnTo>
                  <a:pt x="6286500" y="657225"/>
                </a:lnTo>
                <a:lnTo>
                  <a:pt x="6286500" y="0"/>
                </a:lnTo>
              </a:path>
            </a:pathLst>
          </a:custGeom>
          <a:noFill/>
          <a:ln w="19050">
            <a:solidFill>
              <a:schemeClr val="tx1"/>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7AC4750-D7C7-6C45-9FAF-DC9D56798F1C}"/>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B4C999E6-98E3-C948-96C6-5B66AE6B87F5}"/>
              </a:ext>
            </a:extLst>
          </p:cNvPr>
          <p:cNvSpPr/>
          <p:nvPr/>
        </p:nvSpPr>
        <p:spPr bwMode="auto">
          <a:xfrm>
            <a:off x="5010255" y="3277008"/>
            <a:ext cx="1866492" cy="1995206"/>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a:solidFill>
                  <a:schemeClr val="tx2"/>
                </a:solidFill>
              </a:rPr>
              <a:t>BI models in the enterprise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2462213"/>
          </a:xfrm>
          <a:prstGeom prst="rect">
            <a:avLst/>
          </a:prstGeom>
          <a:noFill/>
        </p:spPr>
        <p:txBody>
          <a:bodyPr wrap="square" lIns="0" tIns="0" rIns="0" bIns="0" rtlCol="0">
            <a:spAutoFit/>
          </a:bodyPr>
          <a:lstStyle/>
          <a:p>
            <a:pPr>
              <a:spcAft>
                <a:spcPts val="1200"/>
              </a:spcAft>
            </a:pPr>
            <a:r>
              <a:rPr lang="en-US" sz="3200">
                <a:latin typeface="+mj-lt"/>
                <a:cs typeface="Segoe UI" panose="020B0502040204020203" pitchFamily="34" charset="0"/>
              </a:rPr>
              <a:t>If enterprise models are so important, why do users need self-service BI models?</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1C0C215-C41C-9A4A-92D8-620E522BF52A}"/>
              </a:ext>
            </a:extLst>
          </p:cNvPr>
          <p:cNvCxnSpPr>
            <a:cxnSpLocks/>
          </p:cNvCxnSpPr>
          <p:nvPr/>
        </p:nvCxnSpPr>
        <p:spPr>
          <a:xfrm>
            <a:off x="6879212" y="4407083"/>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8E44EAE-3D1A-3046-936A-547135BC2B55}"/>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tx2"/>
                </a:solidFill>
                <a:latin typeface="+mj-lt"/>
              </a:rPr>
              <a:t>Enterprise models</a:t>
            </a:r>
          </a:p>
        </p:txBody>
      </p:sp>
      <p:sp>
        <p:nvSpPr>
          <p:cNvPr id="31" name="TextBox 30">
            <a:extLst>
              <a:ext uri="{FF2B5EF4-FFF2-40B4-BE49-F238E27FC236}">
                <a16:creationId xmlns:a16="http://schemas.microsoft.com/office/drawing/2014/main" id="{F9A2D02A-6183-8E47-BDA3-82B2A7FE5B4C}"/>
              </a:ext>
            </a:extLst>
          </p:cNvPr>
          <p:cNvSpPr txBox="1"/>
          <p:nvPr/>
        </p:nvSpPr>
        <p:spPr>
          <a:xfrm>
            <a:off x="4970392" y="438067"/>
            <a:ext cx="6916808" cy="1708160"/>
          </a:xfrm>
          <a:prstGeom prst="rect">
            <a:avLst/>
          </a:prstGeom>
          <a:noFill/>
        </p:spPr>
        <p:txBody>
          <a:bodyPr wrap="square" lIns="0" tIns="0" rIns="0" bIns="0" rtlCol="0">
            <a:spAutoFit/>
          </a:bodyPr>
          <a:lstStyle/>
          <a:p>
            <a:pPr>
              <a:spcAft>
                <a:spcPts val="1800"/>
              </a:spcAft>
            </a:pPr>
            <a:r>
              <a:rPr lang="en-US" sz="1600">
                <a:solidFill>
                  <a:schemeClr val="tx2"/>
                </a:solidFill>
                <a:latin typeface="+mj-lt"/>
              </a:rPr>
              <a:t>Flexibility</a:t>
            </a:r>
            <a:br>
              <a:rPr lang="en-US" sz="1600">
                <a:solidFill>
                  <a:schemeClr val="tx2"/>
                </a:solidFill>
                <a:latin typeface="+mj-lt"/>
              </a:rPr>
            </a:br>
            <a:r>
              <a:rPr lang="en-US" sz="1600">
                <a:gradFill>
                  <a:gsLst>
                    <a:gs pos="2917">
                      <a:schemeClr val="tx1"/>
                    </a:gs>
                    <a:gs pos="30000">
                      <a:schemeClr val="tx1"/>
                    </a:gs>
                  </a:gsLst>
                  <a:lin ang="5400000" scaled="0"/>
                </a:gradFill>
              </a:rPr>
              <a:t>Some data sets are temporary, external, or ad-hoc don’t need to </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be consolidated</a:t>
            </a:r>
          </a:p>
          <a:p>
            <a:pPr>
              <a:spcAft>
                <a:spcPts val="1800"/>
              </a:spcAft>
            </a:pPr>
            <a:r>
              <a:rPr lang="en-US" sz="1600">
                <a:solidFill>
                  <a:schemeClr val="tx2"/>
                </a:solidFill>
                <a:latin typeface="+mj-lt"/>
              </a:rPr>
              <a:t>Efficiency</a:t>
            </a:r>
            <a:br>
              <a:rPr lang="en-US" sz="1600">
                <a:solidFill>
                  <a:schemeClr val="tx2"/>
                </a:solidFill>
                <a:latin typeface="+mj-lt"/>
              </a:rPr>
            </a:br>
            <a:r>
              <a:rPr lang="en-US" sz="1600">
                <a:gradFill>
                  <a:gsLst>
                    <a:gs pos="2917">
                      <a:schemeClr val="tx1"/>
                    </a:gs>
                    <a:gs pos="30000">
                      <a:schemeClr val="tx1"/>
                    </a:gs>
                  </a:gsLst>
                  <a:lin ang="5400000" scaled="0"/>
                </a:gradFill>
              </a:rPr>
              <a:t>Tech-smart business users have fresh and innovative ideas they need to explore with agility</a:t>
            </a:r>
          </a:p>
        </p:txBody>
      </p:sp>
      <p:sp>
        <p:nvSpPr>
          <p:cNvPr id="73" name="Rectangle 72">
            <a:extLst>
              <a:ext uri="{FF2B5EF4-FFF2-40B4-BE49-F238E27FC236}">
                <a16:creationId xmlns:a16="http://schemas.microsoft.com/office/drawing/2014/main" id="{7B234510-046C-6F42-BE2C-39B2CD0C166A}"/>
              </a:ext>
            </a:extLst>
          </p:cNvPr>
          <p:cNvSpPr/>
          <p:nvPr/>
        </p:nvSpPr>
        <p:spPr bwMode="auto">
          <a:xfrm>
            <a:off x="9925051" y="5255738"/>
            <a:ext cx="1638300" cy="284249"/>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lumMod val="85000"/>
                  </a:schemeClr>
                </a:solidFill>
                <a:latin typeface="+mj-lt"/>
              </a:rPr>
              <a:t>BI models</a:t>
            </a:r>
          </a:p>
        </p:txBody>
      </p:sp>
      <p:sp>
        <p:nvSpPr>
          <p:cNvPr id="77" name="Rectangle 76">
            <a:extLst>
              <a:ext uri="{FF2B5EF4-FFF2-40B4-BE49-F238E27FC236}">
                <a16:creationId xmlns:a16="http://schemas.microsoft.com/office/drawing/2014/main" id="{883B46B1-1ECA-1D4A-B4E5-CD66E1AE0A28}"/>
              </a:ext>
            </a:extLst>
          </p:cNvPr>
          <p:cNvSpPr/>
          <p:nvPr/>
        </p:nvSpPr>
        <p:spPr bwMode="auto">
          <a:xfrm>
            <a:off x="9770574" y="5887074"/>
            <a:ext cx="1888465" cy="433875"/>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tx1"/>
                </a:solidFill>
              </a:rPr>
              <a:t>Ad-hoc, departmental and external sources</a:t>
            </a:r>
          </a:p>
        </p:txBody>
      </p:sp>
      <p:cxnSp>
        <p:nvCxnSpPr>
          <p:cNvPr id="78" name="Straight Arrow Connector 77">
            <a:extLst>
              <a:ext uri="{FF2B5EF4-FFF2-40B4-BE49-F238E27FC236}">
                <a16:creationId xmlns:a16="http://schemas.microsoft.com/office/drawing/2014/main" id="{2E4EE0B0-D044-CA4C-9EE4-DE4DE237E4EE}"/>
              </a:ext>
            </a:extLst>
          </p:cNvPr>
          <p:cNvCxnSpPr>
            <a:cxnSpLocks/>
          </p:cNvCxnSpPr>
          <p:nvPr/>
        </p:nvCxnSpPr>
        <p:spPr>
          <a:xfrm>
            <a:off x="9389376" y="5395422"/>
            <a:ext cx="373475" cy="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C2CB23F-1696-6640-959E-698C559DFB89}"/>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Synapse Analytics</a:t>
            </a:r>
          </a:p>
        </p:txBody>
      </p:sp>
      <p:sp>
        <p:nvSpPr>
          <p:cNvPr id="36" name="Rectangle 35">
            <a:extLst>
              <a:ext uri="{FF2B5EF4-FFF2-40B4-BE49-F238E27FC236}">
                <a16:creationId xmlns:a16="http://schemas.microsoft.com/office/drawing/2014/main" id="{6061F93C-3483-AE4C-865A-4D3447304CD0}"/>
              </a:ext>
            </a:extLst>
          </p:cNvPr>
          <p:cNvSpPr/>
          <p:nvPr/>
        </p:nvSpPr>
        <p:spPr bwMode="auto">
          <a:xfrm>
            <a:off x="4868458" y="4824830"/>
            <a:ext cx="2128853" cy="300242"/>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lumMod val="85000"/>
                  </a:schemeClr>
                </a:solidFill>
                <a:latin typeface="+mj-lt"/>
              </a:rPr>
              <a:t>Line-of-Business sources</a:t>
            </a:r>
          </a:p>
        </p:txBody>
      </p:sp>
      <p:sp>
        <p:nvSpPr>
          <p:cNvPr id="37" name="TextBox 36">
            <a:extLst>
              <a:ext uri="{FF2B5EF4-FFF2-40B4-BE49-F238E27FC236}">
                <a16:creationId xmlns:a16="http://schemas.microsoft.com/office/drawing/2014/main" id="{6B18FA4F-5A48-764F-88E4-7D59FAFCC423}"/>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mj-lt"/>
                <a:ea typeface="+mn-ea"/>
                <a:cs typeface="+mn-cs"/>
              </a:rPr>
              <a:t>Power BI</a:t>
            </a:r>
          </a:p>
        </p:txBody>
      </p:sp>
      <p:grpSp>
        <p:nvGrpSpPr>
          <p:cNvPr id="38" name="Group 37">
            <a:extLst>
              <a:ext uri="{FF2B5EF4-FFF2-40B4-BE49-F238E27FC236}">
                <a16:creationId xmlns:a16="http://schemas.microsoft.com/office/drawing/2014/main" id="{FA010742-3FE8-1D4D-82BA-87A817FB630F}"/>
              </a:ext>
            </a:extLst>
          </p:cNvPr>
          <p:cNvGrpSpPr/>
          <p:nvPr/>
        </p:nvGrpSpPr>
        <p:grpSpPr>
          <a:xfrm>
            <a:off x="10453170" y="4152811"/>
            <a:ext cx="576844" cy="435515"/>
            <a:chOff x="2851176" y="840527"/>
            <a:chExt cx="3024388" cy="2283410"/>
          </a:xfrm>
        </p:grpSpPr>
        <p:sp>
          <p:nvSpPr>
            <p:cNvPr id="39" name="Freeform: Shape 338">
              <a:extLst>
                <a:ext uri="{FF2B5EF4-FFF2-40B4-BE49-F238E27FC236}">
                  <a16:creationId xmlns:a16="http://schemas.microsoft.com/office/drawing/2014/main" id="{E5F5BB52-B234-C54E-A791-69B3F4EB89B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39">
              <a:extLst>
                <a:ext uri="{FF2B5EF4-FFF2-40B4-BE49-F238E27FC236}">
                  <a16:creationId xmlns:a16="http://schemas.microsoft.com/office/drawing/2014/main" id="{700E7180-B094-284B-B22D-10D65FFEC596}"/>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1B5F3C4D-37A1-814D-BBCC-2FEB7DEAEDC1}"/>
              </a:ext>
            </a:extLst>
          </p:cNvPr>
          <p:cNvSpPr txBox="1"/>
          <p:nvPr/>
        </p:nvSpPr>
        <p:spPr>
          <a:xfrm>
            <a:off x="5419770" y="4316774"/>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lumMod val="85000"/>
                  </a:schemeClr>
                </a:solidFill>
                <a:effectLst/>
                <a:uLnTx/>
                <a:uFillTx/>
                <a:latin typeface="+mj-lt"/>
                <a:ea typeface="+mn-ea"/>
                <a:cs typeface="+mn-cs"/>
              </a:rPr>
              <a:t>Azure Data Factory</a:t>
            </a:r>
          </a:p>
        </p:txBody>
      </p:sp>
      <p:sp>
        <p:nvSpPr>
          <p:cNvPr id="42" name="Freeform 41">
            <a:extLst>
              <a:ext uri="{FF2B5EF4-FFF2-40B4-BE49-F238E27FC236}">
                <a16:creationId xmlns:a16="http://schemas.microsoft.com/office/drawing/2014/main" id="{FC6D2934-25D4-FF42-B1DA-BCB891E6E254}"/>
              </a:ext>
            </a:extLst>
          </p:cNvPr>
          <p:cNvSpPr/>
          <p:nvPr/>
        </p:nvSpPr>
        <p:spPr bwMode="auto">
          <a:xfrm>
            <a:off x="5673945" y="3615575"/>
            <a:ext cx="519649" cy="51795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AA6C6D60-BBB5-6A45-BC8C-FB30662BB752}"/>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3CC0EAA3-1737-8F4B-A326-23F1548641C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2538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49E1ECB-D45A-764D-8D4C-F86D3640CF2D}"/>
              </a:ext>
            </a:extLst>
          </p:cNvPr>
          <p:cNvSpPr/>
          <p:nvPr/>
        </p:nvSpPr>
        <p:spPr bwMode="auto">
          <a:xfrm flipV="1">
            <a:off x="5905501" y="3023286"/>
            <a:ext cx="4838700" cy="1383070"/>
          </a:xfrm>
          <a:custGeom>
            <a:avLst/>
            <a:gdLst>
              <a:gd name="connsiteX0" fmla="*/ 0 w 6286500"/>
              <a:gd name="connsiteY0" fmla="*/ 0 h 657225"/>
              <a:gd name="connsiteX1" fmla="*/ 0 w 6286500"/>
              <a:gd name="connsiteY1" fmla="*/ 657225 h 657225"/>
              <a:gd name="connsiteX2" fmla="*/ 6286500 w 6286500"/>
              <a:gd name="connsiteY2" fmla="*/ 657225 h 657225"/>
              <a:gd name="connsiteX3" fmla="*/ 6286500 w 6286500"/>
              <a:gd name="connsiteY3" fmla="*/ 0 h 657225"/>
              <a:gd name="connsiteX0" fmla="*/ 0 w 6286500"/>
              <a:gd name="connsiteY0" fmla="*/ 0 h 1093670"/>
              <a:gd name="connsiteX1" fmla="*/ 0 w 6286500"/>
              <a:gd name="connsiteY1" fmla="*/ 1093670 h 1093670"/>
              <a:gd name="connsiteX2" fmla="*/ 6286500 w 6286500"/>
              <a:gd name="connsiteY2" fmla="*/ 1093670 h 1093670"/>
              <a:gd name="connsiteX3" fmla="*/ 6286500 w 6286500"/>
              <a:gd name="connsiteY3" fmla="*/ 436445 h 1093670"/>
            </a:gdLst>
            <a:ahLst/>
            <a:cxnLst>
              <a:cxn ang="0">
                <a:pos x="connsiteX0" y="connsiteY0"/>
              </a:cxn>
              <a:cxn ang="0">
                <a:pos x="connsiteX1" y="connsiteY1"/>
              </a:cxn>
              <a:cxn ang="0">
                <a:pos x="connsiteX2" y="connsiteY2"/>
              </a:cxn>
              <a:cxn ang="0">
                <a:pos x="connsiteX3" y="connsiteY3"/>
              </a:cxn>
            </a:cxnLst>
            <a:rect l="l" t="t" r="r" b="b"/>
            <a:pathLst>
              <a:path w="6286500" h="1093670">
                <a:moveTo>
                  <a:pt x="0" y="0"/>
                </a:moveTo>
                <a:lnTo>
                  <a:pt x="0" y="1093670"/>
                </a:lnTo>
                <a:lnTo>
                  <a:pt x="6286500" y="1093670"/>
                </a:lnTo>
                <a:lnTo>
                  <a:pt x="6286500" y="436445"/>
                </a:lnTo>
              </a:path>
            </a:pathLst>
          </a:custGeom>
          <a:noFill/>
          <a:ln w="19050">
            <a:solidFill>
              <a:schemeClr val="tx1"/>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705AEB-B925-584D-87A5-8D29045F7917}"/>
              </a:ext>
            </a:extLst>
          </p:cNvPr>
          <p:cNvSpPr/>
          <p:nvPr/>
        </p:nvSpPr>
        <p:spPr bwMode="auto">
          <a:xfrm>
            <a:off x="5010255" y="4316774"/>
            <a:ext cx="1866492" cy="1409168"/>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a:solidFill>
                  <a:schemeClr val="tx2"/>
                </a:solidFill>
              </a:rPr>
              <a:t>Data science models in the enterprise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1969770"/>
          </a:xfrm>
          <a:prstGeom prst="rect">
            <a:avLst/>
          </a:prstGeom>
          <a:noFill/>
        </p:spPr>
        <p:txBody>
          <a:bodyPr wrap="square" lIns="0" tIns="0" rIns="0" bIns="0" rtlCol="0">
            <a:spAutoFit/>
          </a:bodyPr>
          <a:lstStyle/>
          <a:p>
            <a:pPr>
              <a:spcAft>
                <a:spcPts val="1200"/>
              </a:spcAft>
            </a:pPr>
            <a:r>
              <a:rPr lang="en-US" sz="3200">
                <a:latin typeface="+mj-lt"/>
                <a:cs typeface="Segoe UI" panose="020B0502040204020203" pitchFamily="34" charset="0"/>
              </a:rPr>
              <a:t>What is the role of the data warehouse with data science? </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1C0C215-C41C-9A4A-92D8-620E522BF52A}"/>
              </a:ext>
            </a:extLst>
          </p:cNvPr>
          <p:cNvCxnSpPr>
            <a:cxnSpLocks/>
          </p:cNvCxnSpPr>
          <p:nvPr/>
        </p:nvCxnSpPr>
        <p:spPr>
          <a:xfrm>
            <a:off x="6879212" y="5416218"/>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8E44EAE-3D1A-3046-936A-547135BC2B55}"/>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tx2"/>
                </a:solidFill>
                <a:latin typeface="+mj-lt"/>
              </a:rPr>
              <a:t>Enterprise models</a:t>
            </a:r>
          </a:p>
        </p:txBody>
      </p:sp>
      <p:cxnSp>
        <p:nvCxnSpPr>
          <p:cNvPr id="78" name="Straight Arrow Connector 77">
            <a:extLst>
              <a:ext uri="{FF2B5EF4-FFF2-40B4-BE49-F238E27FC236}">
                <a16:creationId xmlns:a16="http://schemas.microsoft.com/office/drawing/2014/main" id="{2E4EE0B0-D044-CA4C-9EE4-DE4DE237E4EE}"/>
              </a:ext>
            </a:extLst>
          </p:cNvPr>
          <p:cNvCxnSpPr>
            <a:cxnSpLocks/>
          </p:cNvCxnSpPr>
          <p:nvPr/>
        </p:nvCxnSpPr>
        <p:spPr>
          <a:xfrm>
            <a:off x="7012191" y="5566376"/>
            <a:ext cx="373475" cy="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7973D16-103E-8D4B-8EA9-BD5821763B32}"/>
              </a:ext>
            </a:extLst>
          </p:cNvPr>
          <p:cNvSpPr txBox="1"/>
          <p:nvPr/>
        </p:nvSpPr>
        <p:spPr>
          <a:xfrm>
            <a:off x="5419770" y="5170740"/>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lumMod val="85000"/>
                  </a:schemeClr>
                </a:solidFill>
                <a:effectLst/>
                <a:uLnTx/>
                <a:uFillTx/>
                <a:latin typeface="+mj-lt"/>
                <a:ea typeface="+mn-ea"/>
                <a:cs typeface="+mn-cs"/>
              </a:rPr>
              <a:t>Azure Databricks</a:t>
            </a:r>
          </a:p>
        </p:txBody>
      </p:sp>
      <p:sp>
        <p:nvSpPr>
          <p:cNvPr id="36" name="TextBox 35">
            <a:extLst>
              <a:ext uri="{FF2B5EF4-FFF2-40B4-BE49-F238E27FC236}">
                <a16:creationId xmlns:a16="http://schemas.microsoft.com/office/drawing/2014/main" id="{0CD041FA-7936-4741-924B-7020CD7BFF13}"/>
              </a:ext>
            </a:extLst>
          </p:cNvPr>
          <p:cNvSpPr txBox="1"/>
          <p:nvPr/>
        </p:nvSpPr>
        <p:spPr>
          <a:xfrm>
            <a:off x="4962826" y="427515"/>
            <a:ext cx="6577113" cy="1215717"/>
          </a:xfrm>
          <a:prstGeom prst="rect">
            <a:avLst/>
          </a:prstGeom>
          <a:noFill/>
        </p:spPr>
        <p:txBody>
          <a:bodyPr wrap="square" lIns="0" tIns="0" rIns="0" bIns="0" rtlCol="0">
            <a:spAutoFit/>
          </a:bodyPr>
          <a:lstStyle/>
          <a:p>
            <a:pPr>
              <a:spcAft>
                <a:spcPts val="1800"/>
              </a:spcAft>
            </a:pPr>
            <a:r>
              <a:rPr lang="en-US" sz="1600">
                <a:solidFill>
                  <a:schemeClr val="tx2"/>
                </a:solidFill>
                <a:latin typeface="+mj-lt"/>
              </a:rPr>
              <a:t>Integrating results with enterprise models</a:t>
            </a:r>
            <a:br>
              <a:rPr lang="en-US" sz="1600">
                <a:solidFill>
                  <a:schemeClr val="tx2"/>
                </a:solidFill>
                <a:latin typeface="+mj-lt"/>
              </a:rPr>
            </a:br>
            <a:r>
              <a:rPr lang="en-US" sz="1600">
                <a:gradFill>
                  <a:gsLst>
                    <a:gs pos="2917">
                      <a:schemeClr val="tx1"/>
                    </a:gs>
                    <a:gs pos="30000">
                      <a:schemeClr val="tx1"/>
                    </a:gs>
                  </a:gsLst>
                  <a:lin ang="5400000" scaled="0"/>
                </a:gradFill>
              </a:rPr>
              <a:t>Making the results of data science easily available for business functions</a:t>
            </a:r>
          </a:p>
          <a:p>
            <a:pPr>
              <a:spcAft>
                <a:spcPts val="1800"/>
              </a:spcAft>
            </a:pPr>
            <a:r>
              <a:rPr lang="en-US" sz="1600">
                <a:solidFill>
                  <a:schemeClr val="tx2"/>
                </a:solidFill>
                <a:latin typeface="+mj-lt"/>
              </a:rPr>
              <a:t>Serving enterprise data for data scientists</a:t>
            </a:r>
            <a:br>
              <a:rPr lang="en-US" sz="1600">
                <a:solidFill>
                  <a:schemeClr val="tx2"/>
                </a:solidFill>
                <a:latin typeface="+mj-lt"/>
              </a:rPr>
            </a:br>
            <a:r>
              <a:rPr lang="en-US" sz="1600">
                <a:gradFill>
                  <a:gsLst>
                    <a:gs pos="2917">
                      <a:schemeClr val="tx1"/>
                    </a:gs>
                    <a:gs pos="30000">
                      <a:schemeClr val="tx1"/>
                    </a:gs>
                  </a:gsLst>
                  <a:lin ang="5400000" scaled="0"/>
                </a:gradFill>
              </a:rPr>
              <a:t>Helps ensure consistency across diverse analyses </a:t>
            </a:r>
          </a:p>
        </p:txBody>
      </p:sp>
      <p:grpSp>
        <p:nvGrpSpPr>
          <p:cNvPr id="56" name="Group 55">
            <a:extLst>
              <a:ext uri="{FF2B5EF4-FFF2-40B4-BE49-F238E27FC236}">
                <a16:creationId xmlns:a16="http://schemas.microsoft.com/office/drawing/2014/main" id="{F200BE95-2A02-7940-B2AC-5963FCB03E6F}"/>
              </a:ext>
            </a:extLst>
          </p:cNvPr>
          <p:cNvGrpSpPr/>
          <p:nvPr/>
        </p:nvGrpSpPr>
        <p:grpSpPr>
          <a:xfrm>
            <a:off x="5687324" y="4519917"/>
            <a:ext cx="483025" cy="492333"/>
            <a:chOff x="7158422" y="1607015"/>
            <a:chExt cx="2726357" cy="2778897"/>
          </a:xfrm>
        </p:grpSpPr>
        <p:sp>
          <p:nvSpPr>
            <p:cNvPr id="57" name="Freeform 242">
              <a:extLst>
                <a:ext uri="{FF2B5EF4-FFF2-40B4-BE49-F238E27FC236}">
                  <a16:creationId xmlns:a16="http://schemas.microsoft.com/office/drawing/2014/main" id="{650FABE4-D08E-6044-97F7-0CFD84BB75F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bg1">
                <a:lumMod val="75000"/>
              </a:schemeClr>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8" name="Diamond 57">
              <a:extLst>
                <a:ext uri="{FF2B5EF4-FFF2-40B4-BE49-F238E27FC236}">
                  <a16:creationId xmlns:a16="http://schemas.microsoft.com/office/drawing/2014/main" id="{B9581915-1B67-3B42-BBAC-E4AF31942F77}"/>
                </a:ext>
              </a:extLst>
            </p:cNvPr>
            <p:cNvSpPr/>
            <p:nvPr/>
          </p:nvSpPr>
          <p:spPr bwMode="auto">
            <a:xfrm>
              <a:off x="7158422" y="2521415"/>
              <a:ext cx="2726357" cy="1414112"/>
            </a:xfrm>
            <a:prstGeom prst="diamond">
              <a:avLst/>
            </a:prstGeom>
            <a:solidFill>
              <a:schemeClr val="bg1">
                <a:lumMod val="85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243">
              <a:extLst>
                <a:ext uri="{FF2B5EF4-FFF2-40B4-BE49-F238E27FC236}">
                  <a16:creationId xmlns:a16="http://schemas.microsoft.com/office/drawing/2014/main" id="{3F75F925-5459-DA49-AC4C-B85E081A275A}"/>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bg1">
                <a:lumMod val="75000"/>
              </a:schemeClr>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0" name="Diamond 59">
              <a:extLst>
                <a:ext uri="{FF2B5EF4-FFF2-40B4-BE49-F238E27FC236}">
                  <a16:creationId xmlns:a16="http://schemas.microsoft.com/office/drawing/2014/main" id="{0345FB85-5285-D747-98AC-9B5846447FD6}"/>
                </a:ext>
              </a:extLst>
            </p:cNvPr>
            <p:cNvSpPr/>
            <p:nvPr/>
          </p:nvSpPr>
          <p:spPr bwMode="auto">
            <a:xfrm>
              <a:off x="7158422" y="1607015"/>
              <a:ext cx="2726357" cy="1414112"/>
            </a:xfrm>
            <a:prstGeom prst="diamond">
              <a:avLst/>
            </a:prstGeom>
            <a:solidFill>
              <a:schemeClr val="bg1">
                <a:lumMod val="85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39A9CD95-F962-0D47-BB08-C06676F97C3F}"/>
              </a:ext>
            </a:extLst>
          </p:cNvPr>
          <p:cNvSpPr/>
          <p:nvPr/>
        </p:nvSpPr>
        <p:spPr bwMode="auto">
          <a:xfrm>
            <a:off x="7477165" y="5310595"/>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tx2"/>
                </a:solidFill>
                <a:latin typeface="+mj-lt"/>
              </a:rPr>
              <a:t>Data science results</a:t>
            </a:r>
          </a:p>
        </p:txBody>
      </p:sp>
      <p:cxnSp>
        <p:nvCxnSpPr>
          <p:cNvPr id="81" name="Straight Arrow Connector 80">
            <a:extLst>
              <a:ext uri="{FF2B5EF4-FFF2-40B4-BE49-F238E27FC236}">
                <a16:creationId xmlns:a16="http://schemas.microsoft.com/office/drawing/2014/main" id="{BCDFB09B-086C-0745-9870-831D7B019301}"/>
              </a:ext>
            </a:extLst>
          </p:cNvPr>
          <p:cNvCxnSpPr>
            <a:cxnSpLocks/>
          </p:cNvCxnSpPr>
          <p:nvPr/>
        </p:nvCxnSpPr>
        <p:spPr>
          <a:xfrm flipV="1">
            <a:off x="8331200" y="5131486"/>
            <a:ext cx="0" cy="22860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AD6F297-87E4-5542-9E91-B93069BD0377}"/>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Synapse Analytics</a:t>
            </a:r>
          </a:p>
        </p:txBody>
      </p:sp>
      <p:sp>
        <p:nvSpPr>
          <p:cNvPr id="50" name="Rectangle 49">
            <a:extLst>
              <a:ext uri="{FF2B5EF4-FFF2-40B4-BE49-F238E27FC236}">
                <a16:creationId xmlns:a16="http://schemas.microsoft.com/office/drawing/2014/main" id="{07B7D9A8-AC88-2847-A494-0224C0E5227C}"/>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D9804DA3-B9B2-EB47-8717-65F1C152869E}"/>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lumMod val="85000"/>
                  </a:schemeClr>
                </a:solidFill>
                <a:effectLst/>
                <a:uLnTx/>
                <a:uFillTx/>
                <a:latin typeface="+mj-lt"/>
                <a:ea typeface="+mn-ea"/>
                <a:cs typeface="+mn-cs"/>
              </a:rPr>
              <a:t>Power BI</a:t>
            </a:r>
          </a:p>
        </p:txBody>
      </p:sp>
      <p:grpSp>
        <p:nvGrpSpPr>
          <p:cNvPr id="52" name="Group 51">
            <a:extLst>
              <a:ext uri="{FF2B5EF4-FFF2-40B4-BE49-F238E27FC236}">
                <a16:creationId xmlns:a16="http://schemas.microsoft.com/office/drawing/2014/main" id="{770F6CD2-1C36-4443-884A-7BF123698013}"/>
              </a:ext>
            </a:extLst>
          </p:cNvPr>
          <p:cNvGrpSpPr/>
          <p:nvPr/>
        </p:nvGrpSpPr>
        <p:grpSpPr>
          <a:xfrm>
            <a:off x="10453170" y="4152811"/>
            <a:ext cx="576844" cy="435515"/>
            <a:chOff x="2851176" y="840527"/>
            <a:chExt cx="3024388" cy="2283410"/>
          </a:xfrm>
        </p:grpSpPr>
        <p:sp>
          <p:nvSpPr>
            <p:cNvPr id="54" name="Freeform: Shape 338">
              <a:extLst>
                <a:ext uri="{FF2B5EF4-FFF2-40B4-BE49-F238E27FC236}">
                  <a16:creationId xmlns:a16="http://schemas.microsoft.com/office/drawing/2014/main" id="{2140526D-700F-764E-88B9-B3DB93CBB76C}"/>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339">
              <a:extLst>
                <a:ext uri="{FF2B5EF4-FFF2-40B4-BE49-F238E27FC236}">
                  <a16:creationId xmlns:a16="http://schemas.microsoft.com/office/drawing/2014/main" id="{F4ADA11E-0020-A645-ABB0-13012ED69D88}"/>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7A50F762-6F02-2A4A-8966-B56D1CC1C4F5}"/>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3332FF3E-F0F5-1049-85CE-42FA44E4AB0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57016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143214"/>
            <a:ext cx="11343356" cy="1793104"/>
          </a:xfrm>
          <a:prstGeom prst="rect">
            <a:avLst/>
          </a:prstGeom>
          <a:noFill/>
        </p:spPr>
        <p:txBody>
          <a:bodyPr wrap="square" anchor="b">
            <a:normAutofit/>
          </a:bodyPr>
          <a:lstStyle/>
          <a:p>
            <a:r>
              <a:rPr lang="en-US" sz="3400">
                <a:solidFill>
                  <a:schemeClr val="accent1"/>
                </a:solidFill>
              </a:rPr>
              <a:t>Section 3</a:t>
            </a:r>
            <a:br>
              <a:rPr lang="en-US" sz="3700"/>
            </a:br>
            <a:r>
              <a:rPr lang="en-US" sz="4800"/>
              <a:t>The cloud for modern data warehouse </a:t>
            </a:r>
          </a:p>
        </p:txBody>
      </p:sp>
    </p:spTree>
    <p:extLst>
      <p:ext uri="{BB962C8B-B14F-4D97-AF65-F5344CB8AC3E}">
        <p14:creationId xmlns:p14="http://schemas.microsoft.com/office/powerpoint/2010/main" val="42896851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988D51-7B26-DA41-862E-B6C34B1F72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0" y="1"/>
            <a:ext cx="12191999" cy="3428986"/>
          </a:xfrm>
          <a:prstGeom prst="rect">
            <a:avLst/>
          </a:prstGeom>
        </p:spPr>
      </p:pic>
      <p:sp>
        <p:nvSpPr>
          <p:cNvPr id="10" name="Rectangle 9">
            <a:extLst>
              <a:ext uri="{FF2B5EF4-FFF2-40B4-BE49-F238E27FC236}">
                <a16:creationId xmlns:a16="http://schemas.microsoft.com/office/drawing/2014/main" id="{18D505A8-6862-3D48-9000-B77A8411634C}"/>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4" y="435824"/>
            <a:ext cx="5019635" cy="443198"/>
          </a:xfrm>
        </p:spPr>
        <p:txBody>
          <a:bodyPr/>
          <a:lstStyle/>
          <a:p>
            <a:pPr algn="l"/>
            <a:r>
              <a:rPr lang="en-US" sz="3200">
                <a:solidFill>
                  <a:schemeClr val="bg1"/>
                </a:solidFill>
              </a:rPr>
              <a:t>Modern businesses succeed in the cloud</a:t>
            </a:r>
          </a:p>
        </p:txBody>
      </p:sp>
      <p:sp>
        <p:nvSpPr>
          <p:cNvPr id="12" name="Rectangle 11">
            <a:extLst>
              <a:ext uri="{FF2B5EF4-FFF2-40B4-BE49-F238E27FC236}">
                <a16:creationId xmlns:a16="http://schemas.microsoft.com/office/drawing/2014/main" id="{E5230A97-D40B-E045-BC53-3B7D27423725}"/>
              </a:ext>
            </a:extLst>
          </p:cNvPr>
          <p:cNvSpPr/>
          <p:nvPr/>
        </p:nvSpPr>
        <p:spPr bwMode="auto">
          <a:xfrm>
            <a:off x="434975" y="1524243"/>
            <a:ext cx="3858372" cy="492443"/>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The cloud is the default environment for new technology initiatives</a:t>
            </a:r>
          </a:p>
        </p:txBody>
      </p:sp>
      <p:sp>
        <p:nvSpPr>
          <p:cNvPr id="11" name="TextBox 10">
            <a:extLst>
              <a:ext uri="{FF2B5EF4-FFF2-40B4-BE49-F238E27FC236}">
                <a16:creationId xmlns:a16="http://schemas.microsoft.com/office/drawing/2014/main" id="{55F6B65F-1E66-474F-AB90-2F045181F84E}"/>
              </a:ext>
            </a:extLst>
          </p:cNvPr>
          <p:cNvSpPr txBox="1"/>
          <p:nvPr/>
        </p:nvSpPr>
        <p:spPr>
          <a:xfrm>
            <a:off x="4675522" y="4634270"/>
            <a:ext cx="3249278"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Collaboration platforms and file-sharing are transforming</a:t>
            </a:r>
          </a:p>
        </p:txBody>
      </p:sp>
      <p:sp>
        <p:nvSpPr>
          <p:cNvPr id="13" name="TextBox 12">
            <a:extLst>
              <a:ext uri="{FF2B5EF4-FFF2-40B4-BE49-F238E27FC236}">
                <a16:creationId xmlns:a16="http://schemas.microsoft.com/office/drawing/2014/main" id="{0DD5F185-E89B-A445-AAAF-49BA0333998F}"/>
              </a:ext>
            </a:extLst>
          </p:cNvPr>
          <p:cNvSpPr txBox="1"/>
          <p:nvPr/>
        </p:nvSpPr>
        <p:spPr>
          <a:xfrm>
            <a:off x="8577126" y="4634270"/>
            <a:ext cx="3193532"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Hybrid businesses are replacing on-premises data management</a:t>
            </a:r>
          </a:p>
        </p:txBody>
      </p:sp>
      <p:sp>
        <p:nvSpPr>
          <p:cNvPr id="15" name="TextBox 14">
            <a:extLst>
              <a:ext uri="{FF2B5EF4-FFF2-40B4-BE49-F238E27FC236}">
                <a16:creationId xmlns:a16="http://schemas.microsoft.com/office/drawing/2014/main" id="{B8A43B05-A1C9-EE4B-87BC-6051F9824C50}"/>
              </a:ext>
            </a:extLst>
          </p:cNvPr>
          <p:cNvSpPr txBox="1"/>
          <p:nvPr/>
        </p:nvSpPr>
        <p:spPr>
          <a:xfrm>
            <a:off x="720951" y="4767251"/>
            <a:ext cx="3182182"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Applications are increasingly cloud-native</a:t>
            </a:r>
          </a:p>
        </p:txBody>
      </p:sp>
      <p:cxnSp>
        <p:nvCxnSpPr>
          <p:cNvPr id="9" name="Straight Connector 8">
            <a:extLst>
              <a:ext uri="{FF2B5EF4-FFF2-40B4-BE49-F238E27FC236}">
                <a16:creationId xmlns:a16="http://schemas.microsoft.com/office/drawing/2014/main" id="{8AF9774B-C2D6-5E4D-BDC3-7CACA66B7902}"/>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07BEE-1864-2A4A-BD6F-3317F1C90191}"/>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2F0A97-B710-7C4D-9DA2-078718D8D3B7}"/>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20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350"/>
                                        <p:tgtEl>
                                          <p:spTgt spid="15"/>
                                        </p:tgtEl>
                                        <p:attrNameLst>
                                          <p:attrName>ppt_y</p:attrName>
                                        </p:attrNameLst>
                                      </p:cBhvr>
                                      <p:tavLst>
                                        <p:tav tm="0">
                                          <p:val>
                                            <p:strVal val="#ppt_y+#ppt_h*1.125000"/>
                                          </p:val>
                                        </p:tav>
                                        <p:tav tm="100000">
                                          <p:val>
                                            <p:strVal val="#ppt_y"/>
                                          </p:val>
                                        </p:tav>
                                      </p:tavLst>
                                    </p:anim>
                                    <p:animEffect transition="in" filter="wipe(up)">
                                      <p:cBhvr>
                                        <p:cTn id="11" dur="350"/>
                                        <p:tgtEl>
                                          <p:spTgt spid="15"/>
                                        </p:tgtEl>
                                      </p:cBhvr>
                                    </p:animEffect>
                                  </p:childTnLst>
                                </p:cTn>
                              </p:par>
                              <p:par>
                                <p:cTn id="12" presetID="22" presetClass="entr" presetSubtype="1" fill="hold" nodeType="withEffect">
                                  <p:stCondLst>
                                    <p:cond delay="10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350"/>
                                        <p:tgtEl>
                                          <p:spTgt spid="11"/>
                                        </p:tgtEl>
                                        <p:attrNameLst>
                                          <p:attrName>ppt_y</p:attrName>
                                        </p:attrNameLst>
                                      </p:cBhvr>
                                      <p:tavLst>
                                        <p:tav tm="0">
                                          <p:val>
                                            <p:strVal val="#ppt_y+#ppt_h*1.125000"/>
                                          </p:val>
                                        </p:tav>
                                        <p:tav tm="100000">
                                          <p:val>
                                            <p:strVal val="#ppt_y"/>
                                          </p:val>
                                        </p:tav>
                                      </p:tavLst>
                                    </p:anim>
                                    <p:animEffect transition="in" filter="wipe(up)">
                                      <p:cBhvr>
                                        <p:cTn id="18" dur="350"/>
                                        <p:tgtEl>
                                          <p:spTgt spid="11"/>
                                        </p:tgtEl>
                                      </p:cBhvr>
                                    </p:animEffect>
                                  </p:childTnLst>
                                </p:cTn>
                              </p:par>
                              <p:par>
                                <p:cTn id="19" presetID="22" presetClass="entr" presetSubtype="1" fill="hold" nodeType="withEffect">
                                  <p:stCondLst>
                                    <p:cond delay="20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350"/>
                                        <p:tgtEl>
                                          <p:spTgt spid="13"/>
                                        </p:tgtEl>
                                        <p:attrNameLst>
                                          <p:attrName>ppt_y</p:attrName>
                                        </p:attrNameLst>
                                      </p:cBhvr>
                                      <p:tavLst>
                                        <p:tav tm="0">
                                          <p:val>
                                            <p:strVal val="#ppt_y+#ppt_h*1.125000"/>
                                          </p:val>
                                        </p:tav>
                                        <p:tav tm="100000">
                                          <p:val>
                                            <p:strVal val="#ppt_y"/>
                                          </p:val>
                                        </p:tav>
                                      </p:tavLst>
                                    </p:anim>
                                    <p:animEffect transition="in" filter="wipe(up)">
                                      <p:cBhvr>
                                        <p:cTn id="25" dur="3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2852CB5-EE47-E643-B7BD-FDA25BAAAA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2000" cy="3428984"/>
          </a:xfrm>
          <a:prstGeom prst="rect">
            <a:avLst/>
          </a:prstGeom>
        </p:spPr>
      </p:pic>
      <p:sp>
        <p:nvSpPr>
          <p:cNvPr id="16" name="Rectangle 15">
            <a:extLst>
              <a:ext uri="{FF2B5EF4-FFF2-40B4-BE49-F238E27FC236}">
                <a16:creationId xmlns:a16="http://schemas.microsoft.com/office/drawing/2014/main" id="{732C3DB3-8A2E-554D-94F9-DAF74A519000}"/>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4" y="435824"/>
            <a:ext cx="4872651" cy="443198"/>
          </a:xfrm>
        </p:spPr>
        <p:txBody>
          <a:bodyPr anchor="t"/>
          <a:lstStyle/>
          <a:p>
            <a:pPr algn="l"/>
            <a:r>
              <a:rPr lang="en-US" sz="3200">
                <a:solidFill>
                  <a:schemeClr val="bg1"/>
                </a:solidFill>
              </a:rPr>
              <a:t>Cloud security offers a new level of protection</a:t>
            </a:r>
          </a:p>
        </p:txBody>
      </p:sp>
      <p:sp>
        <p:nvSpPr>
          <p:cNvPr id="14" name="Rectangle 13">
            <a:extLst>
              <a:ext uri="{FF2B5EF4-FFF2-40B4-BE49-F238E27FC236}">
                <a16:creationId xmlns:a16="http://schemas.microsoft.com/office/drawing/2014/main" id="{8B30639D-A6CD-D548-8311-3C0FC2A90162}"/>
              </a:ext>
            </a:extLst>
          </p:cNvPr>
          <p:cNvSpPr/>
          <p:nvPr/>
        </p:nvSpPr>
        <p:spPr bwMode="auto">
          <a:xfrm>
            <a:off x="434975" y="1525270"/>
            <a:ext cx="4158360" cy="492443"/>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Businesses benefit from built-in security found only in the cloud </a:t>
            </a:r>
          </a:p>
        </p:txBody>
      </p:sp>
      <p:sp>
        <p:nvSpPr>
          <p:cNvPr id="17" name="TextBox 16">
            <a:extLst>
              <a:ext uri="{FF2B5EF4-FFF2-40B4-BE49-F238E27FC236}">
                <a16:creationId xmlns:a16="http://schemas.microsoft.com/office/drawing/2014/main" id="{0A55DCFE-7C7D-4E45-BD90-6BB318A95AFF}"/>
              </a:ext>
            </a:extLst>
          </p:cNvPr>
          <p:cNvSpPr txBox="1"/>
          <p:nvPr/>
        </p:nvSpPr>
        <p:spPr>
          <a:xfrm>
            <a:off x="4677514" y="4786670"/>
            <a:ext cx="3227364"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Cloud security is proactive in detecting threats</a:t>
            </a:r>
          </a:p>
        </p:txBody>
      </p:sp>
      <p:sp>
        <p:nvSpPr>
          <p:cNvPr id="18" name="TextBox 17">
            <a:extLst>
              <a:ext uri="{FF2B5EF4-FFF2-40B4-BE49-F238E27FC236}">
                <a16:creationId xmlns:a16="http://schemas.microsoft.com/office/drawing/2014/main" id="{6E53B1AC-F286-CF4E-B815-0EF8DC7345BB}"/>
              </a:ext>
            </a:extLst>
          </p:cNvPr>
          <p:cNvSpPr txBox="1"/>
          <p:nvPr/>
        </p:nvSpPr>
        <p:spPr>
          <a:xfrm>
            <a:off x="8594060" y="4786670"/>
            <a:ext cx="3193532"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Cloud security offers vital resilience and availability</a:t>
            </a:r>
          </a:p>
        </p:txBody>
      </p:sp>
      <p:sp>
        <p:nvSpPr>
          <p:cNvPr id="20" name="TextBox 19">
            <a:extLst>
              <a:ext uri="{FF2B5EF4-FFF2-40B4-BE49-F238E27FC236}">
                <a16:creationId xmlns:a16="http://schemas.microsoft.com/office/drawing/2014/main" id="{8B260CCD-EAE3-DD42-9562-3679A577E2F9}"/>
              </a:ext>
            </a:extLst>
          </p:cNvPr>
          <p:cNvSpPr txBox="1"/>
          <p:nvPr/>
        </p:nvSpPr>
        <p:spPr>
          <a:xfrm>
            <a:off x="755813" y="4767251"/>
            <a:ext cx="3451124"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Data warehouses store their content under lock and key</a:t>
            </a:r>
          </a:p>
        </p:txBody>
      </p:sp>
      <p:cxnSp>
        <p:nvCxnSpPr>
          <p:cNvPr id="9" name="Straight Connector 8">
            <a:extLst>
              <a:ext uri="{FF2B5EF4-FFF2-40B4-BE49-F238E27FC236}">
                <a16:creationId xmlns:a16="http://schemas.microsoft.com/office/drawing/2014/main" id="{82528777-FF60-C647-8DFD-C1A0B2CDC554}"/>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7C929B-2FD5-EA44-8351-7AD18B780734}"/>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402269-8F52-DA49-A951-8CE6E34D3049}"/>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918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350"/>
                                        <p:tgtEl>
                                          <p:spTgt spid="20"/>
                                        </p:tgtEl>
                                        <p:attrNameLst>
                                          <p:attrName>ppt_y</p:attrName>
                                        </p:attrNameLst>
                                      </p:cBhvr>
                                      <p:tavLst>
                                        <p:tav tm="0">
                                          <p:val>
                                            <p:strVal val="#ppt_y+#ppt_h*1.125000"/>
                                          </p:val>
                                        </p:tav>
                                        <p:tav tm="100000">
                                          <p:val>
                                            <p:strVal val="#ppt_y"/>
                                          </p:val>
                                        </p:tav>
                                      </p:tavLst>
                                    </p:anim>
                                    <p:animEffect transition="in" filter="wipe(up)">
                                      <p:cBhvr>
                                        <p:cTn id="11" dur="350"/>
                                        <p:tgtEl>
                                          <p:spTgt spid="20"/>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350"/>
                                        <p:tgtEl>
                                          <p:spTgt spid="17"/>
                                        </p:tgtEl>
                                        <p:attrNameLst>
                                          <p:attrName>ppt_y</p:attrName>
                                        </p:attrNameLst>
                                      </p:cBhvr>
                                      <p:tavLst>
                                        <p:tav tm="0">
                                          <p:val>
                                            <p:strVal val="#ppt_y+#ppt_h*1.125000"/>
                                          </p:val>
                                        </p:tav>
                                        <p:tav tm="100000">
                                          <p:val>
                                            <p:strVal val="#ppt_y"/>
                                          </p:val>
                                        </p:tav>
                                      </p:tavLst>
                                    </p:anim>
                                    <p:animEffect transition="in" filter="wipe(up)">
                                      <p:cBhvr>
                                        <p:cTn id="18" dur="350"/>
                                        <p:tgtEl>
                                          <p:spTgt spid="17"/>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93AE58-BADD-0142-9DF4-EE2B469A846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12188940" cy="3428986"/>
          </a:xfrm>
          <a:prstGeom prst="rect">
            <a:avLst/>
          </a:prstGeom>
        </p:spPr>
      </p:pic>
      <p:sp>
        <p:nvSpPr>
          <p:cNvPr id="17" name="Rectangle 16">
            <a:extLst>
              <a:ext uri="{FF2B5EF4-FFF2-40B4-BE49-F238E27FC236}">
                <a16:creationId xmlns:a16="http://schemas.microsoft.com/office/drawing/2014/main" id="{68443803-1570-5C48-B014-024129CB595B}"/>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81BBF4A-C6E1-8F47-B435-5980E1FCC7BF}"/>
              </a:ext>
            </a:extLst>
          </p:cNvPr>
          <p:cNvSpPr/>
          <p:nvPr/>
        </p:nvSpPr>
        <p:spPr bwMode="auto">
          <a:xfrm>
            <a:off x="436206" y="1569787"/>
            <a:ext cx="4300222" cy="246221"/>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Price, performance, and agility</a:t>
            </a: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5" y="435824"/>
            <a:ext cx="5423046" cy="1000864"/>
          </a:xfrm>
        </p:spPr>
        <p:txBody>
          <a:bodyPr/>
          <a:lstStyle/>
          <a:p>
            <a:pPr algn="l"/>
            <a:r>
              <a:rPr lang="en-US" sz="3200">
                <a:solidFill>
                  <a:schemeClr val="bg1"/>
                </a:solidFill>
              </a:rPr>
              <a:t>The modern data warehouse is an economic breakthrough</a:t>
            </a:r>
          </a:p>
        </p:txBody>
      </p:sp>
      <p:sp>
        <p:nvSpPr>
          <p:cNvPr id="19" name="TextBox 18">
            <a:extLst>
              <a:ext uri="{FF2B5EF4-FFF2-40B4-BE49-F238E27FC236}">
                <a16:creationId xmlns:a16="http://schemas.microsoft.com/office/drawing/2014/main" id="{BA0C2AFE-AD28-7345-B4DE-1C80348BAC76}"/>
              </a:ext>
            </a:extLst>
          </p:cNvPr>
          <p:cNvSpPr txBox="1"/>
          <p:nvPr/>
        </p:nvSpPr>
        <p:spPr>
          <a:xfrm>
            <a:off x="4677514" y="4625305"/>
            <a:ext cx="3227364"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Iterating designs and handling diverse data becomes more efficient</a:t>
            </a:r>
          </a:p>
        </p:txBody>
      </p:sp>
      <p:sp>
        <p:nvSpPr>
          <p:cNvPr id="20" name="TextBox 19">
            <a:extLst>
              <a:ext uri="{FF2B5EF4-FFF2-40B4-BE49-F238E27FC236}">
                <a16:creationId xmlns:a16="http://schemas.microsoft.com/office/drawing/2014/main" id="{FBCEE3CF-E731-0846-BAA8-DDA98E0FEB27}"/>
              </a:ext>
            </a:extLst>
          </p:cNvPr>
          <p:cNvSpPr txBox="1"/>
          <p:nvPr/>
        </p:nvSpPr>
        <p:spPr>
          <a:xfrm>
            <a:off x="8560193" y="4625305"/>
            <a:ext cx="3193532"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Elastic scaling makes world-class performance available to all users</a:t>
            </a:r>
          </a:p>
        </p:txBody>
      </p:sp>
      <p:sp>
        <p:nvSpPr>
          <p:cNvPr id="21" name="TextBox 20">
            <a:extLst>
              <a:ext uri="{FF2B5EF4-FFF2-40B4-BE49-F238E27FC236}">
                <a16:creationId xmlns:a16="http://schemas.microsoft.com/office/drawing/2014/main" id="{FF1DB1B0-7B08-DB4F-8233-ADABEBFD6AAC}"/>
              </a:ext>
            </a:extLst>
          </p:cNvPr>
          <p:cNvSpPr txBox="1"/>
          <p:nvPr/>
        </p:nvSpPr>
        <p:spPr>
          <a:xfrm>
            <a:off x="755815" y="4605886"/>
            <a:ext cx="3494454"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High infrastructure costs are avoided with cloud-based data warehouses</a:t>
            </a:r>
          </a:p>
        </p:txBody>
      </p:sp>
      <p:cxnSp>
        <p:nvCxnSpPr>
          <p:cNvPr id="9" name="Straight Connector 8">
            <a:extLst>
              <a:ext uri="{FF2B5EF4-FFF2-40B4-BE49-F238E27FC236}">
                <a16:creationId xmlns:a16="http://schemas.microsoft.com/office/drawing/2014/main" id="{FC3B54B4-666C-0B4E-80DE-529E8F13C561}"/>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1F9B3D-27F0-D642-B6AF-790FC4F05B28}"/>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BB0A96-399F-5246-B2A6-6AB444ED22F5}"/>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18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50"/>
                                        <p:tgtEl>
                                          <p:spTgt spid="21"/>
                                        </p:tgtEl>
                                        <p:attrNameLst>
                                          <p:attrName>ppt_y</p:attrName>
                                        </p:attrNameLst>
                                      </p:cBhvr>
                                      <p:tavLst>
                                        <p:tav tm="0">
                                          <p:val>
                                            <p:strVal val="#ppt_y+#ppt_h*1.125000"/>
                                          </p:val>
                                        </p:tav>
                                        <p:tav tm="100000">
                                          <p:val>
                                            <p:strVal val="#ppt_y"/>
                                          </p:val>
                                        </p:tav>
                                      </p:tavLst>
                                    </p:anim>
                                    <p:animEffect transition="in" filter="wipe(up)">
                                      <p:cBhvr>
                                        <p:cTn id="11" dur="350"/>
                                        <p:tgtEl>
                                          <p:spTgt spid="21"/>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350"/>
                                        <p:tgtEl>
                                          <p:spTgt spid="19"/>
                                        </p:tgtEl>
                                        <p:attrNameLst>
                                          <p:attrName>ppt_y</p:attrName>
                                        </p:attrNameLst>
                                      </p:cBhvr>
                                      <p:tavLst>
                                        <p:tav tm="0">
                                          <p:val>
                                            <p:strVal val="#ppt_y+#ppt_h*1.125000"/>
                                          </p:val>
                                        </p:tav>
                                        <p:tav tm="100000">
                                          <p:val>
                                            <p:strVal val="#ppt_y"/>
                                          </p:val>
                                        </p:tav>
                                      </p:tavLst>
                                    </p:anim>
                                    <p:animEffect transition="in" filter="wipe(up)">
                                      <p:cBhvr>
                                        <p:cTn id="18" dur="350"/>
                                        <p:tgtEl>
                                          <p:spTgt spid="19"/>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350"/>
                                        <p:tgtEl>
                                          <p:spTgt spid="20"/>
                                        </p:tgtEl>
                                        <p:attrNameLst>
                                          <p:attrName>ppt_y</p:attrName>
                                        </p:attrNameLst>
                                      </p:cBhvr>
                                      <p:tavLst>
                                        <p:tav tm="0">
                                          <p:val>
                                            <p:strVal val="#ppt_y+#ppt_h*1.125000"/>
                                          </p:val>
                                        </p:tav>
                                        <p:tav tm="100000">
                                          <p:val>
                                            <p:strVal val="#ppt_y"/>
                                          </p:val>
                                        </p:tav>
                                      </p:tavLst>
                                    </p:anim>
                                    <p:animEffect transition="in" filter="wipe(up)">
                                      <p:cBhvr>
                                        <p:cTn id="25"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CF3B14B-DC3C-7A4A-8E88-3EB25B0D96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1" y="0"/>
            <a:ext cx="12192001" cy="3428986"/>
          </a:xfrm>
          <a:prstGeom prst="rect">
            <a:avLst/>
          </a:prstGeom>
        </p:spPr>
      </p:pic>
      <p:sp>
        <p:nvSpPr>
          <p:cNvPr id="16" name="Rectangle 15">
            <a:extLst>
              <a:ext uri="{FF2B5EF4-FFF2-40B4-BE49-F238E27FC236}">
                <a16:creationId xmlns:a16="http://schemas.microsoft.com/office/drawing/2014/main" id="{7D55EA2B-6397-5642-890D-7CB84E5FECDE}"/>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D8A64DE-4666-CB47-B71A-9C25C5E82B57}"/>
              </a:ext>
            </a:extLst>
          </p:cNvPr>
          <p:cNvSpPr/>
          <p:nvPr/>
        </p:nvSpPr>
        <p:spPr bwMode="auto">
          <a:xfrm>
            <a:off x="434975" y="1568758"/>
            <a:ext cx="5105213" cy="492443"/>
          </a:xfrm>
          <a:prstGeom prst="rect">
            <a:avLst/>
          </a:prstGeom>
        </p:spPr>
        <p:txBody>
          <a:bodyPr vert="horz" wrap="square" lIns="0" tIns="0" rIns="0" bIns="0" rtlCol="0">
            <a:spAutoFit/>
          </a:bodyPr>
          <a:lstStyle/>
          <a:p>
            <a:pPr defTabSz="932742">
              <a:spcBef>
                <a:spcPct val="20000"/>
              </a:spcBef>
              <a:buSzPct val="90000"/>
            </a:pPr>
            <a:r>
              <a:rPr lang="en-US" sz="1600">
                <a:solidFill>
                  <a:srgbClr val="50E7FF"/>
                </a:solidFill>
                <a:latin typeface="+mj-lt"/>
                <a:cs typeface="Segoe UI" panose="020B0502040204020203" pitchFamily="34" charset="0"/>
              </a:rPr>
              <a:t>Structured, unstructured, and streaming data integrated in a single, scalable, environment</a:t>
            </a:r>
          </a:p>
        </p:txBody>
      </p:sp>
      <p:sp>
        <p:nvSpPr>
          <p:cNvPr id="2" name="Title 1">
            <a:extLst>
              <a:ext uri="{FF2B5EF4-FFF2-40B4-BE49-F238E27FC236}">
                <a16:creationId xmlns:a16="http://schemas.microsoft.com/office/drawing/2014/main" id="{903F43B2-A030-874D-9F6F-03042116ADFF}"/>
              </a:ext>
            </a:extLst>
          </p:cNvPr>
          <p:cNvSpPr>
            <a:spLocks noGrp="1"/>
          </p:cNvSpPr>
          <p:nvPr>
            <p:ph type="title" idx="4294967295"/>
          </p:nvPr>
        </p:nvSpPr>
        <p:spPr>
          <a:xfrm>
            <a:off x="434975" y="430959"/>
            <a:ext cx="5401049" cy="1108075"/>
          </a:xfrm>
        </p:spPr>
        <p:txBody>
          <a:bodyPr/>
          <a:lstStyle/>
          <a:p>
            <a:r>
              <a:rPr lang="en-US">
                <a:solidFill>
                  <a:schemeClr val="bg1"/>
                </a:solidFill>
              </a:rPr>
              <a:t>The modern data warehouse is the hub for all data models</a:t>
            </a:r>
          </a:p>
        </p:txBody>
      </p:sp>
      <p:sp>
        <p:nvSpPr>
          <p:cNvPr id="17" name="TextBox 16">
            <a:extLst>
              <a:ext uri="{FF2B5EF4-FFF2-40B4-BE49-F238E27FC236}">
                <a16:creationId xmlns:a16="http://schemas.microsoft.com/office/drawing/2014/main" id="{E98B71B5-493A-3C4C-820F-0457F37991A2}"/>
              </a:ext>
            </a:extLst>
          </p:cNvPr>
          <p:cNvSpPr txBox="1"/>
          <p:nvPr/>
        </p:nvSpPr>
        <p:spPr>
          <a:xfrm>
            <a:off x="4681002" y="4735870"/>
            <a:ext cx="3254258" cy="615553"/>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No need to juggle processing schedules</a:t>
            </a:r>
          </a:p>
        </p:txBody>
      </p:sp>
      <p:sp>
        <p:nvSpPr>
          <p:cNvPr id="18" name="TextBox 17">
            <a:extLst>
              <a:ext uri="{FF2B5EF4-FFF2-40B4-BE49-F238E27FC236}">
                <a16:creationId xmlns:a16="http://schemas.microsoft.com/office/drawing/2014/main" id="{C32FD409-3FBB-9F4E-B785-4AA9990E65D4}"/>
              </a:ext>
            </a:extLst>
          </p:cNvPr>
          <p:cNvSpPr txBox="1"/>
          <p:nvPr/>
        </p:nvSpPr>
        <p:spPr>
          <a:xfrm>
            <a:off x="8594061" y="4617336"/>
            <a:ext cx="3193532"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Visualization and data science tools empower enterprise-wide insights</a:t>
            </a:r>
          </a:p>
        </p:txBody>
      </p:sp>
      <p:sp>
        <p:nvSpPr>
          <p:cNvPr id="19" name="TextBox 18">
            <a:extLst>
              <a:ext uri="{FF2B5EF4-FFF2-40B4-BE49-F238E27FC236}">
                <a16:creationId xmlns:a16="http://schemas.microsoft.com/office/drawing/2014/main" id="{2339F61C-F0A1-4248-937A-2D5C300440F9}"/>
              </a:ext>
            </a:extLst>
          </p:cNvPr>
          <p:cNvSpPr txBox="1"/>
          <p:nvPr/>
        </p:nvSpPr>
        <p:spPr>
          <a:xfrm>
            <a:off x="767519" y="4597917"/>
            <a:ext cx="2953582" cy="923330"/>
          </a:xfrm>
          <a:prstGeom prst="rect">
            <a:avLst/>
          </a:prstGeom>
          <a:noFill/>
        </p:spPr>
        <p:txBody>
          <a:bodyPr wrap="square" lIns="0" tIns="0" rIns="0" bIns="0" rtlCol="0">
            <a:spAutoFit/>
          </a:bodyPr>
          <a:lstStyle/>
          <a:p>
            <a:pPr lvl="0">
              <a:defRPr/>
            </a:pPr>
            <a:r>
              <a:rPr lang="en-US" sz="2000" b="1">
                <a:gradFill>
                  <a:gsLst>
                    <a:gs pos="2917">
                      <a:srgbClr val="000000"/>
                    </a:gs>
                    <a:gs pos="30000">
                      <a:srgbClr val="000000"/>
                    </a:gs>
                  </a:gsLst>
                  <a:lin ang="5400000" scaled="0"/>
                </a:gradFill>
              </a:rPr>
              <a:t>Workloads can be stored, managed and provisioned together</a:t>
            </a:r>
          </a:p>
        </p:txBody>
      </p:sp>
      <p:cxnSp>
        <p:nvCxnSpPr>
          <p:cNvPr id="9" name="Straight Connector 8">
            <a:extLst>
              <a:ext uri="{FF2B5EF4-FFF2-40B4-BE49-F238E27FC236}">
                <a16:creationId xmlns:a16="http://schemas.microsoft.com/office/drawing/2014/main" id="{C3C3134B-0A15-894E-81D6-3D1254A9EB27}"/>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47CAE5-7756-F14F-917F-3E0430941143}"/>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E33256-4767-A84E-AE65-2DBAAA52C881}"/>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152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350"/>
                                        <p:tgtEl>
                                          <p:spTgt spid="19"/>
                                        </p:tgtEl>
                                        <p:attrNameLst>
                                          <p:attrName>ppt_y</p:attrName>
                                        </p:attrNameLst>
                                      </p:cBhvr>
                                      <p:tavLst>
                                        <p:tav tm="0">
                                          <p:val>
                                            <p:strVal val="#ppt_y+#ppt_h*1.125000"/>
                                          </p:val>
                                        </p:tav>
                                        <p:tav tm="100000">
                                          <p:val>
                                            <p:strVal val="#ppt_y"/>
                                          </p:val>
                                        </p:tav>
                                      </p:tavLst>
                                    </p:anim>
                                    <p:animEffect transition="in" filter="wipe(up)">
                                      <p:cBhvr>
                                        <p:cTn id="11" dur="350"/>
                                        <p:tgtEl>
                                          <p:spTgt spid="19"/>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350"/>
                                        <p:tgtEl>
                                          <p:spTgt spid="17"/>
                                        </p:tgtEl>
                                        <p:attrNameLst>
                                          <p:attrName>ppt_y</p:attrName>
                                        </p:attrNameLst>
                                      </p:cBhvr>
                                      <p:tavLst>
                                        <p:tav tm="0">
                                          <p:val>
                                            <p:strVal val="#ppt_y+#ppt_h*1.125000"/>
                                          </p:val>
                                        </p:tav>
                                        <p:tav tm="100000">
                                          <p:val>
                                            <p:strVal val="#ppt_y"/>
                                          </p:val>
                                        </p:tav>
                                      </p:tavLst>
                                    </p:anim>
                                    <p:animEffect transition="in" filter="wipe(up)">
                                      <p:cBhvr>
                                        <p:cTn id="18" dur="350"/>
                                        <p:tgtEl>
                                          <p:spTgt spid="17"/>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6509-F6EB-584B-959D-721080FF0E6D}"/>
              </a:ext>
            </a:extLst>
          </p:cNvPr>
          <p:cNvSpPr>
            <a:spLocks noGrp="1"/>
          </p:cNvSpPr>
          <p:nvPr>
            <p:ph type="title"/>
          </p:nvPr>
        </p:nvSpPr>
        <p:spPr>
          <a:xfrm>
            <a:off x="426425" y="386517"/>
            <a:ext cx="10341102" cy="453237"/>
          </a:xfrm>
        </p:spPr>
        <p:txBody>
          <a:bodyPr/>
          <a:lstStyle/>
          <a:p>
            <a:r>
              <a:rPr lang="en-US"/>
              <a:t>Power BI and Azure Synapse Analytics</a:t>
            </a:r>
          </a:p>
        </p:txBody>
      </p:sp>
      <p:sp>
        <p:nvSpPr>
          <p:cNvPr id="5" name="Rectangle 4">
            <a:extLst>
              <a:ext uri="{FF2B5EF4-FFF2-40B4-BE49-F238E27FC236}">
                <a16:creationId xmlns:a16="http://schemas.microsoft.com/office/drawing/2014/main" id="{8C74C26B-2BAA-4D47-8593-4393062BA273}"/>
              </a:ext>
            </a:extLst>
          </p:cNvPr>
          <p:cNvSpPr/>
          <p:nvPr/>
        </p:nvSpPr>
        <p:spPr>
          <a:xfrm>
            <a:off x="320712" y="988818"/>
            <a:ext cx="11025312" cy="338554"/>
          </a:xfrm>
          <a:prstGeom prst="rect">
            <a:avLst/>
          </a:prstGeom>
        </p:spPr>
        <p:txBody>
          <a:bodyPr wrap="square">
            <a:spAutoFit/>
          </a:bodyPr>
          <a:lstStyle/>
          <a:p>
            <a:r>
              <a:rPr lang="en-US" sz="1600">
                <a:solidFill>
                  <a:schemeClr val="tx2"/>
                </a:solidFill>
                <a:latin typeface="+mj-lt"/>
              </a:rPr>
              <a:t>Bring together the market-leading BI platform and the industry-leading data warehouse engine in Azure Synapse</a:t>
            </a:r>
          </a:p>
        </p:txBody>
      </p:sp>
      <p:sp>
        <p:nvSpPr>
          <p:cNvPr id="32" name="Rectangle: Top Corners Rounded 68">
            <a:extLst>
              <a:ext uri="{FF2B5EF4-FFF2-40B4-BE49-F238E27FC236}">
                <a16:creationId xmlns:a16="http://schemas.microsoft.com/office/drawing/2014/main" id="{1FD065E6-3801-D247-B4F4-8DE4E7837C0F}"/>
              </a:ext>
            </a:extLst>
          </p:cNvPr>
          <p:cNvSpPr/>
          <p:nvPr/>
        </p:nvSpPr>
        <p:spPr bwMode="auto">
          <a:xfrm>
            <a:off x="475451" y="1772818"/>
            <a:ext cx="5340220" cy="4573367"/>
          </a:xfrm>
          <a:prstGeom prst="round2SameRect">
            <a:avLst>
              <a:gd name="adj1" fmla="val 0"/>
              <a:gd name="adj2" fmla="val 7289"/>
            </a:avLst>
          </a:prstGeom>
          <a:solidFill>
            <a:schemeClr val="bg1"/>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pPr>
            <a:endParaRPr lang="en-US" sz="1600" err="1">
              <a:solidFill>
                <a:schemeClr val="tx1"/>
              </a:solidFill>
              <a:latin typeface="+mj-lt"/>
            </a:endParaRPr>
          </a:p>
        </p:txBody>
      </p:sp>
      <p:sp>
        <p:nvSpPr>
          <p:cNvPr id="33" name="Rectangle 32">
            <a:extLst>
              <a:ext uri="{FF2B5EF4-FFF2-40B4-BE49-F238E27FC236}">
                <a16:creationId xmlns:a16="http://schemas.microsoft.com/office/drawing/2014/main" id="{242956D8-4582-2B45-8F6A-25BC38FF0661}"/>
              </a:ext>
            </a:extLst>
          </p:cNvPr>
          <p:cNvSpPr/>
          <p:nvPr/>
        </p:nvSpPr>
        <p:spPr bwMode="auto">
          <a:xfrm>
            <a:off x="475451" y="1772817"/>
            <a:ext cx="5332888" cy="34255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EC551B22-960C-2641-9FD9-45402D2AC148}"/>
              </a:ext>
            </a:extLst>
          </p:cNvPr>
          <p:cNvSpPr txBox="1"/>
          <p:nvPr/>
        </p:nvSpPr>
        <p:spPr>
          <a:xfrm>
            <a:off x="1229373" y="5534199"/>
            <a:ext cx="3841750" cy="492443"/>
          </a:xfrm>
          <a:prstGeom prst="rect">
            <a:avLst/>
          </a:prstGeom>
          <a:noFill/>
        </p:spPr>
        <p:txBody>
          <a:bodyPr wrap="square" lIns="0" tIns="0" rIns="0" bIns="0" rtlCol="0">
            <a:spAutoFit/>
          </a:bodyPr>
          <a:lstStyle/>
          <a:p>
            <a:pPr algn="ctr"/>
            <a:r>
              <a:rPr lang="en-US" sz="1600">
                <a:latin typeface="+mj-lt"/>
              </a:rPr>
              <a:t>Power BI can analyze and visualize massive volumes of data </a:t>
            </a:r>
          </a:p>
        </p:txBody>
      </p:sp>
      <p:grpSp>
        <p:nvGrpSpPr>
          <p:cNvPr id="34" name="Group 4">
            <a:extLst>
              <a:ext uri="{FF2B5EF4-FFF2-40B4-BE49-F238E27FC236}">
                <a16:creationId xmlns:a16="http://schemas.microsoft.com/office/drawing/2014/main" id="{637E7BA2-1067-0244-9AD8-1CFA2B769347}"/>
              </a:ext>
            </a:extLst>
          </p:cNvPr>
          <p:cNvGrpSpPr>
            <a:grpSpLocks noChangeAspect="1"/>
          </p:cNvGrpSpPr>
          <p:nvPr/>
        </p:nvGrpSpPr>
        <p:grpSpPr bwMode="auto">
          <a:xfrm>
            <a:off x="2294669" y="2651342"/>
            <a:ext cx="1717127" cy="1717113"/>
            <a:chOff x="4616" y="999"/>
            <a:chExt cx="312" cy="312"/>
          </a:xfrm>
        </p:grpSpPr>
        <p:sp>
          <p:nvSpPr>
            <p:cNvPr id="35" name="Freeform 5">
              <a:extLst>
                <a:ext uri="{FF2B5EF4-FFF2-40B4-BE49-F238E27FC236}">
                  <a16:creationId xmlns:a16="http://schemas.microsoft.com/office/drawing/2014/main" id="{2F725A5B-6091-5746-9D65-598FD8AD4391}"/>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E1256C9D-3C5C-8642-80F9-C71531B5C156}"/>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7">
              <a:extLst>
                <a:ext uri="{FF2B5EF4-FFF2-40B4-BE49-F238E27FC236}">
                  <a16:creationId xmlns:a16="http://schemas.microsoft.com/office/drawing/2014/main" id="{92524820-ED3C-1146-8E38-BC8FB8AEC001}"/>
                </a:ext>
              </a:extLst>
            </p:cNvPr>
            <p:cNvSpPr>
              <a:spLocks noChangeArrowheads="1"/>
            </p:cNvSpPr>
            <p:nvPr/>
          </p:nvSpPr>
          <p:spPr bwMode="auto">
            <a:xfrm>
              <a:off x="4742" y="1107"/>
              <a:ext cx="20" cy="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8">
              <a:extLst>
                <a:ext uri="{FF2B5EF4-FFF2-40B4-BE49-F238E27FC236}">
                  <a16:creationId xmlns:a16="http://schemas.microsoft.com/office/drawing/2014/main" id="{90E5FA00-3308-BA41-A37C-F10606914B34}"/>
                </a:ext>
              </a:extLst>
            </p:cNvPr>
            <p:cNvSpPr>
              <a:spLocks noChangeArrowheads="1"/>
            </p:cNvSpPr>
            <p:nvPr/>
          </p:nvSpPr>
          <p:spPr bwMode="auto">
            <a:xfrm>
              <a:off x="4713" y="1077"/>
              <a:ext cx="19" cy="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9">
              <a:extLst>
                <a:ext uri="{FF2B5EF4-FFF2-40B4-BE49-F238E27FC236}">
                  <a16:creationId xmlns:a16="http://schemas.microsoft.com/office/drawing/2014/main" id="{94AEA304-7D6B-3746-89A9-3F9CDC9E1823}"/>
                </a:ext>
              </a:extLst>
            </p:cNvPr>
            <p:cNvSpPr>
              <a:spLocks noChangeArrowheads="1"/>
            </p:cNvSpPr>
            <p:nvPr/>
          </p:nvSpPr>
          <p:spPr bwMode="auto">
            <a:xfrm>
              <a:off x="4684" y="1058"/>
              <a:ext cx="19"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Rectangle: Top Corners Rounded 68">
            <a:extLst>
              <a:ext uri="{FF2B5EF4-FFF2-40B4-BE49-F238E27FC236}">
                <a16:creationId xmlns:a16="http://schemas.microsoft.com/office/drawing/2014/main" id="{9E0D9835-7004-3543-BED1-8FA079520FBC}"/>
              </a:ext>
            </a:extLst>
          </p:cNvPr>
          <p:cNvSpPr/>
          <p:nvPr/>
        </p:nvSpPr>
        <p:spPr bwMode="auto">
          <a:xfrm>
            <a:off x="6379030" y="1772818"/>
            <a:ext cx="5340220" cy="4573367"/>
          </a:xfrm>
          <a:prstGeom prst="round2SameRect">
            <a:avLst>
              <a:gd name="adj1" fmla="val 0"/>
              <a:gd name="adj2" fmla="val 7289"/>
            </a:avLst>
          </a:prstGeom>
          <a:solidFill>
            <a:schemeClr val="bg1"/>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pPr>
            <a:endParaRPr lang="en-US" sz="1600" err="1">
              <a:solidFill>
                <a:schemeClr val="tx1"/>
              </a:solidFill>
              <a:latin typeface="+mj-lt"/>
            </a:endParaRPr>
          </a:p>
        </p:txBody>
      </p:sp>
      <p:sp>
        <p:nvSpPr>
          <p:cNvPr id="42" name="Rectangle 41">
            <a:extLst>
              <a:ext uri="{FF2B5EF4-FFF2-40B4-BE49-F238E27FC236}">
                <a16:creationId xmlns:a16="http://schemas.microsoft.com/office/drawing/2014/main" id="{E60B284B-171D-8349-8F0A-E8DB58232C21}"/>
              </a:ext>
            </a:extLst>
          </p:cNvPr>
          <p:cNvSpPr/>
          <p:nvPr/>
        </p:nvSpPr>
        <p:spPr bwMode="auto">
          <a:xfrm>
            <a:off x="6379030" y="1772817"/>
            <a:ext cx="5332888" cy="34255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9F2D5BDD-F501-7140-B3D8-6FE1BE1BACBC}"/>
              </a:ext>
            </a:extLst>
          </p:cNvPr>
          <p:cNvGrpSpPr/>
          <p:nvPr/>
        </p:nvGrpSpPr>
        <p:grpSpPr>
          <a:xfrm>
            <a:off x="8256881" y="2648660"/>
            <a:ext cx="1686273" cy="1686273"/>
            <a:chOff x="8646345" y="-1686273"/>
            <a:chExt cx="1686273" cy="1686273"/>
          </a:xfrm>
        </p:grpSpPr>
        <p:sp>
          <p:nvSpPr>
            <p:cNvPr id="18" name="Rectangle 184">
              <a:extLst>
                <a:ext uri="{FF2B5EF4-FFF2-40B4-BE49-F238E27FC236}">
                  <a16:creationId xmlns:a16="http://schemas.microsoft.com/office/drawing/2014/main" id="{958A69F5-CABD-B142-AFDC-F4FB9FA36523}"/>
                </a:ext>
              </a:extLst>
            </p:cNvPr>
            <p:cNvSpPr>
              <a:spLocks noChangeArrowheads="1"/>
            </p:cNvSpPr>
            <p:nvPr/>
          </p:nvSpPr>
          <p:spPr bwMode="auto">
            <a:xfrm>
              <a:off x="10175881" y="-1686273"/>
              <a:ext cx="156737" cy="524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5">
              <a:extLst>
                <a:ext uri="{FF2B5EF4-FFF2-40B4-BE49-F238E27FC236}">
                  <a16:creationId xmlns:a16="http://schemas.microsoft.com/office/drawing/2014/main" id="{C39E39E8-F94E-3D4F-81E6-00F1F0F3DB26}"/>
                </a:ext>
              </a:extLst>
            </p:cNvPr>
            <p:cNvSpPr>
              <a:spLocks noChangeArrowheads="1"/>
            </p:cNvSpPr>
            <p:nvPr/>
          </p:nvSpPr>
          <p:spPr bwMode="auto">
            <a:xfrm>
              <a:off x="9808360" y="-1686273"/>
              <a:ext cx="524258" cy="16214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86">
              <a:extLst>
                <a:ext uri="{FF2B5EF4-FFF2-40B4-BE49-F238E27FC236}">
                  <a16:creationId xmlns:a16="http://schemas.microsoft.com/office/drawing/2014/main" id="{FE7CADE6-6C35-174D-AD9D-F59D21067E67}"/>
                </a:ext>
              </a:extLst>
            </p:cNvPr>
            <p:cNvSpPr>
              <a:spLocks noChangeArrowheads="1"/>
            </p:cNvSpPr>
            <p:nvPr/>
          </p:nvSpPr>
          <p:spPr bwMode="auto">
            <a:xfrm>
              <a:off x="9808360" y="-156737"/>
              <a:ext cx="524258"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87">
              <a:extLst>
                <a:ext uri="{FF2B5EF4-FFF2-40B4-BE49-F238E27FC236}">
                  <a16:creationId xmlns:a16="http://schemas.microsoft.com/office/drawing/2014/main" id="{C99D26C2-8FB0-7E45-AE36-47172C2C5164}"/>
                </a:ext>
              </a:extLst>
            </p:cNvPr>
            <p:cNvSpPr>
              <a:spLocks noChangeArrowheads="1"/>
            </p:cNvSpPr>
            <p:nvPr/>
          </p:nvSpPr>
          <p:spPr bwMode="auto">
            <a:xfrm>
              <a:off x="10175881" y="-529663"/>
              <a:ext cx="156737" cy="52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88">
              <a:extLst>
                <a:ext uri="{FF2B5EF4-FFF2-40B4-BE49-F238E27FC236}">
                  <a16:creationId xmlns:a16="http://schemas.microsoft.com/office/drawing/2014/main" id="{9E8C99EC-FDEB-9B4D-BB8A-FD35636AADF8}"/>
                </a:ext>
              </a:extLst>
            </p:cNvPr>
            <p:cNvSpPr>
              <a:spLocks noChangeArrowheads="1"/>
            </p:cNvSpPr>
            <p:nvPr/>
          </p:nvSpPr>
          <p:spPr bwMode="auto">
            <a:xfrm>
              <a:off x="8646345" y="-529663"/>
              <a:ext cx="156737" cy="52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89">
              <a:extLst>
                <a:ext uri="{FF2B5EF4-FFF2-40B4-BE49-F238E27FC236}">
                  <a16:creationId xmlns:a16="http://schemas.microsoft.com/office/drawing/2014/main" id="{648FDE06-B6E7-6244-A3DA-25E98305CAA2}"/>
                </a:ext>
              </a:extLst>
            </p:cNvPr>
            <p:cNvSpPr>
              <a:spLocks noChangeArrowheads="1"/>
            </p:cNvSpPr>
            <p:nvPr/>
          </p:nvSpPr>
          <p:spPr bwMode="auto">
            <a:xfrm>
              <a:off x="8646345" y="-156737"/>
              <a:ext cx="529663"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90">
              <a:extLst>
                <a:ext uri="{FF2B5EF4-FFF2-40B4-BE49-F238E27FC236}">
                  <a16:creationId xmlns:a16="http://schemas.microsoft.com/office/drawing/2014/main" id="{68181FC2-71F2-6340-927E-51A13286D7E8}"/>
                </a:ext>
              </a:extLst>
            </p:cNvPr>
            <p:cNvSpPr>
              <a:spLocks/>
            </p:cNvSpPr>
            <p:nvPr/>
          </p:nvSpPr>
          <p:spPr bwMode="auto">
            <a:xfrm>
              <a:off x="9386792" y="-1643035"/>
              <a:ext cx="902588" cy="907993"/>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1">
              <a:extLst>
                <a:ext uri="{FF2B5EF4-FFF2-40B4-BE49-F238E27FC236}">
                  <a16:creationId xmlns:a16="http://schemas.microsoft.com/office/drawing/2014/main" id="{9B681B18-7BBA-7D45-821E-9EB4F7252C3B}"/>
                </a:ext>
              </a:extLst>
            </p:cNvPr>
            <p:cNvSpPr>
              <a:spLocks/>
            </p:cNvSpPr>
            <p:nvPr/>
          </p:nvSpPr>
          <p:spPr bwMode="auto">
            <a:xfrm>
              <a:off x="9381387" y="-945826"/>
              <a:ext cx="907993" cy="902588"/>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92">
              <a:extLst>
                <a:ext uri="{FF2B5EF4-FFF2-40B4-BE49-F238E27FC236}">
                  <a16:creationId xmlns:a16="http://schemas.microsoft.com/office/drawing/2014/main" id="{0B295C98-B427-574B-8FA3-2E4B4E4BB627}"/>
                </a:ext>
              </a:extLst>
            </p:cNvPr>
            <p:cNvSpPr>
              <a:spLocks/>
            </p:cNvSpPr>
            <p:nvPr/>
          </p:nvSpPr>
          <p:spPr bwMode="auto">
            <a:xfrm>
              <a:off x="8689583" y="-951231"/>
              <a:ext cx="902588" cy="907993"/>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93">
              <a:extLst>
                <a:ext uri="{FF2B5EF4-FFF2-40B4-BE49-F238E27FC236}">
                  <a16:creationId xmlns:a16="http://schemas.microsoft.com/office/drawing/2014/main" id="{1EE8E867-8699-8140-BAD3-56CBE7FA8457}"/>
                </a:ext>
              </a:extLst>
            </p:cNvPr>
            <p:cNvSpPr>
              <a:spLocks/>
            </p:cNvSpPr>
            <p:nvPr/>
          </p:nvSpPr>
          <p:spPr bwMode="auto">
            <a:xfrm>
              <a:off x="8689583" y="-1643035"/>
              <a:ext cx="907993" cy="902588"/>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194">
              <a:extLst>
                <a:ext uri="{FF2B5EF4-FFF2-40B4-BE49-F238E27FC236}">
                  <a16:creationId xmlns:a16="http://schemas.microsoft.com/office/drawing/2014/main" id="{E5B38F83-CF7B-9642-B81E-C96BE266D74B}"/>
                </a:ext>
              </a:extLst>
            </p:cNvPr>
            <p:cNvSpPr>
              <a:spLocks noChangeArrowheads="1"/>
            </p:cNvSpPr>
            <p:nvPr/>
          </p:nvSpPr>
          <p:spPr bwMode="auto">
            <a:xfrm>
              <a:off x="8646345" y="-1686273"/>
              <a:ext cx="529663"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195">
              <a:extLst>
                <a:ext uri="{FF2B5EF4-FFF2-40B4-BE49-F238E27FC236}">
                  <a16:creationId xmlns:a16="http://schemas.microsoft.com/office/drawing/2014/main" id="{41DD2CD9-AC01-704C-B106-B59D932F4EE3}"/>
                </a:ext>
              </a:extLst>
            </p:cNvPr>
            <p:cNvSpPr>
              <a:spLocks noChangeArrowheads="1"/>
            </p:cNvSpPr>
            <p:nvPr/>
          </p:nvSpPr>
          <p:spPr bwMode="auto">
            <a:xfrm>
              <a:off x="8646345" y="-1686273"/>
              <a:ext cx="162142" cy="52425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TextBox 15">
            <a:extLst>
              <a:ext uri="{FF2B5EF4-FFF2-40B4-BE49-F238E27FC236}">
                <a16:creationId xmlns:a16="http://schemas.microsoft.com/office/drawing/2014/main" id="{F4703804-19E2-6941-A540-B3B32FF9885C}"/>
              </a:ext>
            </a:extLst>
          </p:cNvPr>
          <p:cNvSpPr txBox="1"/>
          <p:nvPr/>
        </p:nvSpPr>
        <p:spPr>
          <a:xfrm>
            <a:off x="6961496" y="5534199"/>
            <a:ext cx="4076700" cy="492443"/>
          </a:xfrm>
          <a:prstGeom prst="rect">
            <a:avLst/>
          </a:prstGeom>
          <a:noFill/>
        </p:spPr>
        <p:txBody>
          <a:bodyPr wrap="square" lIns="0" tIns="0" rIns="0" bIns="0" rtlCol="0">
            <a:spAutoFit/>
          </a:bodyPr>
          <a:lstStyle/>
          <a:p>
            <a:pPr algn="ctr"/>
            <a:r>
              <a:rPr lang="en-US" sz="1600">
                <a:latin typeface="+mj-lt"/>
              </a:rPr>
              <a:t>Azure Synapse Analytics provides a scalable platform to enable real-time BI </a:t>
            </a:r>
          </a:p>
        </p:txBody>
      </p:sp>
    </p:spTree>
    <p:extLst>
      <p:ext uri="{BB962C8B-B14F-4D97-AF65-F5344CB8AC3E}">
        <p14:creationId xmlns:p14="http://schemas.microsoft.com/office/powerpoint/2010/main" val="1602027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50"/>
                                        <p:tgtEl>
                                          <p:spTgt spid="17"/>
                                        </p:tgtEl>
                                        <p:attrNameLst>
                                          <p:attrName>ppt_y</p:attrName>
                                        </p:attrNameLst>
                                      </p:cBhvr>
                                      <p:tavLst>
                                        <p:tav tm="0">
                                          <p:val>
                                            <p:strVal val="#ppt_y-#ppt_h*1.125000"/>
                                          </p:val>
                                        </p:tav>
                                        <p:tav tm="100000">
                                          <p:val>
                                            <p:strVal val="#ppt_y"/>
                                          </p:val>
                                        </p:tav>
                                      </p:tavLst>
                                    </p:anim>
                                    <p:animEffect transition="in" filter="wipe(down)">
                                      <p:cBhvr>
                                        <p:cTn id="8" dur="350"/>
                                        <p:tgtEl>
                                          <p:spTgt spid="17"/>
                                        </p:tgtEl>
                                      </p:cBhvr>
                                    </p:animEffect>
                                  </p:childTnLst>
                                </p:cTn>
                              </p:par>
                              <p:par>
                                <p:cTn id="9" presetID="12" presetClass="entr" presetSubtype="1" fill="hold" grpId="0" nodeType="withEffect">
                                  <p:stCondLst>
                                    <p:cond delay="2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50"/>
                                        <p:tgtEl>
                                          <p:spTgt spid="16"/>
                                        </p:tgtEl>
                                        <p:attrNameLst>
                                          <p:attrName>ppt_y</p:attrName>
                                        </p:attrNameLst>
                                      </p:cBhvr>
                                      <p:tavLst>
                                        <p:tav tm="0">
                                          <p:val>
                                            <p:strVal val="#ppt_y-#ppt_h*1.125000"/>
                                          </p:val>
                                        </p:tav>
                                        <p:tav tm="100000">
                                          <p:val>
                                            <p:strVal val="#ppt_y"/>
                                          </p:val>
                                        </p:tav>
                                      </p:tavLst>
                                    </p:anim>
                                    <p:animEffect transition="in" filter="wipe(down)">
                                      <p:cBhvr>
                                        <p:cTn id="12" dur="3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555103"/>
            <a:ext cx="9401560" cy="1381399"/>
          </a:xfrm>
          <a:prstGeom prst="rect">
            <a:avLst/>
          </a:prstGeom>
          <a:noFill/>
        </p:spPr>
        <p:txBody>
          <a:bodyPr wrap="square" anchor="b">
            <a:normAutofit/>
          </a:bodyPr>
          <a:lstStyle/>
          <a:p>
            <a:r>
              <a:rPr lang="en-US" sz="3400">
                <a:solidFill>
                  <a:schemeClr val="accent1"/>
                </a:solidFill>
              </a:rPr>
              <a:t>Section 4</a:t>
            </a:r>
            <a:br>
              <a:rPr lang="en-US" sz="3700"/>
            </a:br>
            <a:r>
              <a:rPr lang="en-US" sz="4800"/>
              <a:t>Data warehouses are still in style</a:t>
            </a:r>
          </a:p>
        </p:txBody>
      </p:sp>
    </p:spTree>
    <p:extLst>
      <p:ext uri="{BB962C8B-B14F-4D97-AF65-F5344CB8AC3E}">
        <p14:creationId xmlns:p14="http://schemas.microsoft.com/office/powerpoint/2010/main" val="2673461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2E993C62-8CB2-B24C-A568-7C5CCF12A7C8}"/>
              </a:ext>
            </a:extLst>
          </p:cNvPr>
          <p:cNvGrpSpPr/>
          <p:nvPr/>
        </p:nvGrpSpPr>
        <p:grpSpPr>
          <a:xfrm>
            <a:off x="1971534" y="2626134"/>
            <a:ext cx="8620939" cy="3356382"/>
            <a:chOff x="1971534" y="2284041"/>
            <a:chExt cx="8620939" cy="3356382"/>
          </a:xfrm>
        </p:grpSpPr>
        <p:cxnSp>
          <p:nvCxnSpPr>
            <p:cNvPr id="111" name="Straight Arrow Connector 110">
              <a:extLst>
                <a:ext uri="{FF2B5EF4-FFF2-40B4-BE49-F238E27FC236}">
                  <a16:creationId xmlns:a16="http://schemas.microsoft.com/office/drawing/2014/main" id="{DEAAB360-A715-464B-9B43-6AD427910023}"/>
                </a:ext>
              </a:extLst>
            </p:cNvPr>
            <p:cNvCxnSpPr>
              <a:cxnSpLocks/>
            </p:cNvCxnSpPr>
            <p:nvPr/>
          </p:nvCxnSpPr>
          <p:spPr>
            <a:xfrm flipV="1">
              <a:off x="7681810"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2" name="Straight Arrow Connector 111">
              <a:extLst>
                <a:ext uri="{FF2B5EF4-FFF2-40B4-BE49-F238E27FC236}">
                  <a16:creationId xmlns:a16="http://schemas.microsoft.com/office/drawing/2014/main" id="{4E59DF1B-E927-414E-84F3-68956760BBC9}"/>
                </a:ext>
              </a:extLst>
            </p:cNvPr>
            <p:cNvCxnSpPr>
              <a:cxnSpLocks/>
            </p:cNvCxnSpPr>
            <p:nvPr/>
          </p:nvCxnSpPr>
          <p:spPr>
            <a:xfrm flipV="1">
              <a:off x="10592473" y="2996014"/>
              <a:ext cx="0" cy="418955"/>
            </a:xfrm>
            <a:prstGeom prst="straightConnector1">
              <a:avLst/>
            </a:prstGeom>
            <a:noFill/>
            <a:ln w="19050" cap="flat" cmpd="sng" algn="ctr">
              <a:solidFill>
                <a:schemeClr val="tx1"/>
              </a:solidFill>
              <a:prstDash val="solid"/>
              <a:headEnd type="none" w="lg" len="med"/>
              <a:tailEnd type="triangle" w="med" len="med"/>
            </a:ln>
            <a:effectLst/>
          </p:spPr>
        </p:cxnSp>
        <p:cxnSp>
          <p:nvCxnSpPr>
            <p:cNvPr id="113" name="Straight Arrow Connector 112">
              <a:extLst>
                <a:ext uri="{FF2B5EF4-FFF2-40B4-BE49-F238E27FC236}">
                  <a16:creationId xmlns:a16="http://schemas.microsoft.com/office/drawing/2014/main" id="{3D70AA8A-F41A-C547-B3E6-96159F969FBE}"/>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14" name="Straight Arrow Connector 113">
              <a:extLst>
                <a:ext uri="{FF2B5EF4-FFF2-40B4-BE49-F238E27FC236}">
                  <a16:creationId xmlns:a16="http://schemas.microsoft.com/office/drawing/2014/main" id="{03D5C46C-BB4F-8E43-BE22-948A9052B3EE}"/>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15" name="Straight Arrow Connector 114">
              <a:extLst>
                <a:ext uri="{FF2B5EF4-FFF2-40B4-BE49-F238E27FC236}">
                  <a16:creationId xmlns:a16="http://schemas.microsoft.com/office/drawing/2014/main" id="{7E4E725B-FC8C-6A43-8AC4-D6F6B8EE8041}"/>
                </a:ext>
              </a:extLst>
            </p:cNvPr>
            <p:cNvCxnSpPr>
              <a:cxnSpLocks/>
            </p:cNvCxnSpPr>
            <p:nvPr/>
          </p:nvCxnSpPr>
          <p:spPr>
            <a:xfrm>
              <a:off x="4619687" y="2943803"/>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6" name="Straight Arrow Connector 115">
              <a:extLst>
                <a:ext uri="{FF2B5EF4-FFF2-40B4-BE49-F238E27FC236}">
                  <a16:creationId xmlns:a16="http://schemas.microsoft.com/office/drawing/2014/main" id="{9081BA00-C6A1-F74C-A72D-B27B54CEC36C}"/>
                </a:ext>
              </a:extLst>
            </p:cNvPr>
            <p:cNvCxnSpPr>
              <a:cxnSpLocks/>
            </p:cNvCxnSpPr>
            <p:nvPr/>
          </p:nvCxnSpPr>
          <p:spPr>
            <a:xfrm flipV="1">
              <a:off x="4342156"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8" name="Straight Arrow Connector 117">
              <a:extLst>
                <a:ext uri="{FF2B5EF4-FFF2-40B4-BE49-F238E27FC236}">
                  <a16:creationId xmlns:a16="http://schemas.microsoft.com/office/drawing/2014/main" id="{7E3D6E07-DE85-3245-A42B-28F7508955C2}"/>
                </a:ext>
              </a:extLst>
            </p:cNvPr>
            <p:cNvCxnSpPr>
              <a:cxnSpLocks/>
            </p:cNvCxnSpPr>
            <p:nvPr/>
          </p:nvCxnSpPr>
          <p:spPr>
            <a:xfrm>
              <a:off x="4897217" y="4268606"/>
              <a:ext cx="0" cy="330399"/>
            </a:xfrm>
            <a:prstGeom prst="straightConnector1">
              <a:avLst/>
            </a:prstGeom>
            <a:noFill/>
            <a:ln w="19050" cap="flat" cmpd="sng" algn="ctr">
              <a:solidFill>
                <a:schemeClr val="tx1"/>
              </a:solidFill>
              <a:prstDash val="solid"/>
              <a:headEnd type="none" w="lg" len="med"/>
              <a:tailEnd type="triangle" w="med" len="med"/>
            </a:ln>
            <a:effectLst/>
          </p:spPr>
        </p:cxnSp>
        <p:cxnSp>
          <p:nvCxnSpPr>
            <p:cNvPr id="120" name="Straight Arrow Connector 119">
              <a:extLst>
                <a:ext uri="{FF2B5EF4-FFF2-40B4-BE49-F238E27FC236}">
                  <a16:creationId xmlns:a16="http://schemas.microsoft.com/office/drawing/2014/main" id="{BB0FF47D-B60D-4842-B876-51D949CEDA66}"/>
                </a:ext>
              </a:extLst>
            </p:cNvPr>
            <p:cNvCxnSpPr>
              <a:cxnSpLocks/>
            </p:cNvCxnSpPr>
            <p:nvPr/>
          </p:nvCxnSpPr>
          <p:spPr>
            <a:xfrm>
              <a:off x="2153606" y="2284041"/>
              <a:ext cx="1188720"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1" name="Straight Arrow Connector 120">
              <a:extLst>
                <a:ext uri="{FF2B5EF4-FFF2-40B4-BE49-F238E27FC236}">
                  <a16:creationId xmlns:a16="http://schemas.microsoft.com/office/drawing/2014/main" id="{A12D7A97-4A24-0847-85B0-2D5391AA8B41}"/>
                </a:ext>
              </a:extLst>
            </p:cNvPr>
            <p:cNvCxnSpPr>
              <a:cxnSpLocks/>
            </p:cNvCxnSpPr>
            <p:nvPr/>
          </p:nvCxnSpPr>
          <p:spPr>
            <a:xfrm>
              <a:off x="5818509" y="3700720"/>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2" name="Straight Arrow Connector 121">
              <a:extLst>
                <a:ext uri="{FF2B5EF4-FFF2-40B4-BE49-F238E27FC236}">
                  <a16:creationId xmlns:a16="http://schemas.microsoft.com/office/drawing/2014/main" id="{8473B9A6-0A1B-FF45-B817-C10913280DD0}"/>
                </a:ext>
              </a:extLst>
            </p:cNvPr>
            <p:cNvCxnSpPr>
              <a:cxnSpLocks/>
            </p:cNvCxnSpPr>
            <p:nvPr/>
          </p:nvCxnSpPr>
          <p:spPr>
            <a:xfrm flipH="1">
              <a:off x="5900325" y="3942532"/>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3" name="Straight Arrow Connector 122">
              <a:extLst>
                <a:ext uri="{FF2B5EF4-FFF2-40B4-BE49-F238E27FC236}">
                  <a16:creationId xmlns:a16="http://schemas.microsoft.com/office/drawing/2014/main" id="{A44E190F-0E3B-C743-B594-C63CA7BC7690}"/>
                </a:ext>
              </a:extLst>
            </p:cNvPr>
            <p:cNvCxnSpPr>
              <a:cxnSpLocks/>
            </p:cNvCxnSpPr>
            <p:nvPr/>
          </p:nvCxnSpPr>
          <p:spPr>
            <a:xfrm>
              <a:off x="5818510"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4" name="Straight Arrow Connector 123">
              <a:extLst>
                <a:ext uri="{FF2B5EF4-FFF2-40B4-BE49-F238E27FC236}">
                  <a16:creationId xmlns:a16="http://schemas.microsoft.com/office/drawing/2014/main" id="{332A8147-65A1-9945-9178-356F07830713}"/>
                </a:ext>
              </a:extLst>
            </p:cNvPr>
            <p:cNvCxnSpPr>
              <a:cxnSpLocks/>
            </p:cNvCxnSpPr>
            <p:nvPr/>
          </p:nvCxnSpPr>
          <p:spPr>
            <a:xfrm>
              <a:off x="2157625" y="3775444"/>
              <a:ext cx="1188720"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5" name="Straight Arrow Connector 124">
              <a:extLst>
                <a:ext uri="{FF2B5EF4-FFF2-40B4-BE49-F238E27FC236}">
                  <a16:creationId xmlns:a16="http://schemas.microsoft.com/office/drawing/2014/main" id="{D28739E5-A612-754E-8A48-4B1E522ED496}"/>
                </a:ext>
              </a:extLst>
            </p:cNvPr>
            <p:cNvCxnSpPr>
              <a:cxnSpLocks/>
            </p:cNvCxnSpPr>
            <p:nvPr/>
          </p:nvCxnSpPr>
          <p:spPr>
            <a:xfrm>
              <a:off x="2153606" y="5138953"/>
              <a:ext cx="1188720" cy="0"/>
            </a:xfrm>
            <a:prstGeom prst="straightConnector1">
              <a:avLst/>
            </a:prstGeom>
            <a:noFill/>
            <a:ln w="19050" cap="flat" cmpd="sng" algn="ctr">
              <a:solidFill>
                <a:schemeClr val="tx1"/>
              </a:solidFill>
              <a:prstDash val="solid"/>
              <a:headEnd type="none" w="lg" len="med"/>
              <a:tailEnd type="triangle" w="med" len="med"/>
            </a:ln>
            <a:effectLst/>
          </p:spPr>
        </p:cxnSp>
        <p:sp>
          <p:nvSpPr>
            <p:cNvPr id="126" name="Rectangle 9">
              <a:extLst>
                <a:ext uri="{FF2B5EF4-FFF2-40B4-BE49-F238E27FC236}">
                  <a16:creationId xmlns:a16="http://schemas.microsoft.com/office/drawing/2014/main" id="{F4BF3065-ED31-C746-8E5B-A464224D7169}"/>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tx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26">
              <a:extLst>
                <a:ext uri="{FF2B5EF4-FFF2-40B4-BE49-F238E27FC236}">
                  <a16:creationId xmlns:a16="http://schemas.microsoft.com/office/drawing/2014/main" id="{0D43D400-3BFA-754B-BE7E-917EE613AA67}"/>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472956" y="464956"/>
            <a:ext cx="11357931" cy="492443"/>
          </a:xfrm>
        </p:spPr>
        <p:txBody>
          <a:bodyPr/>
          <a:lstStyle/>
          <a:p>
            <a:r>
              <a:rPr lang="en-US" sz="3200"/>
              <a:t>Azure Synapse Analytics lies at the heart of business and BI </a:t>
            </a:r>
          </a:p>
        </p:txBody>
      </p:sp>
      <p:sp>
        <p:nvSpPr>
          <p:cNvPr id="91" name="Rectangle 90">
            <a:extLst>
              <a:ext uri="{FF2B5EF4-FFF2-40B4-BE49-F238E27FC236}">
                <a16:creationId xmlns:a16="http://schemas.microsoft.com/office/drawing/2014/main" id="{93460252-AB37-DA4F-A5B6-9712091C39E4}"/>
              </a:ext>
            </a:extLst>
          </p:cNvPr>
          <p:cNvSpPr/>
          <p:nvPr/>
        </p:nvSpPr>
        <p:spPr bwMode="auto">
          <a:xfrm>
            <a:off x="6375229" y="22323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2" name="Rectangle 91">
            <a:extLst>
              <a:ext uri="{FF2B5EF4-FFF2-40B4-BE49-F238E27FC236}">
                <a16:creationId xmlns:a16="http://schemas.microsoft.com/office/drawing/2014/main" id="{33E1CA6D-89A0-CD4E-B38E-A0B469CAAF15}"/>
              </a:ext>
            </a:extLst>
          </p:cNvPr>
          <p:cNvSpPr/>
          <p:nvPr/>
        </p:nvSpPr>
        <p:spPr bwMode="auto">
          <a:xfrm>
            <a:off x="3378580" y="50043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B62CCF26-155B-294C-8B64-42CBB077228A}"/>
              </a:ext>
            </a:extLst>
          </p:cNvPr>
          <p:cNvSpPr/>
          <p:nvPr/>
        </p:nvSpPr>
        <p:spPr bwMode="auto">
          <a:xfrm>
            <a:off x="9354058" y="36677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6" name="Rectangle 95">
            <a:extLst>
              <a:ext uri="{FF2B5EF4-FFF2-40B4-BE49-F238E27FC236}">
                <a16:creationId xmlns:a16="http://schemas.microsoft.com/office/drawing/2014/main" id="{BDFBEB25-6C7A-A546-BBC1-7D0F6DE30467}"/>
              </a:ext>
            </a:extLst>
          </p:cNvPr>
          <p:cNvSpPr/>
          <p:nvPr/>
        </p:nvSpPr>
        <p:spPr bwMode="auto">
          <a:xfrm>
            <a:off x="9362344" y="22307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C3833866-2DFA-3444-B571-93E8CE49D6D6}"/>
              </a:ext>
            </a:extLst>
          </p:cNvPr>
          <p:cNvSpPr/>
          <p:nvPr/>
        </p:nvSpPr>
        <p:spPr bwMode="auto">
          <a:xfrm>
            <a:off x="3386045" y="36178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4FC4CFA4-0DFE-4D4F-B0BC-7AB3086BB3AC}"/>
              </a:ext>
            </a:extLst>
          </p:cNvPr>
          <p:cNvSpPr/>
          <p:nvPr/>
        </p:nvSpPr>
        <p:spPr bwMode="auto">
          <a:xfrm>
            <a:off x="3384678" y="22307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7" name="TextBox 116">
            <a:extLst>
              <a:ext uri="{FF2B5EF4-FFF2-40B4-BE49-F238E27FC236}">
                <a16:creationId xmlns:a16="http://schemas.microsoft.com/office/drawing/2014/main" id="{3533F957-9F66-1742-8327-F6B510DEF259}"/>
              </a:ext>
            </a:extLst>
          </p:cNvPr>
          <p:cNvSpPr txBox="1"/>
          <p:nvPr/>
        </p:nvSpPr>
        <p:spPr>
          <a:xfrm>
            <a:off x="7037261" y="3750357"/>
            <a:ext cx="1152879" cy="332399"/>
          </a:xfrm>
          <a:prstGeom prst="rect">
            <a:avLst/>
          </a:prstGeom>
          <a:noFill/>
        </p:spPr>
        <p:txBody>
          <a:bodyPr wrap="square" lIns="0" tIns="0" rIns="0" bIns="0" rtlCol="0">
            <a:spAutoFit/>
          </a:bodyPr>
          <a:lstStyle/>
          <a:p>
            <a:pPr defTabSz="914367">
              <a:lnSpc>
                <a:spcPct val="90000"/>
              </a:lnSpc>
              <a:defRPr/>
            </a:pPr>
            <a:r>
              <a:rPr lang="en-US" sz="1200">
                <a:solidFill>
                  <a:srgbClr val="000000"/>
                </a:solidFill>
                <a:latin typeface="Segoe UI Semibold"/>
              </a:rPr>
              <a:t>Azure Synapse Analytics</a:t>
            </a:r>
          </a:p>
        </p:txBody>
      </p:sp>
      <p:sp>
        <p:nvSpPr>
          <p:cNvPr id="119" name="TextBox 118">
            <a:extLst>
              <a:ext uri="{FF2B5EF4-FFF2-40B4-BE49-F238E27FC236}">
                <a16:creationId xmlns:a16="http://schemas.microsoft.com/office/drawing/2014/main" id="{50A55DBB-9A32-D140-B44B-8F50956CC5EB}"/>
              </a:ext>
            </a:extLst>
          </p:cNvPr>
          <p:cNvSpPr txBox="1"/>
          <p:nvPr/>
        </p:nvSpPr>
        <p:spPr>
          <a:xfrm>
            <a:off x="4535103" y="40214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Databricks</a:t>
            </a:r>
            <a:endParaRPr kumimoji="0" lang="en-US" sz="1200" b="0" i="0" u="none" strike="noStrike" kern="0" cap="none" spc="0" normalizeH="0" baseline="0" noProof="0">
              <a:ln>
                <a:noFill/>
              </a:ln>
              <a:solidFill>
                <a:srgbClr val="000000"/>
              </a:solidFill>
              <a:effectLst/>
              <a:uLnTx/>
              <a:uFillTx/>
            </a:endParaRPr>
          </a:p>
        </p:txBody>
      </p:sp>
      <p:sp>
        <p:nvSpPr>
          <p:cNvPr id="156" name="TextBox 155">
            <a:extLst>
              <a:ext uri="{FF2B5EF4-FFF2-40B4-BE49-F238E27FC236}">
                <a16:creationId xmlns:a16="http://schemas.microsoft.com/office/drawing/2014/main" id="{DD337400-274E-D149-84BD-F86E578C98A9}"/>
              </a:ext>
            </a:extLst>
          </p:cNvPr>
          <p:cNvSpPr txBox="1"/>
          <p:nvPr/>
        </p:nvSpPr>
        <p:spPr>
          <a:xfrm>
            <a:off x="967863" y="25438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LOB sources</a:t>
            </a:r>
          </a:p>
        </p:txBody>
      </p:sp>
      <p:sp>
        <p:nvSpPr>
          <p:cNvPr id="157" name="TextBox 156">
            <a:extLst>
              <a:ext uri="{FF2B5EF4-FFF2-40B4-BE49-F238E27FC236}">
                <a16:creationId xmlns:a16="http://schemas.microsoft.com/office/drawing/2014/main" id="{4EB585AA-83FF-F343-A8E6-3A5D77BB1E59}"/>
              </a:ext>
            </a:extLst>
          </p:cNvPr>
          <p:cNvSpPr txBox="1"/>
          <p:nvPr/>
        </p:nvSpPr>
        <p:spPr>
          <a:xfrm>
            <a:off x="967863" y="37604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and streams (unstructured)</a:t>
            </a:r>
          </a:p>
        </p:txBody>
      </p:sp>
      <p:sp>
        <p:nvSpPr>
          <p:cNvPr id="158" name="TextBox 157">
            <a:extLst>
              <a:ext uri="{FF2B5EF4-FFF2-40B4-BE49-F238E27FC236}">
                <a16:creationId xmlns:a16="http://schemas.microsoft.com/office/drawing/2014/main" id="{13C15E8C-BD48-EF41-8DCD-C3C660E98292}"/>
              </a:ext>
            </a:extLst>
          </p:cNvPr>
          <p:cNvSpPr txBox="1"/>
          <p:nvPr/>
        </p:nvSpPr>
        <p:spPr>
          <a:xfrm>
            <a:off x="967863" y="46672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159" name="TextBox 158">
            <a:extLst>
              <a:ext uri="{FF2B5EF4-FFF2-40B4-BE49-F238E27FC236}">
                <a16:creationId xmlns:a16="http://schemas.microsoft.com/office/drawing/2014/main" id="{754A6492-57BA-D440-B066-100115499407}"/>
              </a:ext>
            </a:extLst>
          </p:cNvPr>
          <p:cNvSpPr txBox="1"/>
          <p:nvPr/>
        </p:nvSpPr>
        <p:spPr>
          <a:xfrm>
            <a:off x="967863" y="54908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160" name="TextBox 159">
            <a:extLst>
              <a:ext uri="{FF2B5EF4-FFF2-40B4-BE49-F238E27FC236}">
                <a16:creationId xmlns:a16="http://schemas.microsoft.com/office/drawing/2014/main" id="{F95F8902-F83A-FF4A-805E-2F1016452C05}"/>
              </a:ext>
            </a:extLst>
          </p:cNvPr>
          <p:cNvSpPr txBox="1"/>
          <p:nvPr/>
        </p:nvSpPr>
        <p:spPr>
          <a:xfrm>
            <a:off x="5845602" y="5368666"/>
            <a:ext cx="1223518" cy="332401"/>
          </a:xfrm>
          <a:prstGeom prst="rect">
            <a:avLst/>
          </a:prstGeom>
          <a:noFill/>
        </p:spPr>
        <p:txBody>
          <a:bodyPr wrap="square" lIns="0" tIns="0" rIns="0" bIns="0" rtlCol="0">
            <a:spAutoFit/>
          </a:bodyPr>
          <a:lstStyle/>
          <a:p>
            <a:pPr defTabSz="914367">
              <a:lnSpc>
                <a:spcPct val="90000"/>
              </a:lnSpc>
              <a:defRPr/>
            </a:pPr>
            <a:r>
              <a:rPr lang="en-US" sz="1200">
                <a:solidFill>
                  <a:srgbClr val="000000"/>
                </a:solidFill>
                <a:latin typeface="Segoe UI Semibold"/>
              </a:rPr>
              <a:t>Azure Data </a:t>
            </a:r>
            <a:br>
              <a:rPr lang="en-US" sz="1200">
                <a:solidFill>
                  <a:srgbClr val="000000"/>
                </a:solidFill>
                <a:latin typeface="Segoe UI Semibold"/>
              </a:rPr>
            </a:br>
            <a:r>
              <a:rPr lang="en-US" sz="1200">
                <a:solidFill>
                  <a:srgbClr val="000000"/>
                </a:solidFill>
                <a:latin typeface="Segoe UI Semibold"/>
              </a:rPr>
              <a:t>Lake Storage</a:t>
            </a:r>
          </a:p>
        </p:txBody>
      </p:sp>
      <p:sp>
        <p:nvSpPr>
          <p:cNvPr id="168" name="TextBox 167">
            <a:extLst>
              <a:ext uri="{FF2B5EF4-FFF2-40B4-BE49-F238E27FC236}">
                <a16:creationId xmlns:a16="http://schemas.microsoft.com/office/drawing/2014/main" id="{BFAE03C8-BF8E-694C-B9B9-6791CB613CBF}"/>
              </a:ext>
            </a:extLst>
          </p:cNvPr>
          <p:cNvSpPr txBox="1"/>
          <p:nvPr/>
        </p:nvSpPr>
        <p:spPr>
          <a:xfrm>
            <a:off x="10539284" y="26269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Business services</a:t>
            </a:r>
          </a:p>
        </p:txBody>
      </p:sp>
      <p:sp>
        <p:nvSpPr>
          <p:cNvPr id="171" name="TextBox 170">
            <a:extLst>
              <a:ext uri="{FF2B5EF4-FFF2-40B4-BE49-F238E27FC236}">
                <a16:creationId xmlns:a16="http://schemas.microsoft.com/office/drawing/2014/main" id="{DF7B73D1-EA2D-E144-9078-4F49991575FD}"/>
              </a:ext>
            </a:extLst>
          </p:cNvPr>
          <p:cNvSpPr txBox="1"/>
          <p:nvPr/>
        </p:nvSpPr>
        <p:spPr>
          <a:xfrm>
            <a:off x="10539284" y="41601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Power BI</a:t>
            </a:r>
          </a:p>
        </p:txBody>
      </p:sp>
      <p:grpSp>
        <p:nvGrpSpPr>
          <p:cNvPr id="172" name="Group 171">
            <a:extLst>
              <a:ext uri="{FF2B5EF4-FFF2-40B4-BE49-F238E27FC236}">
                <a16:creationId xmlns:a16="http://schemas.microsoft.com/office/drawing/2014/main" id="{E851837D-88AD-F64B-BADC-6E99C6B4D722}"/>
              </a:ext>
            </a:extLst>
          </p:cNvPr>
          <p:cNvGrpSpPr/>
          <p:nvPr/>
        </p:nvGrpSpPr>
        <p:grpSpPr>
          <a:xfrm>
            <a:off x="442913" y="3779946"/>
            <a:ext cx="314430" cy="364076"/>
            <a:chOff x="305587" y="2721796"/>
            <a:chExt cx="314430" cy="364076"/>
          </a:xfrm>
        </p:grpSpPr>
        <p:sp>
          <p:nvSpPr>
            <p:cNvPr id="173" name="Rectangle 172">
              <a:extLst>
                <a:ext uri="{FF2B5EF4-FFF2-40B4-BE49-F238E27FC236}">
                  <a16:creationId xmlns:a16="http://schemas.microsoft.com/office/drawing/2014/main" id="{1ECC3F0A-1C64-3042-925A-249D0931B213}"/>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cument_3">
              <a:extLst>
                <a:ext uri="{FF2B5EF4-FFF2-40B4-BE49-F238E27FC236}">
                  <a16:creationId xmlns:a16="http://schemas.microsoft.com/office/drawing/2014/main" id="{EAAB2C5F-FA4B-8146-97F0-CD3D6C561EAB}"/>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75" name="Group 174">
            <a:extLst>
              <a:ext uri="{FF2B5EF4-FFF2-40B4-BE49-F238E27FC236}">
                <a16:creationId xmlns:a16="http://schemas.microsoft.com/office/drawing/2014/main" id="{F5D3DE45-89E2-A944-BF3C-CB4B139BC97F}"/>
              </a:ext>
            </a:extLst>
          </p:cNvPr>
          <p:cNvGrpSpPr/>
          <p:nvPr/>
        </p:nvGrpSpPr>
        <p:grpSpPr>
          <a:xfrm>
            <a:off x="444761" y="2400052"/>
            <a:ext cx="427983" cy="364076"/>
            <a:chOff x="265316" y="5131089"/>
            <a:chExt cx="793593" cy="675092"/>
          </a:xfrm>
        </p:grpSpPr>
        <p:grpSp>
          <p:nvGrpSpPr>
            <p:cNvPr id="176" name="Group 175">
              <a:extLst>
                <a:ext uri="{FF2B5EF4-FFF2-40B4-BE49-F238E27FC236}">
                  <a16:creationId xmlns:a16="http://schemas.microsoft.com/office/drawing/2014/main" id="{32746AFB-D740-2D4A-A75F-B0702CC4992C}"/>
                </a:ext>
              </a:extLst>
            </p:cNvPr>
            <p:cNvGrpSpPr/>
            <p:nvPr/>
          </p:nvGrpSpPr>
          <p:grpSpPr>
            <a:xfrm>
              <a:off x="265316" y="5131089"/>
              <a:ext cx="793593" cy="675092"/>
              <a:chOff x="2107244" y="1575258"/>
              <a:chExt cx="310993" cy="264555"/>
            </a:xfrm>
          </p:grpSpPr>
          <p:sp>
            <p:nvSpPr>
              <p:cNvPr id="182" name="Rectangle 9">
                <a:extLst>
                  <a:ext uri="{FF2B5EF4-FFF2-40B4-BE49-F238E27FC236}">
                    <a16:creationId xmlns:a16="http://schemas.microsoft.com/office/drawing/2014/main" id="{E35AA21F-ABB9-C241-A78F-98E490E8259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183" name="Group 182">
                <a:extLst>
                  <a:ext uri="{FF2B5EF4-FFF2-40B4-BE49-F238E27FC236}">
                    <a16:creationId xmlns:a16="http://schemas.microsoft.com/office/drawing/2014/main" id="{192E111D-5764-8841-892A-F96776D5E56C}"/>
                  </a:ext>
                </a:extLst>
              </p:cNvPr>
              <p:cNvGrpSpPr/>
              <p:nvPr/>
            </p:nvGrpSpPr>
            <p:grpSpPr>
              <a:xfrm>
                <a:off x="2219774" y="1683758"/>
                <a:ext cx="104220" cy="99334"/>
                <a:chOff x="2219774" y="1683758"/>
                <a:chExt cx="104220" cy="99334"/>
              </a:xfrm>
            </p:grpSpPr>
            <p:sp>
              <p:nvSpPr>
                <p:cNvPr id="184" name="Freeform 14">
                  <a:extLst>
                    <a:ext uri="{FF2B5EF4-FFF2-40B4-BE49-F238E27FC236}">
                      <a16:creationId xmlns:a16="http://schemas.microsoft.com/office/drawing/2014/main" id="{CB0B8CBE-747A-FD4D-BF8F-DD017BC0E766}"/>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5" name="Line 15">
                  <a:extLst>
                    <a:ext uri="{FF2B5EF4-FFF2-40B4-BE49-F238E27FC236}">
                      <a16:creationId xmlns:a16="http://schemas.microsoft.com/office/drawing/2014/main" id="{9A031086-FF4A-A347-95EF-3C61CC05176A}"/>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77" name="Rectangle 176">
              <a:extLst>
                <a:ext uri="{FF2B5EF4-FFF2-40B4-BE49-F238E27FC236}">
                  <a16:creationId xmlns:a16="http://schemas.microsoft.com/office/drawing/2014/main" id="{47C4D9FD-635E-6D4F-8BC3-15D261C358B4}"/>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EDEDD7AE-E77E-6646-9900-69A71B108443}"/>
                </a:ext>
              </a:extLst>
            </p:cNvPr>
            <p:cNvGrpSpPr/>
            <p:nvPr/>
          </p:nvGrpSpPr>
          <p:grpSpPr>
            <a:xfrm>
              <a:off x="750755" y="5171384"/>
              <a:ext cx="242719" cy="60681"/>
              <a:chOff x="722201" y="5189927"/>
              <a:chExt cx="242719" cy="60681"/>
            </a:xfrm>
          </p:grpSpPr>
          <p:sp>
            <p:nvSpPr>
              <p:cNvPr id="179" name="Oval 11">
                <a:extLst>
                  <a:ext uri="{FF2B5EF4-FFF2-40B4-BE49-F238E27FC236}">
                    <a16:creationId xmlns:a16="http://schemas.microsoft.com/office/drawing/2014/main" id="{A8B92283-F96A-6145-8109-38BB71116D89}"/>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0" name="Oval 12">
                <a:extLst>
                  <a:ext uri="{FF2B5EF4-FFF2-40B4-BE49-F238E27FC236}">
                    <a16:creationId xmlns:a16="http://schemas.microsoft.com/office/drawing/2014/main" id="{CE79C019-D363-5047-B0C7-35356201A351}"/>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81" name="Oval 13">
                <a:extLst>
                  <a:ext uri="{FF2B5EF4-FFF2-40B4-BE49-F238E27FC236}">
                    <a16:creationId xmlns:a16="http://schemas.microsoft.com/office/drawing/2014/main" id="{1AE7B9F8-2A40-3C4F-810D-E10CC0E60CFC}"/>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186" name="Group 185">
            <a:extLst>
              <a:ext uri="{FF2B5EF4-FFF2-40B4-BE49-F238E27FC236}">
                <a16:creationId xmlns:a16="http://schemas.microsoft.com/office/drawing/2014/main" id="{F1AB05AF-8102-5343-8E04-54F6C64A311A}"/>
              </a:ext>
            </a:extLst>
          </p:cNvPr>
          <p:cNvGrpSpPr/>
          <p:nvPr/>
        </p:nvGrpSpPr>
        <p:grpSpPr>
          <a:xfrm>
            <a:off x="434955" y="4611506"/>
            <a:ext cx="423664" cy="435948"/>
            <a:chOff x="425774" y="3428914"/>
            <a:chExt cx="423664" cy="435948"/>
          </a:xfrm>
        </p:grpSpPr>
        <p:sp>
          <p:nvSpPr>
            <p:cNvPr id="187" name="Rectangle 186">
              <a:extLst>
                <a:ext uri="{FF2B5EF4-FFF2-40B4-BE49-F238E27FC236}">
                  <a16:creationId xmlns:a16="http://schemas.microsoft.com/office/drawing/2014/main" id="{5BA278B4-E2A0-BF46-A43C-1705A1CF0462}"/>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DE41CEC3-BBC3-0C4A-9B5C-3A80592E2E5A}"/>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D9BF8A36-A130-9B40-835D-C848E29E588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0" name="Rectangle 60">
                <a:extLst>
                  <a:ext uri="{FF2B5EF4-FFF2-40B4-BE49-F238E27FC236}">
                    <a16:creationId xmlns:a16="http://schemas.microsoft.com/office/drawing/2014/main" id="{B39E2E61-7A12-F547-B7C8-D1D1FBA0845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1" name="Rectangle 61">
                <a:extLst>
                  <a:ext uri="{FF2B5EF4-FFF2-40B4-BE49-F238E27FC236}">
                    <a16:creationId xmlns:a16="http://schemas.microsoft.com/office/drawing/2014/main" id="{09F105A6-F445-1441-8717-C159D81D3E78}"/>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2" name="Freeform 62">
                <a:extLst>
                  <a:ext uri="{FF2B5EF4-FFF2-40B4-BE49-F238E27FC236}">
                    <a16:creationId xmlns:a16="http://schemas.microsoft.com/office/drawing/2014/main" id="{8E86A8B3-95E4-FA42-9B0B-CD5FA92145C7}"/>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3" name="Oval 63">
                <a:extLst>
                  <a:ext uri="{FF2B5EF4-FFF2-40B4-BE49-F238E27FC236}">
                    <a16:creationId xmlns:a16="http://schemas.microsoft.com/office/drawing/2014/main" id="{3FA5B2B7-CB05-BC4F-A5E0-9101BF951C4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0BB34470-6A6B-1748-9344-766B269428D4}"/>
              </a:ext>
            </a:extLst>
          </p:cNvPr>
          <p:cNvGrpSpPr/>
          <p:nvPr/>
        </p:nvGrpSpPr>
        <p:grpSpPr>
          <a:xfrm>
            <a:off x="449241" y="5408811"/>
            <a:ext cx="388214" cy="427711"/>
            <a:chOff x="343593" y="4433674"/>
            <a:chExt cx="388214" cy="427711"/>
          </a:xfrm>
        </p:grpSpPr>
        <p:sp>
          <p:nvSpPr>
            <p:cNvPr id="195" name="Rectangle 194">
              <a:extLst>
                <a:ext uri="{FF2B5EF4-FFF2-40B4-BE49-F238E27FC236}">
                  <a16:creationId xmlns:a16="http://schemas.microsoft.com/office/drawing/2014/main" id="{A168210D-D158-0F4E-BF4E-A1D08C31D259}"/>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21F906B7-A9C1-D94D-9A7E-58C8F33CABFB}"/>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524635B8-4DD1-F446-BE83-6A57645A9FA5}"/>
              </a:ext>
            </a:extLst>
          </p:cNvPr>
          <p:cNvGrpSpPr/>
          <p:nvPr/>
        </p:nvGrpSpPr>
        <p:grpSpPr>
          <a:xfrm>
            <a:off x="9960421" y="2588041"/>
            <a:ext cx="427983" cy="364076"/>
            <a:chOff x="265316" y="5131089"/>
            <a:chExt cx="793593" cy="675092"/>
          </a:xfrm>
        </p:grpSpPr>
        <p:grpSp>
          <p:nvGrpSpPr>
            <p:cNvPr id="198" name="Group 197">
              <a:extLst>
                <a:ext uri="{FF2B5EF4-FFF2-40B4-BE49-F238E27FC236}">
                  <a16:creationId xmlns:a16="http://schemas.microsoft.com/office/drawing/2014/main" id="{0DF5278F-E8EF-7943-8D30-2AC01CAFF508}"/>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DB980534-8DBF-4247-8C77-4FEDBD36FF1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05" name="Group 204">
                <a:extLst>
                  <a:ext uri="{FF2B5EF4-FFF2-40B4-BE49-F238E27FC236}">
                    <a16:creationId xmlns:a16="http://schemas.microsoft.com/office/drawing/2014/main" id="{981455F2-4A3A-F349-8676-EAB6F81DB48B}"/>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D1F4D424-C1AD-9D40-B589-210B46D53181}"/>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7" name="Line 15">
                  <a:extLst>
                    <a:ext uri="{FF2B5EF4-FFF2-40B4-BE49-F238E27FC236}">
                      <a16:creationId xmlns:a16="http://schemas.microsoft.com/office/drawing/2014/main" id="{D7B71B50-BD81-3B41-B221-55A57A90EACB}"/>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3690E4BC-E734-9148-AAA2-D23615E180C9}"/>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16A97736-0F94-7A45-81A9-0E322DDB2D2C}"/>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A758382F-AF00-1548-A4A6-BCFDB0D4A870}"/>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2" name="Oval 12">
                <a:extLst>
                  <a:ext uri="{FF2B5EF4-FFF2-40B4-BE49-F238E27FC236}">
                    <a16:creationId xmlns:a16="http://schemas.microsoft.com/office/drawing/2014/main" id="{602B35CE-CC26-AB4E-8239-2E3525CFF280}"/>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03" name="Oval 13">
                <a:extLst>
                  <a:ext uri="{FF2B5EF4-FFF2-40B4-BE49-F238E27FC236}">
                    <a16:creationId xmlns:a16="http://schemas.microsoft.com/office/drawing/2014/main" id="{BA857669-C8F3-D84E-BCDC-E873CE75339C}"/>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B044286F-2C0B-6F46-87F0-DFA3A889E985}"/>
              </a:ext>
            </a:extLst>
          </p:cNvPr>
          <p:cNvGrpSpPr/>
          <p:nvPr/>
        </p:nvGrpSpPr>
        <p:grpSpPr>
          <a:xfrm>
            <a:off x="9894224" y="4021485"/>
            <a:ext cx="557813" cy="421147"/>
            <a:chOff x="2851176" y="840527"/>
            <a:chExt cx="3024388" cy="2283410"/>
          </a:xfrm>
        </p:grpSpPr>
        <p:sp>
          <p:nvSpPr>
            <p:cNvPr id="209" name="Freeform: Shape 338">
              <a:extLst>
                <a:ext uri="{FF2B5EF4-FFF2-40B4-BE49-F238E27FC236}">
                  <a16:creationId xmlns:a16="http://schemas.microsoft.com/office/drawing/2014/main" id="{3AFB7437-50DD-AC48-9156-3068F38F248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04F1296-84FD-664E-A493-44513D0475E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91AEB4F9-015B-D448-B5AE-5C94F395F1D1}"/>
              </a:ext>
            </a:extLst>
          </p:cNvPr>
          <p:cNvGrpSpPr/>
          <p:nvPr/>
        </p:nvGrpSpPr>
        <p:grpSpPr>
          <a:xfrm>
            <a:off x="3815660" y="3968378"/>
            <a:ext cx="455467" cy="464244"/>
            <a:chOff x="7158422" y="1607015"/>
            <a:chExt cx="2726357" cy="2778897"/>
          </a:xfrm>
        </p:grpSpPr>
        <p:sp>
          <p:nvSpPr>
            <p:cNvPr id="212" name="Freeform 242">
              <a:extLst>
                <a:ext uri="{FF2B5EF4-FFF2-40B4-BE49-F238E27FC236}">
                  <a16:creationId xmlns:a16="http://schemas.microsoft.com/office/drawing/2014/main" id="{C613B063-805E-3940-AEE5-A5EBB3825B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13" name="Diamond 212">
              <a:extLst>
                <a:ext uri="{FF2B5EF4-FFF2-40B4-BE49-F238E27FC236}">
                  <a16:creationId xmlns:a16="http://schemas.microsoft.com/office/drawing/2014/main" id="{70BB3E80-5452-8948-B564-3A6091AFBA26}"/>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Freeform 243">
              <a:extLst>
                <a:ext uri="{FF2B5EF4-FFF2-40B4-BE49-F238E27FC236}">
                  <a16:creationId xmlns:a16="http://schemas.microsoft.com/office/drawing/2014/main" id="{7B37C324-E106-5F4D-AF4D-90FB6B98B8A1}"/>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15" name="Diamond 214">
              <a:extLst>
                <a:ext uri="{FF2B5EF4-FFF2-40B4-BE49-F238E27FC236}">
                  <a16:creationId xmlns:a16="http://schemas.microsoft.com/office/drawing/2014/main" id="{B796E635-7B08-A94F-B46E-4E2642E8A17E}"/>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F9FBEF3B-B3F0-104F-85B7-8716434F1F51}"/>
              </a:ext>
            </a:extLst>
          </p:cNvPr>
          <p:cNvGrpSpPr/>
          <p:nvPr/>
        </p:nvGrpSpPr>
        <p:grpSpPr>
          <a:xfrm>
            <a:off x="5173483" y="5299843"/>
            <a:ext cx="479602" cy="419822"/>
            <a:chOff x="6560437" y="5493393"/>
            <a:chExt cx="479602" cy="419822"/>
          </a:xfrm>
        </p:grpSpPr>
        <p:sp>
          <p:nvSpPr>
            <p:cNvPr id="228" name="Freeform 21">
              <a:extLst>
                <a:ext uri="{FF2B5EF4-FFF2-40B4-BE49-F238E27FC236}">
                  <a16:creationId xmlns:a16="http://schemas.microsoft.com/office/drawing/2014/main" id="{404C4D4D-C20D-ED42-9893-CE0E2698B07E}"/>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Freeform 22">
              <a:extLst>
                <a:ext uri="{FF2B5EF4-FFF2-40B4-BE49-F238E27FC236}">
                  <a16:creationId xmlns:a16="http://schemas.microsoft.com/office/drawing/2014/main" id="{538674C2-D468-F444-8D34-F65E4D3E6CEE}"/>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Freeform 23">
              <a:extLst>
                <a:ext uri="{FF2B5EF4-FFF2-40B4-BE49-F238E27FC236}">
                  <a16:creationId xmlns:a16="http://schemas.microsoft.com/office/drawing/2014/main" id="{EAF69A06-4ABE-E44B-A619-02F89037174F}"/>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Freeform 24">
              <a:extLst>
                <a:ext uri="{FF2B5EF4-FFF2-40B4-BE49-F238E27FC236}">
                  <a16:creationId xmlns:a16="http://schemas.microsoft.com/office/drawing/2014/main" id="{AC803C7B-180E-D94F-B709-BC3A6ED0E86A}"/>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Freeform 25">
              <a:extLst>
                <a:ext uri="{FF2B5EF4-FFF2-40B4-BE49-F238E27FC236}">
                  <a16:creationId xmlns:a16="http://schemas.microsoft.com/office/drawing/2014/main" id="{4CB91DCD-0516-3E47-B5C3-7ACE37F13D4E}"/>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Freeform 26">
              <a:extLst>
                <a:ext uri="{FF2B5EF4-FFF2-40B4-BE49-F238E27FC236}">
                  <a16:creationId xmlns:a16="http://schemas.microsoft.com/office/drawing/2014/main" id="{F1A4F399-503C-1149-A7CC-90AC1C7F85EF}"/>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27">
              <a:extLst>
                <a:ext uri="{FF2B5EF4-FFF2-40B4-BE49-F238E27FC236}">
                  <a16:creationId xmlns:a16="http://schemas.microsoft.com/office/drawing/2014/main" id="{DF030176-C449-FD47-8085-3A2CB10A7EB8}"/>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5" name="Freeform 28">
              <a:extLst>
                <a:ext uri="{FF2B5EF4-FFF2-40B4-BE49-F238E27FC236}">
                  <a16:creationId xmlns:a16="http://schemas.microsoft.com/office/drawing/2014/main" id="{38C0BDDF-7383-284B-B6FB-8709686E7792}"/>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29">
              <a:extLst>
                <a:ext uri="{FF2B5EF4-FFF2-40B4-BE49-F238E27FC236}">
                  <a16:creationId xmlns:a16="http://schemas.microsoft.com/office/drawing/2014/main" id="{9BDB16AD-A755-FD44-B96D-EB47654DF68D}"/>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30">
              <a:extLst>
                <a:ext uri="{FF2B5EF4-FFF2-40B4-BE49-F238E27FC236}">
                  <a16:creationId xmlns:a16="http://schemas.microsoft.com/office/drawing/2014/main" id="{5FA06E82-FD3B-F745-92F6-A78A16FC2F6F}"/>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8" name="Freeform 31">
              <a:extLst>
                <a:ext uri="{FF2B5EF4-FFF2-40B4-BE49-F238E27FC236}">
                  <a16:creationId xmlns:a16="http://schemas.microsoft.com/office/drawing/2014/main" id="{5A5D3981-AB07-6F42-BFE0-407D0093AA4E}"/>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9" name="Freeform 32">
              <a:extLst>
                <a:ext uri="{FF2B5EF4-FFF2-40B4-BE49-F238E27FC236}">
                  <a16:creationId xmlns:a16="http://schemas.microsoft.com/office/drawing/2014/main" id="{DFD27817-35C9-D643-B0C3-C31CBD01DD2E}"/>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0" name="Freeform 33">
              <a:extLst>
                <a:ext uri="{FF2B5EF4-FFF2-40B4-BE49-F238E27FC236}">
                  <a16:creationId xmlns:a16="http://schemas.microsoft.com/office/drawing/2014/main" id="{77315E0F-CD25-4945-AAFF-F778568955C5}"/>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1" name="Freeform 34">
              <a:extLst>
                <a:ext uri="{FF2B5EF4-FFF2-40B4-BE49-F238E27FC236}">
                  <a16:creationId xmlns:a16="http://schemas.microsoft.com/office/drawing/2014/main" id="{EB1A059C-8A58-334C-B599-40C9ABF109DA}"/>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2" name="Freeform 35">
              <a:extLst>
                <a:ext uri="{FF2B5EF4-FFF2-40B4-BE49-F238E27FC236}">
                  <a16:creationId xmlns:a16="http://schemas.microsoft.com/office/drawing/2014/main" id="{14AA23E6-54D0-BE4A-A147-7F8F164D1C8A}"/>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3" name="Freeform 36">
              <a:extLst>
                <a:ext uri="{FF2B5EF4-FFF2-40B4-BE49-F238E27FC236}">
                  <a16:creationId xmlns:a16="http://schemas.microsoft.com/office/drawing/2014/main" id="{02D21EF4-9AD7-824B-8921-6FE955394447}"/>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4" name="Freeform 37">
              <a:extLst>
                <a:ext uri="{FF2B5EF4-FFF2-40B4-BE49-F238E27FC236}">
                  <a16:creationId xmlns:a16="http://schemas.microsoft.com/office/drawing/2014/main" id="{B518EEDA-105A-124E-A739-25EB1CF6701B}"/>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5" name="Freeform 38">
              <a:extLst>
                <a:ext uri="{FF2B5EF4-FFF2-40B4-BE49-F238E27FC236}">
                  <a16:creationId xmlns:a16="http://schemas.microsoft.com/office/drawing/2014/main" id="{50952732-A914-904F-99CA-6FBB24C4F8D2}"/>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48" name="Group 247">
            <a:extLst>
              <a:ext uri="{FF2B5EF4-FFF2-40B4-BE49-F238E27FC236}">
                <a16:creationId xmlns:a16="http://schemas.microsoft.com/office/drawing/2014/main" id="{FCF050C7-E852-9B42-903A-86F76A097B9C}"/>
              </a:ext>
            </a:extLst>
          </p:cNvPr>
          <p:cNvGrpSpPr/>
          <p:nvPr/>
        </p:nvGrpSpPr>
        <p:grpSpPr>
          <a:xfrm>
            <a:off x="3852141" y="2500104"/>
            <a:ext cx="1607418" cy="471336"/>
            <a:chOff x="3852141" y="2157204"/>
            <a:chExt cx="1607418" cy="471336"/>
          </a:xfrm>
        </p:grpSpPr>
        <p:sp>
          <p:nvSpPr>
            <p:cNvPr id="249" name="TextBox 248">
              <a:extLst>
                <a:ext uri="{FF2B5EF4-FFF2-40B4-BE49-F238E27FC236}">
                  <a16:creationId xmlns:a16="http://schemas.microsoft.com/office/drawing/2014/main" id="{E28DEE01-5AAF-9B4F-AD7C-7E91E5D64A3F}"/>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a:t>
              </a:r>
              <a:br>
                <a:rPr kumimoji="0" lang="en-US" sz="1200" b="0" i="0" u="none" strike="noStrike" kern="0" cap="none" spc="0" normalizeH="0" baseline="0" noProof="0">
                  <a:ln>
                    <a:noFill/>
                  </a:ln>
                  <a:solidFill>
                    <a:srgbClr val="000000"/>
                  </a:solidFill>
                  <a:effectLst/>
                  <a:uLnTx/>
                  <a:uFillTx/>
                  <a:latin typeface="Segoe UI Semibold"/>
                </a:rPr>
              </a:br>
              <a:r>
                <a:rPr kumimoji="0" lang="en-US" sz="1200" b="0" i="0" u="none" strike="noStrike" kern="0" cap="none" spc="0" normalizeH="0" baseline="0" noProof="0">
                  <a:ln>
                    <a:noFill/>
                  </a:ln>
                  <a:solidFill>
                    <a:srgbClr val="000000"/>
                  </a:solidFill>
                  <a:effectLst/>
                  <a:uLnTx/>
                  <a:uFillTx/>
                  <a:latin typeface="Segoe UI Semibold"/>
                </a:rPr>
                <a:t>Data Factory</a:t>
              </a:r>
            </a:p>
          </p:txBody>
        </p:sp>
        <p:sp>
          <p:nvSpPr>
            <p:cNvPr id="250" name="Freeform 249">
              <a:extLst>
                <a:ext uri="{FF2B5EF4-FFF2-40B4-BE49-F238E27FC236}">
                  <a16:creationId xmlns:a16="http://schemas.microsoft.com/office/drawing/2014/main" id="{2CF7362E-70AB-F447-8923-32EFEABED60F}"/>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128" name="Graphic 127">
            <a:extLst>
              <a:ext uri="{FF2B5EF4-FFF2-40B4-BE49-F238E27FC236}">
                <a16:creationId xmlns:a16="http://schemas.microsoft.com/office/drawing/2014/main" id="{36A630FE-7D08-A443-B317-D9860BF7A42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08787" y="2870708"/>
            <a:ext cx="606276" cy="697036"/>
          </a:xfrm>
          <a:prstGeom prst="rect">
            <a:avLst/>
          </a:prstGeom>
        </p:spPr>
      </p:pic>
    </p:spTree>
    <p:extLst>
      <p:ext uri="{BB962C8B-B14F-4D97-AF65-F5344CB8AC3E}">
        <p14:creationId xmlns:p14="http://schemas.microsoft.com/office/powerpoint/2010/main" val="352163102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721284"/>
            <a:ext cx="7371793" cy="1793104"/>
          </a:xfrm>
        </p:spPr>
        <p:txBody>
          <a:bodyPr anchor="t"/>
          <a:lstStyle/>
          <a:p>
            <a:r>
              <a:rPr lang="en-US" sz="4800"/>
              <a:t>The heart of analytics </a:t>
            </a:r>
            <a:endParaRPr lang="en-US" sz="480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10414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1BB2E6-9601-8242-9556-8DDC2454EFBB}"/>
              </a:ext>
            </a:extLst>
          </p:cNvPr>
          <p:cNvSpPr/>
          <p:nvPr/>
        </p:nvSpPr>
        <p:spPr bwMode="auto">
          <a:xfrm>
            <a:off x="6091518" y="457200"/>
            <a:ext cx="5681382" cy="5943602"/>
          </a:xfrm>
          <a:prstGeom prst="rect">
            <a:avLst/>
          </a:prstGeom>
          <a:solidFill>
            <a:schemeClr val="tx1"/>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1F6011-3B65-4241-9905-597CCD9D0C0B}"/>
              </a:ext>
            </a:extLst>
          </p:cNvPr>
          <p:cNvSpPr>
            <a:spLocks noGrp="1"/>
          </p:cNvSpPr>
          <p:nvPr>
            <p:ph type="title"/>
          </p:nvPr>
        </p:nvSpPr>
        <p:spPr>
          <a:xfrm>
            <a:off x="495250" y="2408516"/>
            <a:ext cx="5046529" cy="443198"/>
          </a:xfrm>
        </p:spPr>
        <p:txBody>
          <a:bodyPr/>
          <a:lstStyle/>
          <a:p>
            <a:r>
              <a:rPr lang="en-US"/>
              <a:t>The data warehouse </a:t>
            </a:r>
            <a:br>
              <a:rPr lang="en-US"/>
            </a:br>
            <a:r>
              <a:rPr lang="en-US"/>
              <a:t>still has its mojo</a:t>
            </a:r>
            <a:br>
              <a:rPr lang="en-US"/>
            </a:br>
            <a:br>
              <a:rPr lang="en-US"/>
            </a:br>
            <a:r>
              <a:rPr lang="en-US"/>
              <a:t>and it’s only getting better</a:t>
            </a:r>
          </a:p>
        </p:txBody>
      </p:sp>
      <p:sp>
        <p:nvSpPr>
          <p:cNvPr id="20" name="TextBox 19">
            <a:extLst>
              <a:ext uri="{FF2B5EF4-FFF2-40B4-BE49-F238E27FC236}">
                <a16:creationId xmlns:a16="http://schemas.microsoft.com/office/drawing/2014/main" id="{D783F50B-0467-8D44-80C9-F7D466CEE4CA}"/>
              </a:ext>
            </a:extLst>
          </p:cNvPr>
          <p:cNvSpPr txBox="1"/>
          <p:nvPr/>
        </p:nvSpPr>
        <p:spPr>
          <a:xfrm>
            <a:off x="7479459" y="2878416"/>
            <a:ext cx="2902833" cy="2215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Azure Synapse Analytics</a:t>
            </a:r>
          </a:p>
        </p:txBody>
      </p:sp>
      <p:sp>
        <p:nvSpPr>
          <p:cNvPr id="40" name="TextBox 39">
            <a:extLst>
              <a:ext uri="{FF2B5EF4-FFF2-40B4-BE49-F238E27FC236}">
                <a16:creationId xmlns:a16="http://schemas.microsoft.com/office/drawing/2014/main" id="{3B5C659B-F0BA-3E48-B8C4-08922C1EEE21}"/>
              </a:ext>
            </a:extLst>
          </p:cNvPr>
          <p:cNvSpPr txBox="1"/>
          <p:nvPr/>
        </p:nvSpPr>
        <p:spPr>
          <a:xfrm>
            <a:off x="7857576" y="5624964"/>
            <a:ext cx="2146599" cy="2215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Power BI</a:t>
            </a:r>
          </a:p>
        </p:txBody>
      </p:sp>
      <p:grpSp>
        <p:nvGrpSpPr>
          <p:cNvPr id="34" name="Group 33">
            <a:extLst>
              <a:ext uri="{FF2B5EF4-FFF2-40B4-BE49-F238E27FC236}">
                <a16:creationId xmlns:a16="http://schemas.microsoft.com/office/drawing/2014/main" id="{BC2CA024-F49C-2A4C-B354-29F65CA8BC53}"/>
              </a:ext>
            </a:extLst>
          </p:cNvPr>
          <p:cNvGrpSpPr/>
          <p:nvPr/>
        </p:nvGrpSpPr>
        <p:grpSpPr>
          <a:xfrm>
            <a:off x="8236300" y="4168655"/>
            <a:ext cx="1389150" cy="1048804"/>
            <a:chOff x="2851176" y="840527"/>
            <a:chExt cx="3024388" cy="2283410"/>
          </a:xfrm>
        </p:grpSpPr>
        <p:sp>
          <p:nvSpPr>
            <p:cNvPr id="35" name="Freeform: Shape 338">
              <a:extLst>
                <a:ext uri="{FF2B5EF4-FFF2-40B4-BE49-F238E27FC236}">
                  <a16:creationId xmlns:a16="http://schemas.microsoft.com/office/drawing/2014/main" id="{CA100F28-6047-174F-AF3A-2DD50C461A28}"/>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39">
              <a:extLst>
                <a:ext uri="{FF2B5EF4-FFF2-40B4-BE49-F238E27FC236}">
                  <a16:creationId xmlns:a16="http://schemas.microsoft.com/office/drawing/2014/main" id="{CC2EF996-A106-D54B-A9B4-63EAFC1A0225}"/>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21" name="Graphic 20">
            <a:extLst>
              <a:ext uri="{FF2B5EF4-FFF2-40B4-BE49-F238E27FC236}">
                <a16:creationId xmlns:a16="http://schemas.microsoft.com/office/drawing/2014/main" id="{39210FF0-9DDF-F54E-B588-41CECE8217D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77490" y="1111689"/>
            <a:ext cx="1320714" cy="1518426"/>
          </a:xfrm>
          <a:prstGeom prst="rect">
            <a:avLst/>
          </a:prstGeom>
        </p:spPr>
      </p:pic>
    </p:spTree>
    <p:extLst>
      <p:ext uri="{BB962C8B-B14F-4D97-AF65-F5344CB8AC3E}">
        <p14:creationId xmlns:p14="http://schemas.microsoft.com/office/powerpoint/2010/main" val="36351220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a:br>
            <a:r>
              <a:rPr lang="en-US" sz="4800"/>
              <a:t>Azure Synapse Analytics</a:t>
            </a:r>
            <a:br>
              <a:rPr lang="en-US" sz="4800"/>
            </a:br>
            <a:r>
              <a:rPr lang="en-US" sz="2800" spc="0">
                <a:solidFill>
                  <a:srgbClr val="50E6FF"/>
                </a:solidFill>
              </a:rPr>
              <a:t>Limitless analytics service with unmatched time to insight</a:t>
            </a:r>
            <a:endParaRPr lang="en-US" sz="480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9A7F-3326-4A49-B7C3-EA230ABD3001}"/>
              </a:ext>
            </a:extLst>
          </p:cNvPr>
          <p:cNvSpPr>
            <a:spLocks noGrp="1"/>
          </p:cNvSpPr>
          <p:nvPr>
            <p:ph type="title"/>
          </p:nvPr>
        </p:nvSpPr>
        <p:spPr>
          <a:xfrm>
            <a:off x="1298712" y="2777949"/>
            <a:ext cx="2851219" cy="1426629"/>
          </a:xfrm>
        </p:spPr>
        <p:txBody>
          <a:bodyPr/>
          <a:lstStyle/>
          <a:p>
            <a:r>
              <a:rPr lang="en-US">
                <a:solidFill>
                  <a:schemeClr val="tx1"/>
                </a:solidFill>
              </a:rPr>
              <a:t>Introducing Azure Synapse Analytics</a:t>
            </a:r>
            <a:br>
              <a:rPr lang="en-US">
                <a:solidFill>
                  <a:schemeClr val="tx1"/>
                </a:solidFill>
              </a:rPr>
            </a:br>
            <a:endParaRPr lang="en-US">
              <a:solidFill>
                <a:schemeClr val="tx1"/>
              </a:solidFill>
            </a:endParaRPr>
          </a:p>
        </p:txBody>
      </p:sp>
      <p:grpSp>
        <p:nvGrpSpPr>
          <p:cNvPr id="22" name="Group 49">
            <a:extLst>
              <a:ext uri="{FF2B5EF4-FFF2-40B4-BE49-F238E27FC236}">
                <a16:creationId xmlns:a16="http://schemas.microsoft.com/office/drawing/2014/main" id="{379F336E-E704-6F4D-A405-85300597496D}"/>
              </a:ext>
            </a:extLst>
          </p:cNvPr>
          <p:cNvGrpSpPr>
            <a:grpSpLocks noChangeAspect="1"/>
          </p:cNvGrpSpPr>
          <p:nvPr/>
        </p:nvGrpSpPr>
        <p:grpSpPr bwMode="auto">
          <a:xfrm>
            <a:off x="1298713" y="1025416"/>
            <a:ext cx="1380228" cy="1376395"/>
            <a:chOff x="3989" y="1530"/>
            <a:chExt cx="360" cy="359"/>
          </a:xfrm>
        </p:grpSpPr>
        <p:sp>
          <p:nvSpPr>
            <p:cNvPr id="23" name="Freeform 50">
              <a:extLst>
                <a:ext uri="{FF2B5EF4-FFF2-40B4-BE49-F238E27FC236}">
                  <a16:creationId xmlns:a16="http://schemas.microsoft.com/office/drawing/2014/main" id="{D75935FF-F830-7B44-8D30-9AAADDB71877}"/>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51">
              <a:extLst>
                <a:ext uri="{FF2B5EF4-FFF2-40B4-BE49-F238E27FC236}">
                  <a16:creationId xmlns:a16="http://schemas.microsoft.com/office/drawing/2014/main" id="{806079FC-66AA-E147-AB0F-8C60F338CCDD}"/>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52">
              <a:extLst>
                <a:ext uri="{FF2B5EF4-FFF2-40B4-BE49-F238E27FC236}">
                  <a16:creationId xmlns:a16="http://schemas.microsoft.com/office/drawing/2014/main" id="{B0DFAB9B-24F8-7D4A-97DB-784D71CECD5E}"/>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53">
              <a:extLst>
                <a:ext uri="{FF2B5EF4-FFF2-40B4-BE49-F238E27FC236}">
                  <a16:creationId xmlns:a16="http://schemas.microsoft.com/office/drawing/2014/main" id="{B009C2F7-9588-0B42-80E7-AFB9544CFF41}"/>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54">
              <a:extLst>
                <a:ext uri="{FF2B5EF4-FFF2-40B4-BE49-F238E27FC236}">
                  <a16:creationId xmlns:a16="http://schemas.microsoft.com/office/drawing/2014/main" id="{9A34FB3B-BD37-2141-AA20-4DB8B8BE99C4}"/>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55">
              <a:extLst>
                <a:ext uri="{FF2B5EF4-FFF2-40B4-BE49-F238E27FC236}">
                  <a16:creationId xmlns:a16="http://schemas.microsoft.com/office/drawing/2014/main" id="{977B74CC-F9CA-A04C-A20B-3FADDEB6CFF0}"/>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rgbClr val="48C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56">
              <a:extLst>
                <a:ext uri="{FF2B5EF4-FFF2-40B4-BE49-F238E27FC236}">
                  <a16:creationId xmlns:a16="http://schemas.microsoft.com/office/drawing/2014/main" id="{2113443F-A9F0-494A-A682-DE193FE6095C}"/>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7">
              <a:extLst>
                <a:ext uri="{FF2B5EF4-FFF2-40B4-BE49-F238E27FC236}">
                  <a16:creationId xmlns:a16="http://schemas.microsoft.com/office/drawing/2014/main" id="{3A782F49-BB28-6F49-87BC-4E9C0D4C53D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825AD096-9A74-4641-B9CC-D3167F74F7BD}"/>
              </a:ext>
            </a:extLst>
          </p:cNvPr>
          <p:cNvSpPr/>
          <p:nvPr/>
        </p:nvSpPr>
        <p:spPr>
          <a:xfrm>
            <a:off x="5342670" y="1389643"/>
            <a:ext cx="555061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a:ea typeface="+mn-ea"/>
                <a:cs typeface="+mn-cs"/>
              </a:rPr>
              <a:t>A </a:t>
            </a:r>
            <a:r>
              <a:rPr kumimoji="0" lang="en-US" sz="2400" b="1" i="0" u="none" strike="noStrike" kern="1200" cap="none" spc="0" normalizeH="0" baseline="0" noProof="0">
                <a:ln>
                  <a:noFill/>
                </a:ln>
                <a:solidFill>
                  <a:schemeClr val="tx2"/>
                </a:solidFill>
                <a:effectLst/>
                <a:uLnTx/>
                <a:uFillTx/>
                <a:latin typeface="Segoe UI"/>
                <a:ea typeface="+mn-ea"/>
                <a:cs typeface="+mn-cs"/>
              </a:rPr>
              <a:t>limitless</a:t>
            </a:r>
            <a:r>
              <a:rPr kumimoji="0" lang="en-US" sz="2400" b="0" i="0" u="none" strike="noStrike" kern="1200" cap="none" spc="0" normalizeH="0" baseline="0" noProof="0">
                <a:ln>
                  <a:noFill/>
                </a:ln>
                <a:effectLst/>
                <a:uLnTx/>
                <a:uFillTx/>
                <a:latin typeface="Segoe UI"/>
                <a:ea typeface="+mn-ea"/>
                <a:cs typeface="+mn-cs"/>
              </a:rPr>
              <a:t> analytics service with </a:t>
            </a:r>
            <a:r>
              <a:rPr kumimoji="0" lang="en-US" sz="2400" b="1" i="0" u="none" strike="noStrike" kern="1200" cap="none" spc="0" normalizeH="0" baseline="0" noProof="0">
                <a:ln>
                  <a:noFill/>
                </a:ln>
                <a:solidFill>
                  <a:schemeClr val="tx2"/>
                </a:solidFill>
                <a:effectLst/>
                <a:uLnTx/>
                <a:uFillTx/>
                <a:latin typeface="Segoe UI"/>
                <a:ea typeface="+mn-ea"/>
                <a:cs typeface="+mn-cs"/>
              </a:rPr>
              <a:t>unmatched time to insight</a:t>
            </a:r>
            <a:r>
              <a:rPr kumimoji="0" lang="en-US" sz="2400" b="0" i="0" u="none" strike="noStrike" kern="1200" cap="none" spc="0" normalizeH="0" baseline="0" noProof="0">
                <a:ln>
                  <a:noFill/>
                </a:ln>
                <a:effectLst/>
                <a:uLnTx/>
                <a:uFillTx/>
                <a:latin typeface="Segoe UI"/>
                <a:ea typeface="+mn-ea"/>
                <a:cs typeface="+mn-cs"/>
              </a:rPr>
              <a:t>, that delivers insights from all your data, </a:t>
            </a:r>
            <a:r>
              <a:rPr kumimoji="0" lang="en-US" sz="2400" b="1" i="0" u="none" strike="noStrike" kern="1200" cap="none" spc="0" normalizeH="0" baseline="0" noProof="0">
                <a:ln>
                  <a:noFill/>
                </a:ln>
                <a:solidFill>
                  <a:schemeClr val="tx2"/>
                </a:solidFill>
                <a:effectLst/>
                <a:uLnTx/>
                <a:uFillTx/>
                <a:latin typeface="Segoe UI"/>
                <a:ea typeface="+mn-ea"/>
                <a:cs typeface="+mn-cs"/>
              </a:rPr>
              <a:t>across data warehouses and big data</a:t>
            </a:r>
            <a:r>
              <a:rPr kumimoji="0" lang="en-US" sz="2400" b="1" i="0" u="none" strike="noStrike" kern="1200" cap="none" spc="0" normalizeH="0" baseline="0" noProof="0">
                <a:ln>
                  <a:noFill/>
                </a:ln>
                <a:effectLst/>
                <a:uLnTx/>
                <a:uFillTx/>
                <a:latin typeface="Segoe UI"/>
                <a:ea typeface="+mn-ea"/>
                <a:cs typeface="+mn-cs"/>
              </a:rPr>
              <a:t> </a:t>
            </a:r>
            <a:r>
              <a:rPr kumimoji="0" lang="en-US" sz="2400" b="0" i="0" u="none" strike="noStrike" kern="1200" cap="none" spc="0" normalizeH="0" baseline="0" noProof="0">
                <a:ln>
                  <a:noFill/>
                </a:ln>
                <a:effectLst/>
                <a:uLnTx/>
                <a:uFillTx/>
                <a:latin typeface="Segoe UI"/>
                <a:ea typeface="+mn-ea"/>
                <a:cs typeface="+mn-cs"/>
              </a:rPr>
              <a:t>analytics systems, </a:t>
            </a:r>
            <a:r>
              <a:rPr kumimoji="0" lang="en-US" sz="2400" b="1" i="0" u="none" strike="noStrike" kern="1200" cap="none" spc="0" normalizeH="0" baseline="0" noProof="0">
                <a:ln>
                  <a:noFill/>
                </a:ln>
                <a:solidFill>
                  <a:schemeClr val="tx2"/>
                </a:solidFill>
                <a:effectLst/>
                <a:uLnTx/>
                <a:uFillTx/>
                <a:latin typeface="Segoe UI"/>
                <a:ea typeface="+mn-ea"/>
                <a:cs typeface="+mn-cs"/>
              </a:rPr>
              <a:t>with blazing speed</a:t>
            </a:r>
          </a:p>
        </p:txBody>
      </p:sp>
      <p:sp>
        <p:nvSpPr>
          <p:cNvPr id="16" name="Rectangle 15">
            <a:extLst>
              <a:ext uri="{FF2B5EF4-FFF2-40B4-BE49-F238E27FC236}">
                <a16:creationId xmlns:a16="http://schemas.microsoft.com/office/drawing/2014/main" id="{EDA43EF9-FA7E-B148-B416-1DD98E46AC70}"/>
              </a:ext>
            </a:extLst>
          </p:cNvPr>
          <p:cNvSpPr/>
          <p:nvPr/>
        </p:nvSpPr>
        <p:spPr>
          <a:xfrm>
            <a:off x="5342670" y="3571315"/>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a:ea typeface="+mn-ea"/>
                <a:cs typeface="+mn-cs"/>
              </a:rPr>
              <a:t>Simply put, </a:t>
            </a:r>
            <a:r>
              <a:rPr kumimoji="0" lang="en-US" sz="2400" b="1" i="0" u="none" strike="noStrike" kern="1200" cap="none" spc="0" normalizeH="0" baseline="0" noProof="0">
                <a:ln>
                  <a:noFill/>
                </a:ln>
                <a:solidFill>
                  <a:schemeClr val="tx2"/>
                </a:solidFill>
                <a:effectLst/>
                <a:uLnTx/>
                <a:uFillTx/>
                <a:latin typeface="Segoe UI"/>
                <a:ea typeface="+mn-ea"/>
                <a:cs typeface="+mn-cs"/>
              </a:rPr>
              <a:t>Azure Synapse is Azure SQL Data Warehouse evolved</a:t>
            </a:r>
            <a:r>
              <a:rPr kumimoji="0" lang="en-US" sz="2400" b="0" i="0" u="none" strike="noStrike" kern="1200" cap="none" spc="0" normalizeH="0" baseline="0" noProof="0">
                <a:ln>
                  <a:noFill/>
                </a:ln>
                <a:solidFill>
                  <a:schemeClr val="tx2"/>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a:ea typeface="+mn-ea"/>
                <a:cs typeface="+mn-cs"/>
              </a:rPr>
              <a:t>We have taken the same industry leading data warehouse and elevated it to a whole new level of performance and capabilities</a:t>
            </a:r>
          </a:p>
        </p:txBody>
      </p:sp>
    </p:spTree>
    <p:extLst>
      <p:ext uri="{BB962C8B-B14F-4D97-AF65-F5344CB8AC3E}">
        <p14:creationId xmlns:p14="http://schemas.microsoft.com/office/powerpoint/2010/main" val="20630000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8" name="Group 176">
            <a:extLst>
              <a:ext uri="{FF2B5EF4-FFF2-40B4-BE49-F238E27FC236}">
                <a16:creationId xmlns:a16="http://schemas.microsoft.com/office/drawing/2014/main" id="{CA78BCA7-DFAB-8E4D-880C-4943E501D02B}"/>
              </a:ext>
            </a:extLst>
          </p:cNvPr>
          <p:cNvGrpSpPr>
            <a:grpSpLocks noChangeAspect="1"/>
          </p:cNvGrpSpPr>
          <p:nvPr/>
        </p:nvGrpSpPr>
        <p:grpSpPr bwMode="auto">
          <a:xfrm>
            <a:off x="8141814" y="4798586"/>
            <a:ext cx="435112" cy="435112"/>
            <a:chOff x="2204" y="2781"/>
            <a:chExt cx="312" cy="312"/>
          </a:xfrm>
        </p:grpSpPr>
        <p:sp>
          <p:nvSpPr>
            <p:cNvPr id="89" name="AutoShape 175">
              <a:extLst>
                <a:ext uri="{FF2B5EF4-FFF2-40B4-BE49-F238E27FC236}">
                  <a16:creationId xmlns:a16="http://schemas.microsoft.com/office/drawing/2014/main" id="{21B77C16-51F0-B445-BD9D-3CAB623D8E9D}"/>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177">
              <a:extLst>
                <a:ext uri="{FF2B5EF4-FFF2-40B4-BE49-F238E27FC236}">
                  <a16:creationId xmlns:a16="http://schemas.microsoft.com/office/drawing/2014/main" id="{39E9F473-BCE4-524F-A6E9-D3E0AEF4BDD3}"/>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178">
              <a:extLst>
                <a:ext uri="{FF2B5EF4-FFF2-40B4-BE49-F238E27FC236}">
                  <a16:creationId xmlns:a16="http://schemas.microsoft.com/office/drawing/2014/main" id="{C1EA475D-F4E5-6149-9948-0A45AF4FDF09}"/>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79">
              <a:extLst>
                <a:ext uri="{FF2B5EF4-FFF2-40B4-BE49-F238E27FC236}">
                  <a16:creationId xmlns:a16="http://schemas.microsoft.com/office/drawing/2014/main" id="{45A4F400-4950-8944-9655-E44F9B077A29}"/>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80">
              <a:extLst>
                <a:ext uri="{FF2B5EF4-FFF2-40B4-BE49-F238E27FC236}">
                  <a16:creationId xmlns:a16="http://schemas.microsoft.com/office/drawing/2014/main" id="{809DCD43-D185-9D4A-86BE-F0F6305C8BB6}"/>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5" name="Picture 44">
            <a:extLst>
              <a:ext uri="{FF2B5EF4-FFF2-40B4-BE49-F238E27FC236}">
                <a16:creationId xmlns:a16="http://schemas.microsoft.com/office/drawing/2014/main" id="{141A6B2E-1EB7-7044-9AC8-C66F8CCF4E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24698" y="1978424"/>
            <a:ext cx="3643429" cy="2574561"/>
          </a:xfrm>
          <a:prstGeom prst="rect">
            <a:avLst/>
          </a:prstGeom>
          <a:effectLst>
            <a:outerShdw blurRad="127000" dist="38100" dir="5400000" algn="tl" rotWithShape="0">
              <a:prstClr val="black">
                <a:alpha val="34000"/>
              </a:prstClr>
            </a:outerShdw>
          </a:effectLst>
        </p:spPr>
      </p:pic>
      <p:pic>
        <p:nvPicPr>
          <p:cNvPr id="47" name="Picture 46">
            <a:extLst>
              <a:ext uri="{FF2B5EF4-FFF2-40B4-BE49-F238E27FC236}">
                <a16:creationId xmlns:a16="http://schemas.microsoft.com/office/drawing/2014/main" id="{0FBC800C-7926-914B-B82D-594E43D7C96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4313637" y="1969173"/>
            <a:ext cx="3623050" cy="2591904"/>
          </a:xfrm>
          <a:prstGeom prst="rect">
            <a:avLst/>
          </a:prstGeom>
          <a:effectLst>
            <a:outerShdw blurRad="127000" dist="38100" dir="5400000" algn="tl" rotWithShape="0">
              <a:prstClr val="black">
                <a:alpha val="34000"/>
              </a:prstClr>
            </a:outerShdw>
          </a:effectLst>
        </p:spPr>
      </p:pic>
      <p:pic>
        <p:nvPicPr>
          <p:cNvPr id="46" name="Picture 45" descr="A hand holding a glass of wine&#10;&#10;Description generated with very high confidence">
            <a:extLst>
              <a:ext uri="{FF2B5EF4-FFF2-40B4-BE49-F238E27FC236}">
                <a16:creationId xmlns:a16="http://schemas.microsoft.com/office/drawing/2014/main" id="{F89522BB-D662-704E-83E0-D41DBAB136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8702" y="1969774"/>
            <a:ext cx="3623050" cy="2591302"/>
          </a:xfrm>
          <a:prstGeom prst="rect">
            <a:avLst/>
          </a:prstGeom>
          <a:effectLst>
            <a:outerShdw blurRad="127000" dist="38100" dir="5400000" algn="tl" rotWithShape="0">
              <a:prstClr val="black">
                <a:alpha val="34000"/>
              </a:prstClr>
            </a:outerShdw>
          </a:effectLst>
        </p:spPr>
      </p:pic>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Segoe UI Semibold"/>
                <a:ea typeface="+mn-ea"/>
                <a:cs typeface="Segoe UI" charset="0"/>
              </a:rPr>
              <a:t>AI apps &amp; agents</a:t>
            </a:r>
          </a:p>
        </p:txBody>
      </p:sp>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39" y="5419255"/>
            <a:ext cx="3630521" cy="492443"/>
          </a:xfrm>
        </p:spPr>
        <p:txBody>
          <a:bodyPr/>
          <a:lstStyle/>
          <a:p>
            <a:r>
              <a:rPr lang="en-US" sz="1600" b="0">
                <a:solidFill>
                  <a:srgbClr val="4FE6FF"/>
                </a:solidFill>
                <a:latin typeface="+mj-lt"/>
              </a:rPr>
              <a:t>Data consolidation </a:t>
            </a:r>
            <a:r>
              <a:rPr lang="en-US" sz="1600" b="0">
                <a:solidFill>
                  <a:schemeClr val="bg1"/>
                </a:solidFill>
              </a:rPr>
              <a:t>using </a:t>
            </a:r>
            <a:br>
              <a:rPr lang="en-US" sz="1600" b="0">
                <a:solidFill>
                  <a:schemeClr val="bg1"/>
                </a:solidFill>
              </a:rPr>
            </a:br>
            <a:r>
              <a:rPr lang="en-US" sz="1600" b="0">
                <a:solidFill>
                  <a:schemeClr val="bg1"/>
                </a:solidFill>
              </a:rPr>
              <a:t>Azure Synapse Analytics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90000" y="5419255"/>
            <a:ext cx="3623050" cy="492443"/>
          </a:xfrm>
        </p:spPr>
        <p:txBody>
          <a:bodyPr/>
          <a:lstStyle/>
          <a:p>
            <a:r>
              <a:rPr lang="en-US" sz="1600" b="0">
                <a:solidFill>
                  <a:srgbClr val="4FE6FF"/>
                </a:solidFill>
                <a:latin typeface="+mj-lt"/>
              </a:rPr>
              <a:t>Migration to the cloud </a:t>
            </a:r>
            <a:r>
              <a:rPr lang="en-US" sz="1600" b="0">
                <a:solidFill>
                  <a:schemeClr val="bg1"/>
                </a:solidFill>
              </a:rPr>
              <a:t>for </a:t>
            </a:r>
            <a:br>
              <a:rPr lang="en-US" sz="1600" b="0">
                <a:solidFill>
                  <a:schemeClr val="bg1"/>
                </a:solidFill>
              </a:rPr>
            </a:br>
            <a:r>
              <a:rPr lang="en-US" sz="1600" b="0">
                <a:solidFill>
                  <a:schemeClr val="bg1"/>
                </a:solidFill>
              </a:rPr>
              <a:t>efficient business operations</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4" y="5419255"/>
            <a:ext cx="3630521" cy="492443"/>
          </a:xfrm>
        </p:spPr>
        <p:txBody>
          <a:bodyPr/>
          <a:lstStyle/>
          <a:p>
            <a:r>
              <a:rPr lang="en-US" sz="1600" b="0">
                <a:solidFill>
                  <a:schemeClr val="bg1"/>
                </a:solidFill>
              </a:rPr>
              <a:t>Using Azure Synapse Analytics </a:t>
            </a:r>
            <a:br>
              <a:rPr lang="en-US" sz="1600" b="0">
                <a:solidFill>
                  <a:schemeClr val="bg1"/>
                </a:solidFill>
              </a:rPr>
            </a:br>
            <a:r>
              <a:rPr lang="en-US" sz="1600" b="0">
                <a:solidFill>
                  <a:schemeClr val="bg1"/>
                </a:solidFill>
              </a:rPr>
              <a:t>for </a:t>
            </a:r>
            <a:r>
              <a:rPr lang="en-US" sz="1600" b="0">
                <a:solidFill>
                  <a:srgbClr val="4FE6FF"/>
                </a:solidFill>
                <a:latin typeface="+mj-lt"/>
              </a:rPr>
              <a:t>predictive analytics</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84921" y="185476"/>
            <a:ext cx="11336039" cy="739343"/>
          </a:xfrm>
        </p:spPr>
        <p:txBody>
          <a:bodyPr/>
          <a:lstStyle/>
          <a:p>
            <a:r>
              <a:rPr lang="en-US" sz="3200" spc="0">
                <a:solidFill>
                  <a:schemeClr val="bg1"/>
                </a:solidFill>
              </a:rPr>
              <a:t>Organizations that fully harness their data outperform</a:t>
            </a:r>
          </a:p>
        </p:txBody>
      </p:sp>
      <p:sp>
        <p:nvSpPr>
          <p:cNvPr id="10" name="Rectangle 9">
            <a:extLst>
              <a:ext uri="{FF2B5EF4-FFF2-40B4-BE49-F238E27FC236}">
                <a16:creationId xmlns:a16="http://schemas.microsoft.com/office/drawing/2014/main" id="{EF131B31-47A9-FE48-9F47-A513AB961C4E}"/>
              </a:ext>
            </a:extLst>
          </p:cNvPr>
          <p:cNvSpPr/>
          <p:nvPr/>
        </p:nvSpPr>
        <p:spPr bwMode="auto">
          <a:xfrm>
            <a:off x="8124699" y="1969172"/>
            <a:ext cx="3650541"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1D611D3-6CCF-0C49-83DF-7509467970E3}"/>
              </a:ext>
            </a:extLst>
          </p:cNvPr>
          <p:cNvSpPr/>
          <p:nvPr/>
        </p:nvSpPr>
        <p:spPr bwMode="auto">
          <a:xfrm>
            <a:off x="453540" y="1969172"/>
            <a:ext cx="3630521" cy="2591904"/>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5047C35-6C71-5E49-A83E-D9A2120E5308}"/>
              </a:ext>
            </a:extLst>
          </p:cNvPr>
          <p:cNvSpPr/>
          <p:nvPr/>
        </p:nvSpPr>
        <p:spPr bwMode="auto">
          <a:xfrm>
            <a:off x="4306166" y="1964289"/>
            <a:ext cx="3630521" cy="261297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1C3EEED6-0324-4B40-B24D-B93EA067C134}"/>
              </a:ext>
            </a:extLst>
          </p:cNvPr>
          <p:cNvPicPr>
            <a:picLocks noChangeAspect="1"/>
          </p:cNvPicPr>
          <p:nvPr/>
        </p:nvPicPr>
        <p:blipFill>
          <a:blip r:embed="rId6" cstate="email">
            <a:lum bright="100000"/>
            <a:extLst>
              <a:ext uri="{28A0092B-C50C-407E-A947-70E740481C1C}">
                <a14:useLocalDpi xmlns:a14="http://schemas.microsoft.com/office/drawing/2010/main"/>
              </a:ext>
            </a:extLst>
          </a:blip>
          <a:stretch>
            <a:fillRect/>
          </a:stretch>
        </p:blipFill>
        <p:spPr>
          <a:xfrm>
            <a:off x="3034860" y="1950313"/>
            <a:ext cx="983828" cy="525882"/>
          </a:xfrm>
          <a:prstGeom prst="rect">
            <a:avLst/>
          </a:prstGeom>
        </p:spPr>
      </p:pic>
      <p:pic>
        <p:nvPicPr>
          <p:cNvPr id="50" name="Picture 49">
            <a:extLst>
              <a:ext uri="{FF2B5EF4-FFF2-40B4-BE49-F238E27FC236}">
                <a16:creationId xmlns:a16="http://schemas.microsoft.com/office/drawing/2014/main" id="{5BD77D3E-7E06-3146-B01D-A229C334DEEA}"/>
              </a:ext>
            </a:extLst>
          </p:cNvPr>
          <p:cNvPicPr>
            <a:picLocks noChangeAspect="1"/>
          </p:cNvPicPr>
          <p:nvPr/>
        </p:nvPicPr>
        <p:blipFill>
          <a:blip r:embed="rId7" cstate="email">
            <a:lum bright="100000"/>
            <a:extLst>
              <a:ext uri="{28A0092B-C50C-407E-A947-70E740481C1C}">
                <a14:useLocalDpi xmlns:a14="http://schemas.microsoft.com/office/drawing/2010/main"/>
              </a:ext>
            </a:extLst>
          </a:blip>
          <a:stretch>
            <a:fillRect/>
          </a:stretch>
        </p:blipFill>
        <p:spPr>
          <a:xfrm>
            <a:off x="6772672" y="2058594"/>
            <a:ext cx="1021443" cy="471771"/>
          </a:xfrm>
          <a:prstGeom prst="rect">
            <a:avLst/>
          </a:prstGeom>
        </p:spPr>
      </p:pic>
      <p:pic>
        <p:nvPicPr>
          <p:cNvPr id="53" name="Picture 2" descr="Image result for maritz logo">
            <a:extLst>
              <a:ext uri="{FF2B5EF4-FFF2-40B4-BE49-F238E27FC236}">
                <a16:creationId xmlns:a16="http://schemas.microsoft.com/office/drawing/2014/main" id="{04556283-B94F-EB4B-B656-D258F996F372}"/>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300909" y="2090126"/>
            <a:ext cx="1350647" cy="27470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157">
            <a:extLst>
              <a:ext uri="{FF2B5EF4-FFF2-40B4-BE49-F238E27FC236}">
                <a16:creationId xmlns:a16="http://schemas.microsoft.com/office/drawing/2014/main" id="{C0D5483D-57D5-5346-A36C-82E2444E19E0}"/>
              </a:ext>
            </a:extLst>
          </p:cNvPr>
          <p:cNvGrpSpPr>
            <a:grpSpLocks noChangeAspect="1"/>
          </p:cNvGrpSpPr>
          <p:nvPr/>
        </p:nvGrpSpPr>
        <p:grpSpPr bwMode="auto">
          <a:xfrm>
            <a:off x="489039" y="4768492"/>
            <a:ext cx="495300" cy="495300"/>
            <a:chOff x="1614" y="2783"/>
            <a:chExt cx="312" cy="312"/>
          </a:xfrm>
        </p:grpSpPr>
        <p:sp>
          <p:nvSpPr>
            <p:cNvPr id="55" name="Oval 158">
              <a:extLst>
                <a:ext uri="{FF2B5EF4-FFF2-40B4-BE49-F238E27FC236}">
                  <a16:creationId xmlns:a16="http://schemas.microsoft.com/office/drawing/2014/main" id="{D73A5858-5767-F54F-96C0-F28BA8070CE3}"/>
                </a:ext>
              </a:extLst>
            </p:cNvPr>
            <p:cNvSpPr>
              <a:spLocks noChangeArrowheads="1"/>
            </p:cNvSpPr>
            <p:nvPr/>
          </p:nvSpPr>
          <p:spPr bwMode="auto">
            <a:xfrm>
              <a:off x="1809"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159">
              <a:extLst>
                <a:ext uri="{FF2B5EF4-FFF2-40B4-BE49-F238E27FC236}">
                  <a16:creationId xmlns:a16="http://schemas.microsoft.com/office/drawing/2014/main" id="{7CF6DC6F-3CB0-5F4D-9840-7B4EB93656FB}"/>
                </a:ext>
              </a:extLst>
            </p:cNvPr>
            <p:cNvSpPr>
              <a:spLocks noChangeArrowheads="1"/>
            </p:cNvSpPr>
            <p:nvPr/>
          </p:nvSpPr>
          <p:spPr bwMode="auto">
            <a:xfrm>
              <a:off x="1809"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Oval 160">
              <a:extLst>
                <a:ext uri="{FF2B5EF4-FFF2-40B4-BE49-F238E27FC236}">
                  <a16:creationId xmlns:a16="http://schemas.microsoft.com/office/drawing/2014/main" id="{B3D8F2A0-C143-874D-AF9C-48EF15DBCD91}"/>
                </a:ext>
              </a:extLst>
            </p:cNvPr>
            <p:cNvSpPr>
              <a:spLocks noChangeArrowheads="1"/>
            </p:cNvSpPr>
            <p:nvPr/>
          </p:nvSpPr>
          <p:spPr bwMode="auto">
            <a:xfrm>
              <a:off x="1692"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Oval 161">
              <a:extLst>
                <a:ext uri="{FF2B5EF4-FFF2-40B4-BE49-F238E27FC236}">
                  <a16:creationId xmlns:a16="http://schemas.microsoft.com/office/drawing/2014/main" id="{D472C57C-6EFA-054A-9883-2EC9A80AC03D}"/>
                </a:ext>
              </a:extLst>
            </p:cNvPr>
            <p:cNvSpPr>
              <a:spLocks noChangeArrowheads="1"/>
            </p:cNvSpPr>
            <p:nvPr/>
          </p:nvSpPr>
          <p:spPr bwMode="auto">
            <a:xfrm>
              <a:off x="1692"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Oval 162">
              <a:extLst>
                <a:ext uri="{FF2B5EF4-FFF2-40B4-BE49-F238E27FC236}">
                  <a16:creationId xmlns:a16="http://schemas.microsoft.com/office/drawing/2014/main" id="{26E8F1FC-C20E-B24B-B48D-33F23F1C0080}"/>
                </a:ext>
              </a:extLst>
            </p:cNvPr>
            <p:cNvSpPr>
              <a:spLocks noChangeArrowheads="1"/>
            </p:cNvSpPr>
            <p:nvPr/>
          </p:nvSpPr>
          <p:spPr bwMode="auto">
            <a:xfrm>
              <a:off x="1741" y="2832"/>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Oval 163">
              <a:extLst>
                <a:ext uri="{FF2B5EF4-FFF2-40B4-BE49-F238E27FC236}">
                  <a16:creationId xmlns:a16="http://schemas.microsoft.com/office/drawing/2014/main" id="{56DFD732-050B-D44E-BB9C-D2BEAEDD31CB}"/>
                </a:ext>
              </a:extLst>
            </p:cNvPr>
            <p:cNvSpPr>
              <a:spLocks noChangeArrowheads="1"/>
            </p:cNvSpPr>
            <p:nvPr/>
          </p:nvSpPr>
          <p:spPr bwMode="auto">
            <a:xfrm>
              <a:off x="1741" y="2988"/>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Oval 164">
              <a:extLst>
                <a:ext uri="{FF2B5EF4-FFF2-40B4-BE49-F238E27FC236}">
                  <a16:creationId xmlns:a16="http://schemas.microsoft.com/office/drawing/2014/main" id="{0D9C7F23-D8A3-2841-B2B4-31AD5DA76C09}"/>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Oval 165">
              <a:extLst>
                <a:ext uri="{FF2B5EF4-FFF2-40B4-BE49-F238E27FC236}">
                  <a16:creationId xmlns:a16="http://schemas.microsoft.com/office/drawing/2014/main" id="{BC5A7320-8788-FD43-B6F8-79C6FECFA6B0}"/>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166">
              <a:extLst>
                <a:ext uri="{FF2B5EF4-FFF2-40B4-BE49-F238E27FC236}">
                  <a16:creationId xmlns:a16="http://schemas.microsoft.com/office/drawing/2014/main" id="{232DFCA4-4D36-9D47-AB99-B3B075251F9B}"/>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167">
              <a:extLst>
                <a:ext uri="{FF2B5EF4-FFF2-40B4-BE49-F238E27FC236}">
                  <a16:creationId xmlns:a16="http://schemas.microsoft.com/office/drawing/2014/main" id="{FC8E7336-0FB5-EB40-A8A6-7CEEBAF34BB3}"/>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168">
              <a:extLst>
                <a:ext uri="{FF2B5EF4-FFF2-40B4-BE49-F238E27FC236}">
                  <a16:creationId xmlns:a16="http://schemas.microsoft.com/office/drawing/2014/main" id="{70D9E1FA-B6F6-1247-9B12-8529D07A13ED}"/>
                </a:ext>
              </a:extLst>
            </p:cNvPr>
            <p:cNvSpPr>
              <a:spLocks noChangeArrowheads="1"/>
            </p:cNvSpPr>
            <p:nvPr/>
          </p:nvSpPr>
          <p:spPr bwMode="auto">
            <a:xfrm>
              <a:off x="1663"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Oval 169">
              <a:extLst>
                <a:ext uri="{FF2B5EF4-FFF2-40B4-BE49-F238E27FC236}">
                  <a16:creationId xmlns:a16="http://schemas.microsoft.com/office/drawing/2014/main" id="{0E10A06D-3AB1-3846-AA21-AFAC8CD1500C}"/>
                </a:ext>
              </a:extLst>
            </p:cNvPr>
            <p:cNvSpPr>
              <a:spLocks noChangeArrowheads="1"/>
            </p:cNvSpPr>
            <p:nvPr/>
          </p:nvSpPr>
          <p:spPr bwMode="auto">
            <a:xfrm>
              <a:off x="1819"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Oval 170">
              <a:extLst>
                <a:ext uri="{FF2B5EF4-FFF2-40B4-BE49-F238E27FC236}">
                  <a16:creationId xmlns:a16="http://schemas.microsoft.com/office/drawing/2014/main" id="{B87AFF75-25B7-B647-A752-D331C656E74B}"/>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171">
              <a:extLst>
                <a:ext uri="{FF2B5EF4-FFF2-40B4-BE49-F238E27FC236}">
                  <a16:creationId xmlns:a16="http://schemas.microsoft.com/office/drawing/2014/main" id="{63529303-2C8E-DA4A-80F8-C7F40E13E1CA}"/>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172">
              <a:extLst>
                <a:ext uri="{FF2B5EF4-FFF2-40B4-BE49-F238E27FC236}">
                  <a16:creationId xmlns:a16="http://schemas.microsoft.com/office/drawing/2014/main" id="{12F46D6F-B498-B44C-9666-A63893000DF2}"/>
                </a:ext>
              </a:extLst>
            </p:cNvPr>
            <p:cNvSpPr>
              <a:spLocks noChangeArrowheads="1"/>
            </p:cNvSpPr>
            <p:nvPr/>
          </p:nvSpPr>
          <p:spPr bwMode="auto">
            <a:xfrm>
              <a:off x="1741"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Oval 173">
              <a:extLst>
                <a:ext uri="{FF2B5EF4-FFF2-40B4-BE49-F238E27FC236}">
                  <a16:creationId xmlns:a16="http://schemas.microsoft.com/office/drawing/2014/main" id="{5DE42338-EC86-1E46-8B61-31778D6C1122}"/>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Oval 174">
              <a:extLst>
                <a:ext uri="{FF2B5EF4-FFF2-40B4-BE49-F238E27FC236}">
                  <a16:creationId xmlns:a16="http://schemas.microsoft.com/office/drawing/2014/main" id="{FC87EA68-77DF-E34F-823C-24037B766D64}"/>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75">
              <a:extLst>
                <a:ext uri="{FF2B5EF4-FFF2-40B4-BE49-F238E27FC236}">
                  <a16:creationId xmlns:a16="http://schemas.microsoft.com/office/drawing/2014/main" id="{268DBDE3-EFF8-9C4B-8B97-973A6679532D}"/>
                </a:ext>
              </a:extLst>
            </p:cNvPr>
            <p:cNvSpPr>
              <a:spLocks/>
            </p:cNvSpPr>
            <p:nvPr/>
          </p:nvSpPr>
          <p:spPr bwMode="auto">
            <a:xfrm>
              <a:off x="1856" y="2821"/>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76">
              <a:extLst>
                <a:ext uri="{FF2B5EF4-FFF2-40B4-BE49-F238E27FC236}">
                  <a16:creationId xmlns:a16="http://schemas.microsoft.com/office/drawing/2014/main" id="{EED4B013-ACCB-EE48-BF4A-C887D0FC807B}"/>
                </a:ext>
              </a:extLst>
            </p:cNvPr>
            <p:cNvSpPr>
              <a:spLocks/>
            </p:cNvSpPr>
            <p:nvPr/>
          </p:nvSpPr>
          <p:spPr bwMode="auto">
            <a:xfrm>
              <a:off x="1652" y="3025"/>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177">
              <a:extLst>
                <a:ext uri="{FF2B5EF4-FFF2-40B4-BE49-F238E27FC236}">
                  <a16:creationId xmlns:a16="http://schemas.microsoft.com/office/drawing/2014/main" id="{AF305D42-CEAC-5445-8E4F-AE66B204AFA3}"/>
                </a:ext>
              </a:extLst>
            </p:cNvPr>
            <p:cNvSpPr>
              <a:spLocks/>
            </p:cNvSpPr>
            <p:nvPr/>
          </p:nvSpPr>
          <p:spPr bwMode="auto">
            <a:xfrm>
              <a:off x="1652" y="2821"/>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178">
              <a:extLst>
                <a:ext uri="{FF2B5EF4-FFF2-40B4-BE49-F238E27FC236}">
                  <a16:creationId xmlns:a16="http://schemas.microsoft.com/office/drawing/2014/main" id="{3F47BF28-B8C3-C146-A8CC-8DD5A4739698}"/>
                </a:ext>
              </a:extLst>
            </p:cNvPr>
            <p:cNvSpPr>
              <a:spLocks/>
            </p:cNvSpPr>
            <p:nvPr/>
          </p:nvSpPr>
          <p:spPr bwMode="auto">
            <a:xfrm>
              <a:off x="1856" y="3025"/>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6" name="Group 281">
            <a:extLst>
              <a:ext uri="{FF2B5EF4-FFF2-40B4-BE49-F238E27FC236}">
                <a16:creationId xmlns:a16="http://schemas.microsoft.com/office/drawing/2014/main" id="{D1746834-01AA-E04A-8F1D-F560D35C4B83}"/>
              </a:ext>
            </a:extLst>
          </p:cNvPr>
          <p:cNvGrpSpPr>
            <a:grpSpLocks noChangeAspect="1"/>
          </p:cNvGrpSpPr>
          <p:nvPr/>
        </p:nvGrpSpPr>
        <p:grpSpPr bwMode="auto">
          <a:xfrm>
            <a:off x="4281364" y="4768492"/>
            <a:ext cx="495300" cy="495300"/>
            <a:chOff x="410" y="3569"/>
            <a:chExt cx="312" cy="312"/>
          </a:xfrm>
        </p:grpSpPr>
        <p:sp>
          <p:nvSpPr>
            <p:cNvPr id="77" name="Oval 282">
              <a:extLst>
                <a:ext uri="{FF2B5EF4-FFF2-40B4-BE49-F238E27FC236}">
                  <a16:creationId xmlns:a16="http://schemas.microsoft.com/office/drawing/2014/main" id="{1A4E5EF2-E277-B346-A7B2-C9C0C6C789B8}"/>
                </a:ext>
              </a:extLst>
            </p:cNvPr>
            <p:cNvSpPr>
              <a:spLocks noChangeArrowheads="1"/>
            </p:cNvSpPr>
            <p:nvPr/>
          </p:nvSpPr>
          <p:spPr bwMode="auto">
            <a:xfrm>
              <a:off x="410" y="382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283">
              <a:extLst>
                <a:ext uri="{FF2B5EF4-FFF2-40B4-BE49-F238E27FC236}">
                  <a16:creationId xmlns:a16="http://schemas.microsoft.com/office/drawing/2014/main" id="{C9F82832-C680-C442-B7F2-624AD47608CD}"/>
                </a:ext>
              </a:extLst>
            </p:cNvPr>
            <p:cNvSpPr>
              <a:spLocks noChangeArrowheads="1"/>
            </p:cNvSpPr>
            <p:nvPr/>
          </p:nvSpPr>
          <p:spPr bwMode="auto">
            <a:xfrm>
              <a:off x="664" y="3569"/>
              <a:ext cx="58"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284">
              <a:extLst>
                <a:ext uri="{FF2B5EF4-FFF2-40B4-BE49-F238E27FC236}">
                  <a16:creationId xmlns:a16="http://schemas.microsoft.com/office/drawing/2014/main" id="{14E29D95-E6C9-9B44-A2CB-AB9479E661B1}"/>
                </a:ext>
              </a:extLst>
            </p:cNvPr>
            <p:cNvSpPr>
              <a:spLocks/>
            </p:cNvSpPr>
            <p:nvPr/>
          </p:nvSpPr>
          <p:spPr bwMode="auto">
            <a:xfrm>
              <a:off x="468" y="3656"/>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285">
              <a:extLst>
                <a:ext uri="{FF2B5EF4-FFF2-40B4-BE49-F238E27FC236}">
                  <a16:creationId xmlns:a16="http://schemas.microsoft.com/office/drawing/2014/main" id="{720DF86F-5199-F74B-AE14-81A820870329}"/>
                </a:ext>
              </a:extLst>
            </p:cNvPr>
            <p:cNvSpPr>
              <a:spLocks noChangeArrowheads="1"/>
            </p:cNvSpPr>
            <p:nvPr/>
          </p:nvSpPr>
          <p:spPr bwMode="auto">
            <a:xfrm>
              <a:off x="615" y="3647"/>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Rectangle 286">
              <a:extLst>
                <a:ext uri="{FF2B5EF4-FFF2-40B4-BE49-F238E27FC236}">
                  <a16:creationId xmlns:a16="http://schemas.microsoft.com/office/drawing/2014/main" id="{C679CA89-F198-BA43-B2C8-376F87FFE22C}"/>
                </a:ext>
              </a:extLst>
            </p:cNvPr>
            <p:cNvSpPr>
              <a:spLocks noChangeArrowheads="1"/>
            </p:cNvSpPr>
            <p:nvPr/>
          </p:nvSpPr>
          <p:spPr bwMode="auto">
            <a:xfrm>
              <a:off x="546" y="3647"/>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6784907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60AAB636-74BA-4DAB-A15B-28714180AB8F}"/>
              </a:ext>
            </a:extLst>
          </p:cNvPr>
          <p:cNvSpPr txBox="1"/>
          <p:nvPr/>
        </p:nvSpPr>
        <p:spPr>
          <a:xfrm>
            <a:off x="3308555" y="5675303"/>
            <a:ext cx="5574890" cy="627864"/>
          </a:xfrm>
          <a:prstGeom prst="rect">
            <a:avLst/>
          </a:prstGeom>
          <a:solidFill>
            <a:schemeClr val="bg1"/>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At the core of all use cases is..</a:t>
            </a:r>
          </a:p>
        </p:txBody>
      </p:sp>
      <p:sp>
        <p:nvSpPr>
          <p:cNvPr id="36" name="TextBox 35">
            <a:extLst>
              <a:ext uri="{FF2B5EF4-FFF2-40B4-BE49-F238E27FC236}">
                <a16:creationId xmlns:a16="http://schemas.microsoft.com/office/drawing/2014/main" id="{29F6A6EF-03E2-42BA-A5D5-0F7D27CFFC5F}"/>
              </a:ext>
            </a:extLst>
          </p:cNvPr>
          <p:cNvSpPr txBox="1"/>
          <p:nvPr/>
        </p:nvSpPr>
        <p:spPr>
          <a:xfrm>
            <a:off x="3308555" y="5675303"/>
            <a:ext cx="5574890" cy="627864"/>
          </a:xfrm>
          <a:prstGeom prst="rect">
            <a:avLst/>
          </a:prstGeom>
          <a:solidFill>
            <a:schemeClr val="bg1"/>
          </a:solidFill>
          <a:ln w="10795" cap="flat" cmpd="sng" algn="ctr">
            <a:noFill/>
            <a:prstDash val="solid"/>
          </a:ln>
          <a:effectLst/>
        </p:spPr>
        <p:txBody>
          <a:bodyPr rtlCol="0" anchor="ctr"/>
          <a:lstStyle>
            <a:defPPr>
              <a:defRPr lang="en-US"/>
            </a:defPPr>
            <a:lvl1pPr marR="0" lvl="0" indent="0" algn="ctr" defTabSz="914225"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Segoe UI"/>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Azure Synapse</a:t>
            </a:r>
            <a:r>
              <a:rPr kumimoji="0" lang="en-US" sz="2800" b="0" i="0" u="none" strike="noStrike" kern="0" cap="none" spc="0" normalizeH="0" noProof="0">
                <a:ln>
                  <a:noFill/>
                </a:ln>
                <a:solidFill>
                  <a:srgbClr val="0078D4"/>
                </a:solidFill>
                <a:effectLst/>
                <a:uLnTx/>
                <a:uFillTx/>
                <a:latin typeface="Segoe UI Semibold"/>
                <a:ea typeface="+mn-ea"/>
                <a:cs typeface="Segoe UI Semibold" panose="020B0702040204020203" pitchFamily="34" charset="0"/>
              </a:rPr>
              <a:t> Analytics</a:t>
            </a:r>
            <a:endParaRPr kumimoji="0" lang="en-US" sz="2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endParaRPr>
          </a:p>
        </p:txBody>
      </p:sp>
      <p:sp>
        <p:nvSpPr>
          <p:cNvPr id="25" name="Text Placeholder 56">
            <a:extLst>
              <a:ext uri="{FF2B5EF4-FFF2-40B4-BE49-F238E27FC236}">
                <a16:creationId xmlns:a16="http://schemas.microsoft.com/office/drawing/2014/main" id="{0544D766-1A86-47FD-BEEB-1156F0AEF1B7}"/>
              </a:ext>
            </a:extLst>
          </p:cNvPr>
          <p:cNvSpPr txBox="1">
            <a:spLocks/>
          </p:cNvSpPr>
          <p:nvPr/>
        </p:nvSpPr>
        <p:spPr>
          <a:xfrm>
            <a:off x="9548849" y="2244245"/>
            <a:ext cx="1608384"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Real-time analytics</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3" name="Text Placeholder 84">
            <a:extLst>
              <a:ext uri="{FF2B5EF4-FFF2-40B4-BE49-F238E27FC236}">
                <a16:creationId xmlns:a16="http://schemas.microsoft.com/office/drawing/2014/main" id="{769504F9-A843-47A6-AFB5-E66F09F99DAF}"/>
              </a:ext>
            </a:extLst>
          </p:cNvPr>
          <p:cNvSpPr txBox="1">
            <a:spLocks/>
          </p:cNvSpPr>
          <p:nvPr/>
        </p:nvSpPr>
        <p:spPr>
          <a:xfrm>
            <a:off x="925633" y="2244245"/>
            <a:ext cx="2162840"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Modern data warehousing</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4" name="Text Placeholder 55">
            <a:extLst>
              <a:ext uri="{FF2B5EF4-FFF2-40B4-BE49-F238E27FC236}">
                <a16:creationId xmlns:a16="http://schemas.microsoft.com/office/drawing/2014/main" id="{1E9B897A-6F70-45BF-9FA8-F3FC9E205EFB}"/>
              </a:ext>
            </a:extLst>
          </p:cNvPr>
          <p:cNvSpPr txBox="1">
            <a:spLocks/>
          </p:cNvSpPr>
          <p:nvPr/>
        </p:nvSpPr>
        <p:spPr>
          <a:xfrm>
            <a:off x="5070273" y="2244245"/>
            <a:ext cx="2102797"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Advanced analytics</a:t>
            </a:r>
            <a:endParaRPr kumimoji="0" lang="en-US" sz="1800" b="0" i="0" u="none" strike="noStrike" kern="1200" cap="none" spc="0" normalizeH="0" baseline="0" noProof="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12" name="Straight Connector 11">
            <a:extLst>
              <a:ext uri="{FF2B5EF4-FFF2-40B4-BE49-F238E27FC236}">
                <a16:creationId xmlns:a16="http://schemas.microsoft.com/office/drawing/2014/main" id="{741E4B6C-2A22-144C-A15E-CA08F8B92A37}"/>
              </a:ext>
            </a:extLst>
          </p:cNvPr>
          <p:cNvCxnSpPr>
            <a:cxnSpLocks/>
          </p:cNvCxnSpPr>
          <p:nvPr/>
        </p:nvCxnSpPr>
        <p:spPr>
          <a:xfrm>
            <a:off x="773637" y="5440852"/>
            <a:ext cx="10644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ED9CDD99-5B3B-CC4E-8A23-19225E002161}"/>
              </a:ext>
            </a:extLst>
          </p:cNvPr>
          <p:cNvSpPr/>
          <p:nvPr/>
        </p:nvSpPr>
        <p:spPr bwMode="auto">
          <a:xfrm>
            <a:off x="5801152" y="1377531"/>
            <a:ext cx="641039" cy="67469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nvGrpSpPr>
          <p:cNvPr id="48" name="Group 47">
            <a:extLst>
              <a:ext uri="{FF2B5EF4-FFF2-40B4-BE49-F238E27FC236}">
                <a16:creationId xmlns:a16="http://schemas.microsoft.com/office/drawing/2014/main" id="{875584DC-3785-FB44-A260-2EA0544A8E09}"/>
              </a:ext>
            </a:extLst>
          </p:cNvPr>
          <p:cNvGrpSpPr/>
          <p:nvPr/>
        </p:nvGrpSpPr>
        <p:grpSpPr>
          <a:xfrm>
            <a:off x="1671900" y="1379726"/>
            <a:ext cx="670306" cy="670306"/>
            <a:chOff x="1608138" y="1585913"/>
            <a:chExt cx="495300" cy="495300"/>
          </a:xfrm>
        </p:grpSpPr>
        <p:sp>
          <p:nvSpPr>
            <p:cNvPr id="49" name="Rectangle 25">
              <a:extLst>
                <a:ext uri="{FF2B5EF4-FFF2-40B4-BE49-F238E27FC236}">
                  <a16:creationId xmlns:a16="http://schemas.microsoft.com/office/drawing/2014/main" id="{240DCAE7-6078-3644-9F4F-3D5ED91E42BF}"/>
                </a:ext>
              </a:extLst>
            </p:cNvPr>
            <p:cNvSpPr>
              <a:spLocks noChangeArrowheads="1"/>
            </p:cNvSpPr>
            <p:nvPr/>
          </p:nvSpPr>
          <p:spPr bwMode="auto">
            <a:xfrm>
              <a:off x="1608138"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6">
              <a:extLst>
                <a:ext uri="{FF2B5EF4-FFF2-40B4-BE49-F238E27FC236}">
                  <a16:creationId xmlns:a16="http://schemas.microsoft.com/office/drawing/2014/main" id="{F5A529CC-7146-674B-8C12-5CE17A3C2C90}"/>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7">
              <a:extLst>
                <a:ext uri="{FF2B5EF4-FFF2-40B4-BE49-F238E27FC236}">
                  <a16:creationId xmlns:a16="http://schemas.microsoft.com/office/drawing/2014/main" id="{51F8165E-78E9-3748-A3CB-DED21DAEFEED}"/>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8">
              <a:extLst>
                <a:ext uri="{FF2B5EF4-FFF2-40B4-BE49-F238E27FC236}">
                  <a16:creationId xmlns:a16="http://schemas.microsoft.com/office/drawing/2014/main" id="{D1BE04FA-0509-D449-BB05-9718F59F094D}"/>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9">
              <a:extLst>
                <a:ext uri="{FF2B5EF4-FFF2-40B4-BE49-F238E27FC236}">
                  <a16:creationId xmlns:a16="http://schemas.microsoft.com/office/drawing/2014/main" id="{9FFC7702-6B4C-754E-A84C-5C1BF5E761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30">
              <a:extLst>
                <a:ext uri="{FF2B5EF4-FFF2-40B4-BE49-F238E27FC236}">
                  <a16:creationId xmlns:a16="http://schemas.microsoft.com/office/drawing/2014/main" id="{59842BB4-4BA0-5244-99D5-6EA385A6740E}"/>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31">
              <a:extLst>
                <a:ext uri="{FF2B5EF4-FFF2-40B4-BE49-F238E27FC236}">
                  <a16:creationId xmlns:a16="http://schemas.microsoft.com/office/drawing/2014/main" id="{764BFD4D-F197-964D-9714-525A80F69844}"/>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32">
              <a:extLst>
                <a:ext uri="{FF2B5EF4-FFF2-40B4-BE49-F238E27FC236}">
                  <a16:creationId xmlns:a16="http://schemas.microsoft.com/office/drawing/2014/main" id="{BC526225-2F5C-7C4A-B043-2304F5B9E626}"/>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33">
              <a:extLst>
                <a:ext uri="{FF2B5EF4-FFF2-40B4-BE49-F238E27FC236}">
                  <a16:creationId xmlns:a16="http://schemas.microsoft.com/office/drawing/2014/main" id="{294857D8-5D28-2E42-9993-89A8BD27DE18}"/>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34">
              <a:extLst>
                <a:ext uri="{FF2B5EF4-FFF2-40B4-BE49-F238E27FC236}">
                  <a16:creationId xmlns:a16="http://schemas.microsoft.com/office/drawing/2014/main" id="{16D22B5E-0ABB-B84B-B084-78DE741C041A}"/>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35">
              <a:extLst>
                <a:ext uri="{FF2B5EF4-FFF2-40B4-BE49-F238E27FC236}">
                  <a16:creationId xmlns:a16="http://schemas.microsoft.com/office/drawing/2014/main" id="{ECAD0DE0-14BF-104D-BDE3-D4F4D1882259}"/>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CB46783D-AAA5-1A4C-A55F-DBCA4F1352F2}"/>
              </a:ext>
            </a:extLst>
          </p:cNvPr>
          <p:cNvGrpSpPr/>
          <p:nvPr/>
        </p:nvGrpSpPr>
        <p:grpSpPr>
          <a:xfrm>
            <a:off x="9920877" y="1298810"/>
            <a:ext cx="864329" cy="832139"/>
            <a:chOff x="7925162" y="733283"/>
            <a:chExt cx="734855" cy="707487"/>
          </a:xfrm>
        </p:grpSpPr>
        <p:grpSp>
          <p:nvGrpSpPr>
            <p:cNvPr id="60" name="Group 99">
              <a:extLst>
                <a:ext uri="{FF2B5EF4-FFF2-40B4-BE49-F238E27FC236}">
                  <a16:creationId xmlns:a16="http://schemas.microsoft.com/office/drawing/2014/main" id="{83F016F6-BAB1-104A-A91B-5484D88B058B}"/>
                </a:ext>
              </a:extLst>
            </p:cNvPr>
            <p:cNvGrpSpPr>
              <a:grpSpLocks noChangeAspect="1"/>
            </p:cNvGrpSpPr>
            <p:nvPr/>
          </p:nvGrpSpPr>
          <p:grpSpPr bwMode="auto">
            <a:xfrm>
              <a:off x="7925162" y="733283"/>
              <a:ext cx="519977" cy="596444"/>
              <a:chOff x="430" y="999"/>
              <a:chExt cx="272" cy="312"/>
            </a:xfrm>
          </p:grpSpPr>
          <p:sp>
            <p:nvSpPr>
              <p:cNvPr id="61" name="Rectangle 100">
                <a:extLst>
                  <a:ext uri="{FF2B5EF4-FFF2-40B4-BE49-F238E27FC236}">
                    <a16:creationId xmlns:a16="http://schemas.microsoft.com/office/drawing/2014/main" id="{2DD36280-857C-A54A-ADEB-474F99BDBF64}"/>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101">
                <a:extLst>
                  <a:ext uri="{FF2B5EF4-FFF2-40B4-BE49-F238E27FC236}">
                    <a16:creationId xmlns:a16="http://schemas.microsoft.com/office/drawing/2014/main" id="{CE4CBDC8-E1C6-E943-B177-F2F074AC709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102">
                <a:extLst>
                  <a:ext uri="{FF2B5EF4-FFF2-40B4-BE49-F238E27FC236}">
                    <a16:creationId xmlns:a16="http://schemas.microsoft.com/office/drawing/2014/main" id="{5C3FD122-EE4E-F848-A6D2-7EF35850E527}"/>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103">
                <a:extLst>
                  <a:ext uri="{FF2B5EF4-FFF2-40B4-BE49-F238E27FC236}">
                    <a16:creationId xmlns:a16="http://schemas.microsoft.com/office/drawing/2014/main" id="{6F8AD820-1673-2441-ADA6-334DFA7E0302}"/>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104">
                <a:extLst>
                  <a:ext uri="{FF2B5EF4-FFF2-40B4-BE49-F238E27FC236}">
                    <a16:creationId xmlns:a16="http://schemas.microsoft.com/office/drawing/2014/main" id="{C9EDBCE6-7CBB-6E44-BEC7-32D57DEB55C5}"/>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105">
                <a:extLst>
                  <a:ext uri="{FF2B5EF4-FFF2-40B4-BE49-F238E27FC236}">
                    <a16:creationId xmlns:a16="http://schemas.microsoft.com/office/drawing/2014/main" id="{41CF8237-2312-044E-9B00-8762D16E5C04}"/>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Oval 3">
              <a:extLst>
                <a:ext uri="{FF2B5EF4-FFF2-40B4-BE49-F238E27FC236}">
                  <a16:creationId xmlns:a16="http://schemas.microsoft.com/office/drawing/2014/main" id="{36A4A487-1836-104A-A423-8CD6DF3DC8D0}"/>
                </a:ext>
              </a:extLst>
            </p:cNvPr>
            <p:cNvSpPr/>
            <p:nvPr/>
          </p:nvSpPr>
          <p:spPr bwMode="auto">
            <a:xfrm>
              <a:off x="8163475" y="950446"/>
              <a:ext cx="490324" cy="4903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38FDD6A9-079F-8942-A656-29385AE64137}"/>
                </a:ext>
              </a:extLst>
            </p:cNvPr>
            <p:cNvGrpSpPr/>
            <p:nvPr/>
          </p:nvGrpSpPr>
          <p:grpSpPr>
            <a:xfrm>
              <a:off x="8157248" y="932362"/>
              <a:ext cx="502769" cy="502771"/>
              <a:chOff x="3435524" y="4418013"/>
              <a:chExt cx="493711" cy="493713"/>
            </a:xfrm>
          </p:grpSpPr>
          <p:sp>
            <p:nvSpPr>
              <p:cNvPr id="68" name="Freeform 79">
                <a:extLst>
                  <a:ext uri="{FF2B5EF4-FFF2-40B4-BE49-F238E27FC236}">
                    <a16:creationId xmlns:a16="http://schemas.microsoft.com/office/drawing/2014/main" id="{1F094143-8C1E-4B43-8B86-5C823A5244AD}"/>
                  </a:ext>
                </a:extLst>
              </p:cNvPr>
              <p:cNvSpPr>
                <a:spLocks noEditPoints="1"/>
              </p:cNvSpPr>
              <p:nvPr/>
            </p:nvSpPr>
            <p:spPr bwMode="auto">
              <a:xfrm>
                <a:off x="3435524" y="4418013"/>
                <a:ext cx="493711"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80">
                <a:extLst>
                  <a:ext uri="{FF2B5EF4-FFF2-40B4-BE49-F238E27FC236}">
                    <a16:creationId xmlns:a16="http://schemas.microsoft.com/office/drawing/2014/main" id="{48B35F44-2766-DE44-A93D-71391E0FE1AA}"/>
                  </a:ext>
                </a:extLst>
              </p:cNvPr>
              <p:cNvSpPr>
                <a:spLocks/>
              </p:cNvSpPr>
              <p:nvPr/>
            </p:nvSpPr>
            <p:spPr bwMode="auto">
              <a:xfrm>
                <a:off x="3651430"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2" name="speech_2">
            <a:extLst>
              <a:ext uri="{FF2B5EF4-FFF2-40B4-BE49-F238E27FC236}">
                <a16:creationId xmlns:a16="http://schemas.microsoft.com/office/drawing/2014/main" id="{3EA82C07-C831-994E-906E-C4846ADC323D}"/>
              </a:ext>
            </a:extLst>
          </p:cNvPr>
          <p:cNvSpPr>
            <a:spLocks noChangeAspect="1" noEditPoints="1"/>
          </p:cNvSpPr>
          <p:nvPr/>
        </p:nvSpPr>
        <p:spPr bwMode="auto">
          <a:xfrm>
            <a:off x="857684" y="3039364"/>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TextBox 4">
            <a:extLst>
              <a:ext uri="{FF2B5EF4-FFF2-40B4-BE49-F238E27FC236}">
                <a16:creationId xmlns:a16="http://schemas.microsoft.com/office/drawing/2014/main" id="{8380425A-DC97-43F5-B75D-C2541113EE6E}"/>
              </a:ext>
            </a:extLst>
          </p:cNvPr>
          <p:cNvSpPr txBox="1"/>
          <p:nvPr/>
        </p:nvSpPr>
        <p:spPr>
          <a:xfrm>
            <a:off x="867920" y="3089338"/>
            <a:ext cx="2383537" cy="11818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"We want to analyze data coming from multiple sources and in varied formats"</a:t>
            </a:r>
            <a:endParaRPr kumimoji="0" lang="en-US" sz="1600" b="0" i="0" u="none" strike="noStrike" kern="1200" cap="none" spc="0" normalizeH="0" baseline="0" noProof="0">
              <a:ln>
                <a:noFill/>
              </a:ln>
              <a:solidFill>
                <a:prstClr val="white"/>
              </a:solidFill>
              <a:effectLst/>
              <a:uLnTx/>
              <a:uFillTx/>
              <a:latin typeface="Segoe UI"/>
              <a:ea typeface="+mn-ea"/>
              <a:cs typeface="Segoe UI"/>
            </a:endParaRPr>
          </a:p>
        </p:txBody>
      </p:sp>
      <p:sp>
        <p:nvSpPr>
          <p:cNvPr id="73" name="speech_2">
            <a:extLst>
              <a:ext uri="{FF2B5EF4-FFF2-40B4-BE49-F238E27FC236}">
                <a16:creationId xmlns:a16="http://schemas.microsoft.com/office/drawing/2014/main" id="{51DB2A06-A4F5-774E-BD2B-CAD5F4EB04AC}"/>
              </a:ext>
            </a:extLst>
          </p:cNvPr>
          <p:cNvSpPr>
            <a:spLocks noChangeAspect="1" noEditPoints="1"/>
          </p:cNvSpPr>
          <p:nvPr/>
        </p:nvSpPr>
        <p:spPr bwMode="auto">
          <a:xfrm>
            <a:off x="4972302" y="3039364"/>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speech_2">
            <a:extLst>
              <a:ext uri="{FF2B5EF4-FFF2-40B4-BE49-F238E27FC236}">
                <a16:creationId xmlns:a16="http://schemas.microsoft.com/office/drawing/2014/main" id="{F0DE16A6-BF8F-A847-A599-3C85C92611B4}"/>
              </a:ext>
            </a:extLst>
          </p:cNvPr>
          <p:cNvSpPr>
            <a:spLocks noChangeAspect="1" noEditPoints="1"/>
          </p:cNvSpPr>
          <p:nvPr/>
        </p:nvSpPr>
        <p:spPr bwMode="auto">
          <a:xfrm>
            <a:off x="9203672" y="3039399"/>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extBox 1">
            <a:extLst>
              <a:ext uri="{FF2B5EF4-FFF2-40B4-BE49-F238E27FC236}">
                <a16:creationId xmlns:a16="http://schemas.microsoft.com/office/drawing/2014/main" id="{C639998C-700A-450F-80A1-A4A4B193D90D}"/>
              </a:ext>
            </a:extLst>
          </p:cNvPr>
          <p:cNvSpPr txBox="1"/>
          <p:nvPr/>
        </p:nvSpPr>
        <p:spPr>
          <a:xfrm>
            <a:off x="4972302" y="3089338"/>
            <a:ext cx="2446587" cy="11818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"We want to leverage the analytics platform for advanced fraud detection"</a:t>
            </a:r>
            <a:endParaRPr kumimoji="0" lang="en-US" sz="1600" b="0" i="0" u="none" strike="noStrike" kern="1200" cap="none" spc="0" normalizeH="0" baseline="0" noProof="0">
              <a:ln>
                <a:noFill/>
              </a:ln>
              <a:solidFill>
                <a:prstClr val="white"/>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B7049E1A-1901-4D52-9DE7-52E295C03F49}"/>
              </a:ext>
            </a:extLst>
          </p:cNvPr>
          <p:cNvSpPr txBox="1"/>
          <p:nvPr/>
        </p:nvSpPr>
        <p:spPr>
          <a:xfrm>
            <a:off x="9203672" y="3089338"/>
            <a:ext cx="2368005" cy="136652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“We’re trying to get insights from our devices in real-time”</a:t>
            </a:r>
            <a:endParaRPr kumimoji="0" lang="en-US" sz="16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Segoe UI"/>
            </a:endParaRPr>
          </a:p>
        </p:txBody>
      </p:sp>
      <p:sp>
        <p:nvSpPr>
          <p:cNvPr id="41" name="Title 1">
            <a:extLst>
              <a:ext uri="{FF2B5EF4-FFF2-40B4-BE49-F238E27FC236}">
                <a16:creationId xmlns:a16="http://schemas.microsoft.com/office/drawing/2014/main" id="{7B9DCA30-39E8-D340-A0ED-FC3D0A0F65E0}"/>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lvl="0" algn="ctr">
              <a:defRPr/>
            </a:pPr>
            <a:r>
              <a:rPr lang="en-US" sz="3200" spc="0">
                <a:solidFill>
                  <a:schemeClr val="tx1"/>
                </a:solidFill>
              </a:rPr>
              <a:t>Cloud-scale analytics </a:t>
            </a:r>
            <a:endPar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15548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D61A947B-A73B-E348-AB84-1B5AFBC4F0B2}"/>
              </a:ext>
            </a:extLst>
          </p:cNvPr>
          <p:cNvGrpSpPr/>
          <p:nvPr/>
        </p:nvGrpSpPr>
        <p:grpSpPr>
          <a:xfrm>
            <a:off x="6170804" y="2895890"/>
            <a:ext cx="467197" cy="476201"/>
            <a:chOff x="7158422" y="1607015"/>
            <a:chExt cx="2726357" cy="2778897"/>
          </a:xfrm>
        </p:grpSpPr>
        <p:sp>
          <p:nvSpPr>
            <p:cNvPr id="49" name="Freeform 242">
              <a:extLst>
                <a:ext uri="{FF2B5EF4-FFF2-40B4-BE49-F238E27FC236}">
                  <a16:creationId xmlns:a16="http://schemas.microsoft.com/office/drawing/2014/main" id="{9F06E736-3A48-3A4F-86AD-CFEC2B7C50D4}"/>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1" name="Diamond 50">
              <a:extLst>
                <a:ext uri="{FF2B5EF4-FFF2-40B4-BE49-F238E27FC236}">
                  <a16:creationId xmlns:a16="http://schemas.microsoft.com/office/drawing/2014/main" id="{3827F64E-4BBF-5C40-B7BA-234BCC864691}"/>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Freeform 243">
              <a:extLst>
                <a:ext uri="{FF2B5EF4-FFF2-40B4-BE49-F238E27FC236}">
                  <a16:creationId xmlns:a16="http://schemas.microsoft.com/office/drawing/2014/main" id="{353AD263-DDE2-DC43-96EC-1104F0775AE2}"/>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3" name="Diamond 52">
              <a:extLst>
                <a:ext uri="{FF2B5EF4-FFF2-40B4-BE49-F238E27FC236}">
                  <a16:creationId xmlns:a16="http://schemas.microsoft.com/office/drawing/2014/main" id="{E195800E-59C5-EF47-8929-A171FA5EA77B}"/>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3FD77A34-451B-4CF2-95E1-9F6EDD67DEB0}"/>
              </a:ext>
            </a:extLst>
          </p:cNvPr>
          <p:cNvSpPr/>
          <p:nvPr/>
        </p:nvSpPr>
        <p:spPr bwMode="auto">
          <a:xfrm>
            <a:off x="5517435" y="2130855"/>
            <a:ext cx="1773936" cy="222483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Prep</a:t>
            </a:r>
          </a:p>
        </p:txBody>
      </p:sp>
      <p:sp>
        <p:nvSpPr>
          <p:cNvPr id="73" name="Rectangle 72">
            <a:extLst>
              <a:ext uri="{FF2B5EF4-FFF2-40B4-BE49-F238E27FC236}">
                <a16:creationId xmlns:a16="http://schemas.microsoft.com/office/drawing/2014/main" id="{8C19F7A0-164D-44D0-9CF8-14B6CD30EB75}"/>
              </a:ext>
            </a:extLst>
          </p:cNvPr>
          <p:cNvSpPr/>
          <p:nvPr/>
        </p:nvSpPr>
        <p:spPr bwMode="auto">
          <a:xfrm>
            <a:off x="3607585" y="2130855"/>
            <a:ext cx="1773936" cy="3501986"/>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Ingest</a:t>
            </a:r>
          </a:p>
        </p:txBody>
      </p:sp>
      <p:sp>
        <p:nvSpPr>
          <p:cNvPr id="78" name="Rectangle 77">
            <a:extLst>
              <a:ext uri="{FF2B5EF4-FFF2-40B4-BE49-F238E27FC236}">
                <a16:creationId xmlns:a16="http://schemas.microsoft.com/office/drawing/2014/main" id="{110675E4-0BD1-4223-9511-0C47CC6A76C4}"/>
              </a:ext>
            </a:extLst>
          </p:cNvPr>
          <p:cNvSpPr/>
          <p:nvPr/>
        </p:nvSpPr>
        <p:spPr bwMode="auto">
          <a:xfrm>
            <a:off x="3667393" y="3532910"/>
            <a:ext cx="1654321"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t>Azure</a:t>
            </a:r>
            <a:b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br>
            <a: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t>Data Factory</a:t>
            </a:r>
          </a:p>
        </p:txBody>
      </p:sp>
      <p:pic>
        <p:nvPicPr>
          <p:cNvPr id="3" name="Graphic 2">
            <a:extLst>
              <a:ext uri="{FF2B5EF4-FFF2-40B4-BE49-F238E27FC236}">
                <a16:creationId xmlns:a16="http://schemas.microsoft.com/office/drawing/2014/main" id="{EDF8EBFF-C4EE-4222-AC5D-9881415C3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8680" y="2893326"/>
            <a:ext cx="491747" cy="491747"/>
          </a:xfrm>
          <a:prstGeom prst="rect">
            <a:avLst/>
          </a:prstGeom>
        </p:spPr>
      </p:pic>
      <p:sp>
        <p:nvSpPr>
          <p:cNvPr id="72" name="Rectangle 71">
            <a:extLst>
              <a:ext uri="{FF2B5EF4-FFF2-40B4-BE49-F238E27FC236}">
                <a16:creationId xmlns:a16="http://schemas.microsoft.com/office/drawing/2014/main" id="{D2BA3008-D05A-46A0-BC98-93DFBE9F3996}"/>
              </a:ext>
            </a:extLst>
          </p:cNvPr>
          <p:cNvSpPr/>
          <p:nvPr/>
        </p:nvSpPr>
        <p:spPr bwMode="auto">
          <a:xfrm>
            <a:off x="5510848" y="4498251"/>
            <a:ext cx="3677199" cy="113459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Store</a:t>
            </a:r>
          </a:p>
        </p:txBody>
      </p:sp>
      <p:sp>
        <p:nvSpPr>
          <p:cNvPr id="75" name="Rectangle 74">
            <a:extLst>
              <a:ext uri="{FF2B5EF4-FFF2-40B4-BE49-F238E27FC236}">
                <a16:creationId xmlns:a16="http://schemas.microsoft.com/office/drawing/2014/main" id="{3FA1C6AC-E033-49BD-A660-90DAA2EBE309}"/>
              </a:ext>
            </a:extLst>
          </p:cNvPr>
          <p:cNvSpPr/>
          <p:nvPr/>
        </p:nvSpPr>
        <p:spPr bwMode="auto">
          <a:xfrm>
            <a:off x="7382410" y="2130855"/>
            <a:ext cx="1773936" cy="222483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Model &amp; Serve</a:t>
            </a:r>
          </a:p>
        </p:txBody>
      </p:sp>
      <p:sp>
        <p:nvSpPr>
          <p:cNvPr id="80" name="Rectangle 79">
            <a:extLst>
              <a:ext uri="{FF2B5EF4-FFF2-40B4-BE49-F238E27FC236}">
                <a16:creationId xmlns:a16="http://schemas.microsoft.com/office/drawing/2014/main" id="{15ED3C8E-BE49-40F1-84E0-EB45722E6D5A}"/>
              </a:ext>
            </a:extLst>
          </p:cNvPr>
          <p:cNvSpPr/>
          <p:nvPr/>
        </p:nvSpPr>
        <p:spPr bwMode="auto">
          <a:xfrm>
            <a:off x="5510849" y="3532910"/>
            <a:ext cx="1787108"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t>Azure Databricks</a:t>
            </a:r>
          </a:p>
        </p:txBody>
      </p:sp>
      <p:sp>
        <p:nvSpPr>
          <p:cNvPr id="82" name="Rectangle 81">
            <a:extLst>
              <a:ext uri="{FF2B5EF4-FFF2-40B4-BE49-F238E27FC236}">
                <a16:creationId xmlns:a16="http://schemas.microsoft.com/office/drawing/2014/main" id="{D1C4E5C9-AC1E-4041-BC64-AF523C456F5E}"/>
              </a:ext>
            </a:extLst>
          </p:cNvPr>
          <p:cNvSpPr/>
          <p:nvPr/>
        </p:nvSpPr>
        <p:spPr bwMode="auto">
          <a:xfrm>
            <a:off x="7461676" y="3532910"/>
            <a:ext cx="1731560"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t>Azure Synapse Analytics</a:t>
            </a:r>
          </a:p>
        </p:txBody>
      </p:sp>
      <p:grpSp>
        <p:nvGrpSpPr>
          <p:cNvPr id="5" name="Group 4">
            <a:extLst>
              <a:ext uri="{FF2B5EF4-FFF2-40B4-BE49-F238E27FC236}">
                <a16:creationId xmlns:a16="http://schemas.microsoft.com/office/drawing/2014/main" id="{F8AD6C48-665B-D144-9C9C-A5444634D721}"/>
              </a:ext>
            </a:extLst>
          </p:cNvPr>
          <p:cNvGrpSpPr/>
          <p:nvPr/>
        </p:nvGrpSpPr>
        <p:grpSpPr>
          <a:xfrm>
            <a:off x="6346855" y="4202501"/>
            <a:ext cx="2005187" cy="448942"/>
            <a:chOff x="6346855" y="4202501"/>
            <a:chExt cx="2005187" cy="448942"/>
          </a:xfrm>
        </p:grpSpPr>
        <p:grpSp>
          <p:nvGrpSpPr>
            <p:cNvPr id="96" name="Group 95">
              <a:extLst>
                <a:ext uri="{FF2B5EF4-FFF2-40B4-BE49-F238E27FC236}">
                  <a16:creationId xmlns:a16="http://schemas.microsoft.com/office/drawing/2014/main" id="{2308F91B-C1B2-42B1-ADD9-7D83ED577BE2}"/>
                </a:ext>
                <a:ext uri="{C183D7F6-B498-43B3-948B-1728B52AA6E4}">
                  <adec:decorative xmlns:adec="http://schemas.microsoft.com/office/drawing/2017/decorative" val="1"/>
                </a:ext>
              </a:extLst>
            </p:cNvPr>
            <p:cNvGrpSpPr/>
            <p:nvPr/>
          </p:nvGrpSpPr>
          <p:grpSpPr>
            <a:xfrm>
              <a:off x="8250118" y="4202501"/>
              <a:ext cx="101924" cy="448942"/>
              <a:chOff x="7634759" y="4480881"/>
              <a:chExt cx="101924" cy="448942"/>
            </a:xfrm>
          </p:grpSpPr>
          <p:sp>
            <p:nvSpPr>
              <p:cNvPr id="97" name="Rectangle 20">
                <a:extLst>
                  <a:ext uri="{FF2B5EF4-FFF2-40B4-BE49-F238E27FC236}">
                    <a16:creationId xmlns:a16="http://schemas.microsoft.com/office/drawing/2014/main" id="{72783D2B-65B4-4826-93D8-ABB1BBA3B8CA}"/>
                  </a:ext>
                </a:extLst>
              </p:cNvPr>
              <p:cNvSpPr/>
              <p:nvPr/>
            </p:nvSpPr>
            <p:spPr bwMode="auto">
              <a:xfrm rot="2700000">
                <a:off x="7634759" y="450198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941B514D-E5E1-489D-A36C-86C8E2579AFD}"/>
                  </a:ext>
                </a:extLst>
              </p:cNvPr>
              <p:cNvCxnSpPr>
                <a:cxnSpLocks/>
              </p:cNvCxnSpPr>
              <p:nvPr/>
            </p:nvCxnSpPr>
            <p:spPr>
              <a:xfrm flipV="1">
                <a:off x="7685721" y="4480881"/>
                <a:ext cx="0" cy="448942"/>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99" name="Rectangle 20">
                <a:extLst>
                  <a:ext uri="{FF2B5EF4-FFF2-40B4-BE49-F238E27FC236}">
                    <a16:creationId xmlns:a16="http://schemas.microsoft.com/office/drawing/2014/main" id="{3C72E87A-498E-44BE-A6FB-348FEE94BA43}"/>
                  </a:ext>
                </a:extLst>
              </p:cNvPr>
              <p:cNvSpPr/>
              <p:nvPr/>
            </p:nvSpPr>
            <p:spPr bwMode="auto">
              <a:xfrm rot="18900000" flipV="1">
                <a:off x="7634759" y="4813138"/>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66B1D817-FB58-4299-AEBC-5D92C8D1D062}"/>
                </a:ext>
                <a:ext uri="{C183D7F6-B498-43B3-948B-1728B52AA6E4}">
                  <adec:decorative xmlns:adec="http://schemas.microsoft.com/office/drawing/2017/decorative" val="1"/>
                </a:ext>
              </a:extLst>
            </p:cNvPr>
            <p:cNvGrpSpPr/>
            <p:nvPr/>
          </p:nvGrpSpPr>
          <p:grpSpPr>
            <a:xfrm>
              <a:off x="6346855" y="4202501"/>
              <a:ext cx="101924" cy="448942"/>
              <a:chOff x="7634759" y="4480881"/>
              <a:chExt cx="101924" cy="448942"/>
            </a:xfrm>
          </p:grpSpPr>
          <p:sp>
            <p:nvSpPr>
              <p:cNvPr id="101" name="Rectangle 20">
                <a:extLst>
                  <a:ext uri="{FF2B5EF4-FFF2-40B4-BE49-F238E27FC236}">
                    <a16:creationId xmlns:a16="http://schemas.microsoft.com/office/drawing/2014/main" id="{B3EE460F-0B1B-4231-9DE8-24CB2B66C681}"/>
                  </a:ext>
                </a:extLst>
              </p:cNvPr>
              <p:cNvSpPr/>
              <p:nvPr/>
            </p:nvSpPr>
            <p:spPr bwMode="auto">
              <a:xfrm rot="2700000">
                <a:off x="7634759" y="450198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04300C66-C858-4E2A-B3C9-AF062DE01DA6}"/>
                  </a:ext>
                </a:extLst>
              </p:cNvPr>
              <p:cNvCxnSpPr>
                <a:cxnSpLocks/>
              </p:cNvCxnSpPr>
              <p:nvPr/>
            </p:nvCxnSpPr>
            <p:spPr>
              <a:xfrm flipV="1">
                <a:off x="7685721" y="4480881"/>
                <a:ext cx="0" cy="448942"/>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03" name="Rectangle 20">
                <a:extLst>
                  <a:ext uri="{FF2B5EF4-FFF2-40B4-BE49-F238E27FC236}">
                    <a16:creationId xmlns:a16="http://schemas.microsoft.com/office/drawing/2014/main" id="{D56AFAED-B443-44F9-9D27-396F07F66CC3}"/>
                  </a:ext>
                </a:extLst>
              </p:cNvPr>
              <p:cNvSpPr/>
              <p:nvPr/>
            </p:nvSpPr>
            <p:spPr bwMode="auto">
              <a:xfrm rot="18900000" flipV="1">
                <a:off x="7634759" y="4813138"/>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E4D2A198-B925-43E7-9981-5304D647D585}"/>
              </a:ext>
            </a:extLst>
          </p:cNvPr>
          <p:cNvGrpSpPr/>
          <p:nvPr/>
        </p:nvGrpSpPr>
        <p:grpSpPr>
          <a:xfrm>
            <a:off x="10063924" y="3607741"/>
            <a:ext cx="516844" cy="392642"/>
            <a:chOff x="10632888" y="3546485"/>
            <a:chExt cx="599259" cy="455253"/>
          </a:xfrm>
          <a:solidFill>
            <a:schemeClr val="accent1"/>
          </a:solidFill>
        </p:grpSpPr>
        <p:sp>
          <p:nvSpPr>
            <p:cNvPr id="107" name="Freeform 13">
              <a:extLst>
                <a:ext uri="{FF2B5EF4-FFF2-40B4-BE49-F238E27FC236}">
                  <a16:creationId xmlns:a16="http://schemas.microsoft.com/office/drawing/2014/main" id="{F5DC22BF-1E92-4665-A217-D58A9518E5C3}"/>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Freeform 14">
              <a:extLst>
                <a:ext uri="{FF2B5EF4-FFF2-40B4-BE49-F238E27FC236}">
                  <a16:creationId xmlns:a16="http://schemas.microsoft.com/office/drawing/2014/main" id="{B0FA0746-355A-45FE-B28F-D055FC38382A}"/>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Freeform 15">
              <a:extLst>
                <a:ext uri="{FF2B5EF4-FFF2-40B4-BE49-F238E27FC236}">
                  <a16:creationId xmlns:a16="http://schemas.microsoft.com/office/drawing/2014/main" id="{CD538472-0EA0-49D1-B46B-3DEB7D2D09F9}"/>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Freeform 16">
              <a:extLst>
                <a:ext uri="{FF2B5EF4-FFF2-40B4-BE49-F238E27FC236}">
                  <a16:creationId xmlns:a16="http://schemas.microsoft.com/office/drawing/2014/main" id="{11697E4D-F46B-4DDD-94F1-DB7B6780724C}"/>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Freeform 17">
              <a:extLst>
                <a:ext uri="{FF2B5EF4-FFF2-40B4-BE49-F238E27FC236}">
                  <a16:creationId xmlns:a16="http://schemas.microsoft.com/office/drawing/2014/main" id="{ABE3F394-E7C9-4874-8EF4-DD792B81894C}"/>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06" name="Rectangle 105">
            <a:extLst>
              <a:ext uri="{FF2B5EF4-FFF2-40B4-BE49-F238E27FC236}">
                <a16:creationId xmlns:a16="http://schemas.microsoft.com/office/drawing/2014/main" id="{44B51222-105E-4094-830A-9610ED4028D1}"/>
              </a:ext>
            </a:extLst>
          </p:cNvPr>
          <p:cNvSpPr/>
          <p:nvPr/>
        </p:nvSpPr>
        <p:spPr>
          <a:xfrm>
            <a:off x="9837062" y="4014759"/>
            <a:ext cx="997453" cy="338554"/>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itchFamily="34" charset="0"/>
              </a:rPr>
              <a:t>Power BI</a:t>
            </a:r>
          </a:p>
        </p:txBody>
      </p:sp>
      <p:grpSp>
        <p:nvGrpSpPr>
          <p:cNvPr id="112" name="Group 111">
            <a:extLst>
              <a:ext uri="{FF2B5EF4-FFF2-40B4-BE49-F238E27FC236}">
                <a16:creationId xmlns:a16="http://schemas.microsoft.com/office/drawing/2014/main" id="{F4B15A89-DCD9-41FF-BE1A-E577C3C2C0AD}"/>
              </a:ext>
              <a:ext uri="{C183D7F6-B498-43B3-948B-1728B52AA6E4}">
                <adec:decorative xmlns:adec="http://schemas.microsoft.com/office/drawing/2017/decorative" val="1"/>
              </a:ext>
            </a:extLst>
          </p:cNvPr>
          <p:cNvGrpSpPr/>
          <p:nvPr/>
        </p:nvGrpSpPr>
        <p:grpSpPr>
          <a:xfrm>
            <a:off x="9256608" y="3830887"/>
            <a:ext cx="507250" cy="101924"/>
            <a:chOff x="9734668" y="3830887"/>
            <a:chExt cx="578615" cy="101924"/>
          </a:xfrm>
        </p:grpSpPr>
        <p:cxnSp>
          <p:nvCxnSpPr>
            <p:cNvPr id="113" name="Straight Connector 112">
              <a:extLst>
                <a:ext uri="{FF2B5EF4-FFF2-40B4-BE49-F238E27FC236}">
                  <a16:creationId xmlns:a16="http://schemas.microsoft.com/office/drawing/2014/main" id="{31731325-4B51-4C76-91B7-84828CE1BFB1}"/>
                </a:ext>
              </a:extLst>
            </p:cNvPr>
            <p:cNvCxnSpPr>
              <a:cxnSpLocks/>
            </p:cNvCxnSpPr>
            <p:nvPr/>
          </p:nvCxnSpPr>
          <p:spPr>
            <a:xfrm flipH="1">
              <a:off x="9734668" y="3881849"/>
              <a:ext cx="578615"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4" name="Rectangle 20">
              <a:extLst>
                <a:ext uri="{FF2B5EF4-FFF2-40B4-BE49-F238E27FC236}">
                  <a16:creationId xmlns:a16="http://schemas.microsoft.com/office/drawing/2014/main" id="{7E19602A-D913-47FD-8BD8-D2961BFFE3EE}"/>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2" name="Graphic 41">
            <a:extLst>
              <a:ext uri="{FF2B5EF4-FFF2-40B4-BE49-F238E27FC236}">
                <a16:creationId xmlns:a16="http://schemas.microsoft.com/office/drawing/2014/main" id="{041AC5B0-65E1-4315-B317-91E7CE0BB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9350" y="4819888"/>
            <a:ext cx="491319" cy="491319"/>
          </a:xfrm>
          <a:prstGeom prst="rect">
            <a:avLst/>
          </a:prstGeom>
        </p:spPr>
      </p:pic>
      <p:sp>
        <p:nvSpPr>
          <p:cNvPr id="43" name="Rectangle 42">
            <a:extLst>
              <a:ext uri="{FF2B5EF4-FFF2-40B4-BE49-F238E27FC236}">
                <a16:creationId xmlns:a16="http://schemas.microsoft.com/office/drawing/2014/main" id="{2C46B0DB-8406-4B7D-B711-79BCEF155560}"/>
              </a:ext>
            </a:extLst>
          </p:cNvPr>
          <p:cNvSpPr/>
          <p:nvPr/>
        </p:nvSpPr>
        <p:spPr bwMode="auto">
          <a:xfrm>
            <a:off x="7034702" y="4931995"/>
            <a:ext cx="2104872"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panose="020B0502040204020203" pitchFamily="34" charset="0"/>
                <a:ea typeface="MS PGothic" panose="020B0600070205080204" pitchFamily="34" charset="-128"/>
                <a:cs typeface="Segoe UI" panose="020B0502040204020203" pitchFamily="34" charset="0"/>
              </a:rPr>
              <a:t>Azure Data Lake Storage</a:t>
            </a:r>
          </a:p>
        </p:txBody>
      </p:sp>
      <p:sp>
        <p:nvSpPr>
          <p:cNvPr id="68" name="Rectangle 67">
            <a:extLst>
              <a:ext uri="{FF2B5EF4-FFF2-40B4-BE49-F238E27FC236}">
                <a16:creationId xmlns:a16="http://schemas.microsoft.com/office/drawing/2014/main" id="{87D06050-9B3C-478B-B537-493B2738A7DB}"/>
              </a:ext>
            </a:extLst>
          </p:cNvPr>
          <p:cNvSpPr/>
          <p:nvPr/>
        </p:nvSpPr>
        <p:spPr bwMode="auto">
          <a:xfrm>
            <a:off x="942021" y="3331669"/>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Cloud data</a:t>
            </a:r>
          </a:p>
        </p:txBody>
      </p:sp>
      <p:sp>
        <p:nvSpPr>
          <p:cNvPr id="69" name="Rectangle 68">
            <a:extLst>
              <a:ext uri="{FF2B5EF4-FFF2-40B4-BE49-F238E27FC236}">
                <a16:creationId xmlns:a16="http://schemas.microsoft.com/office/drawing/2014/main" id="{84534623-B90E-425F-85A3-20FDC2B58564}"/>
              </a:ext>
            </a:extLst>
          </p:cNvPr>
          <p:cNvSpPr/>
          <p:nvPr/>
        </p:nvSpPr>
        <p:spPr bwMode="auto">
          <a:xfrm>
            <a:off x="942021" y="4615416"/>
            <a:ext cx="1680163"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SaaS data</a:t>
            </a:r>
          </a:p>
        </p:txBody>
      </p:sp>
      <p:sp>
        <p:nvSpPr>
          <p:cNvPr id="70" name="Rectangle 69">
            <a:extLst>
              <a:ext uri="{FF2B5EF4-FFF2-40B4-BE49-F238E27FC236}">
                <a16:creationId xmlns:a16="http://schemas.microsoft.com/office/drawing/2014/main" id="{DC2D95BB-23A7-46E5-8AA0-E8C2EC784CA9}"/>
              </a:ext>
            </a:extLst>
          </p:cNvPr>
          <p:cNvSpPr/>
          <p:nvPr/>
        </p:nvSpPr>
        <p:spPr bwMode="auto">
          <a:xfrm>
            <a:off x="942021" y="2689795"/>
            <a:ext cx="2060518"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On-premises data</a:t>
            </a:r>
          </a:p>
        </p:txBody>
      </p:sp>
      <p:sp>
        <p:nvSpPr>
          <p:cNvPr id="44" name="Rectangle 43">
            <a:extLst>
              <a:ext uri="{FF2B5EF4-FFF2-40B4-BE49-F238E27FC236}">
                <a16:creationId xmlns:a16="http://schemas.microsoft.com/office/drawing/2014/main" id="{0F253AE1-7CC6-40C6-A11E-A4E31EE84742}"/>
              </a:ext>
            </a:extLst>
          </p:cNvPr>
          <p:cNvSpPr/>
          <p:nvPr/>
        </p:nvSpPr>
        <p:spPr bwMode="auto">
          <a:xfrm>
            <a:off x="942021" y="3973543"/>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Devices data</a:t>
            </a:r>
          </a:p>
        </p:txBody>
      </p:sp>
      <p:sp>
        <p:nvSpPr>
          <p:cNvPr id="116" name="Rectangle 11">
            <a:extLst>
              <a:ext uri="{FF2B5EF4-FFF2-40B4-BE49-F238E27FC236}">
                <a16:creationId xmlns:a16="http://schemas.microsoft.com/office/drawing/2014/main" id="{54321E55-7688-448A-A8E1-BCE639EB1AE8}"/>
              </a:ext>
            </a:extLst>
          </p:cNvPr>
          <p:cNvSpPr/>
          <p:nvPr/>
        </p:nvSpPr>
        <p:spPr bwMode="auto">
          <a:xfrm rot="5400000">
            <a:off x="2100590" y="3809028"/>
            <a:ext cx="1905174" cy="14564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78A3B648-566A-8542-9FBA-E516E70E0A56}"/>
              </a:ext>
            </a:extLst>
          </p:cNvPr>
          <p:cNvGrpSpPr/>
          <p:nvPr/>
        </p:nvGrpSpPr>
        <p:grpSpPr>
          <a:xfrm>
            <a:off x="3127995" y="3838799"/>
            <a:ext cx="455557" cy="101924"/>
            <a:chOff x="3127995" y="3838799"/>
            <a:chExt cx="455557" cy="101924"/>
          </a:xfrm>
        </p:grpSpPr>
        <p:cxnSp>
          <p:nvCxnSpPr>
            <p:cNvPr id="117" name="Straight Connector 116">
              <a:extLst>
                <a:ext uri="{FF2B5EF4-FFF2-40B4-BE49-F238E27FC236}">
                  <a16:creationId xmlns:a16="http://schemas.microsoft.com/office/drawing/2014/main" id="{9D295497-8824-48D2-9E18-1062896AB80F}"/>
                </a:ext>
              </a:extLst>
            </p:cNvPr>
            <p:cNvCxnSpPr>
              <a:cxnSpLocks/>
            </p:cNvCxnSpPr>
            <p:nvPr/>
          </p:nvCxnSpPr>
          <p:spPr>
            <a:xfrm>
              <a:off x="3127995" y="3881848"/>
              <a:ext cx="45555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8" name="Rectangle 20">
              <a:extLst>
                <a:ext uri="{FF2B5EF4-FFF2-40B4-BE49-F238E27FC236}">
                  <a16:creationId xmlns:a16="http://schemas.microsoft.com/office/drawing/2014/main" id="{04B4E37A-5E76-417E-8430-FA93CDE24F97}"/>
                </a:ext>
              </a:extLst>
            </p:cNvPr>
            <p:cNvSpPr/>
            <p:nvPr/>
          </p:nvSpPr>
          <p:spPr bwMode="auto">
            <a:xfrm rot="8100000">
              <a:off x="3462987" y="383879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801846C9-57E9-4D07-8500-5FC4C2B3CB51}"/>
              </a:ext>
            </a:extLst>
          </p:cNvPr>
          <p:cNvCxnSpPr>
            <a:cxnSpLocks/>
          </p:cNvCxnSpPr>
          <p:nvPr/>
        </p:nvCxnSpPr>
        <p:spPr>
          <a:xfrm>
            <a:off x="2994645" y="3560911"/>
            <a:ext cx="13493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DF6AF32-9624-463B-A70D-CE7F9BABECF7}"/>
              </a:ext>
            </a:extLst>
          </p:cNvPr>
          <p:cNvCxnSpPr>
            <a:cxnSpLocks/>
          </p:cNvCxnSpPr>
          <p:nvPr/>
        </p:nvCxnSpPr>
        <p:spPr>
          <a:xfrm>
            <a:off x="2994645" y="4202785"/>
            <a:ext cx="13493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0CD3DE11-5797-4597-A342-4B70D5E0556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14367" y="2809437"/>
            <a:ext cx="510021" cy="586371"/>
          </a:xfrm>
          <a:prstGeom prst="rect">
            <a:avLst/>
          </a:prstGeom>
        </p:spPr>
      </p:pic>
      <p:sp>
        <p:nvSpPr>
          <p:cNvPr id="55" name="Title 1">
            <a:extLst>
              <a:ext uri="{FF2B5EF4-FFF2-40B4-BE49-F238E27FC236}">
                <a16:creationId xmlns:a16="http://schemas.microsoft.com/office/drawing/2014/main" id="{D8CAE8D5-478B-794D-90C1-6B985109E46D}"/>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in Azure Today</a:t>
            </a:r>
          </a:p>
        </p:txBody>
      </p:sp>
      <p:sp>
        <p:nvSpPr>
          <p:cNvPr id="59" name="Rectangle 58">
            <a:extLst>
              <a:ext uri="{FF2B5EF4-FFF2-40B4-BE49-F238E27FC236}">
                <a16:creationId xmlns:a16="http://schemas.microsoft.com/office/drawing/2014/main" id="{292175FB-495E-9246-B539-7E4022293CBD}"/>
              </a:ext>
            </a:extLst>
          </p:cNvPr>
          <p:cNvSpPr/>
          <p:nvPr/>
        </p:nvSpPr>
        <p:spPr bwMode="auto">
          <a:xfrm>
            <a:off x="5521210" y="2130856"/>
            <a:ext cx="1769970" cy="2222458"/>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Transform</a:t>
            </a:r>
          </a:p>
        </p:txBody>
      </p:sp>
      <p:sp>
        <p:nvSpPr>
          <p:cNvPr id="62" name="Rectangle 61">
            <a:extLst>
              <a:ext uri="{FF2B5EF4-FFF2-40B4-BE49-F238E27FC236}">
                <a16:creationId xmlns:a16="http://schemas.microsoft.com/office/drawing/2014/main" id="{A9C687F2-D4D5-FF4E-A90C-487188989388}"/>
              </a:ext>
            </a:extLst>
          </p:cNvPr>
          <p:cNvSpPr/>
          <p:nvPr/>
        </p:nvSpPr>
        <p:spPr bwMode="auto">
          <a:xfrm>
            <a:off x="5510849" y="4513648"/>
            <a:ext cx="3670498" cy="1119194"/>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noFill/>
                <a:effectLst/>
                <a:uLnTx/>
                <a:uFillTx/>
                <a:latin typeface="Segoe UI Semibold"/>
                <a:ea typeface="+mn-ea"/>
                <a:cs typeface="Segoe UI" pitchFamily="34" charset="0"/>
              </a:rPr>
              <a:t>Store</a:t>
            </a:r>
          </a:p>
        </p:txBody>
      </p:sp>
      <p:sp>
        <p:nvSpPr>
          <p:cNvPr id="63" name="Rectangle 62">
            <a:extLst>
              <a:ext uri="{FF2B5EF4-FFF2-40B4-BE49-F238E27FC236}">
                <a16:creationId xmlns:a16="http://schemas.microsoft.com/office/drawing/2014/main" id="{A8B5CA3B-A622-8E40-A1D8-4D435D0E053F}"/>
              </a:ext>
            </a:extLst>
          </p:cNvPr>
          <p:cNvSpPr/>
          <p:nvPr/>
        </p:nvSpPr>
        <p:spPr bwMode="auto">
          <a:xfrm>
            <a:off x="7398304" y="2134873"/>
            <a:ext cx="1778509" cy="2224838"/>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Query</a:t>
            </a:r>
          </a:p>
        </p:txBody>
      </p:sp>
    </p:spTree>
    <p:extLst>
      <p:ext uri="{BB962C8B-B14F-4D97-AF65-F5344CB8AC3E}">
        <p14:creationId xmlns:p14="http://schemas.microsoft.com/office/powerpoint/2010/main" val="129109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0 -4.81481E-6 L 0 0.01899 " pathEditMode="relative" rAng="0" ptsTypes="AA">
                                      <p:cBhvr>
                                        <p:cTn id="9" dur="500" spd="-100000" fill="hold"/>
                                        <p:tgtEl>
                                          <p:spTgt spid="55"/>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2000" fill="hold"/>
                                        <p:tgtEl>
                                          <p:spTgt spid="63"/>
                                        </p:tgtEl>
                                        <p:attrNameLst>
                                          <p:attrName>stroke.color</p:attrName>
                                        </p:attrNameLst>
                                      </p:cBhvr>
                                      <p:to>
                                        <a:schemeClr val="accent2"/>
                                      </p:to>
                                    </p:animClr>
                                    <p:set>
                                      <p:cBhvr>
                                        <p:cTn id="14" dur="2000" fill="hold"/>
                                        <p:tgtEl>
                                          <p:spTgt spid="6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861D6E53-555C-4487-B78A-D62AB9497BBF}"/>
              </a:ext>
            </a:extLst>
          </p:cNvPr>
          <p:cNvSpPr/>
          <p:nvPr/>
        </p:nvSpPr>
        <p:spPr bwMode="auto">
          <a:xfrm>
            <a:off x="2598420" y="4885869"/>
            <a:ext cx="7536180" cy="896112"/>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noFill/>
                <a:effectLst/>
                <a:uLnTx/>
                <a:uFillTx/>
                <a:latin typeface="Segoe UI Semibold"/>
                <a:ea typeface="+mn-ea"/>
                <a:cs typeface="Segoe UI" pitchFamily="34" charset="0"/>
              </a:rPr>
              <a:t>Store</a:t>
            </a:r>
          </a:p>
        </p:txBody>
      </p:sp>
      <p:sp>
        <p:nvSpPr>
          <p:cNvPr id="108" name="Rectangle 107">
            <a:extLst>
              <a:ext uri="{FF2B5EF4-FFF2-40B4-BE49-F238E27FC236}">
                <a16:creationId xmlns:a16="http://schemas.microsoft.com/office/drawing/2014/main" id="{062B3C99-3768-41E1-9C57-3DE5DB94F306}"/>
              </a:ext>
            </a:extLst>
          </p:cNvPr>
          <p:cNvSpPr/>
          <p:nvPr/>
        </p:nvSpPr>
        <p:spPr bwMode="auto">
          <a:xfrm>
            <a:off x="2599944"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Ingest</a:t>
            </a:r>
          </a:p>
        </p:txBody>
      </p:sp>
      <p:sp>
        <p:nvSpPr>
          <p:cNvPr id="109" name="Rectangle 108">
            <a:extLst>
              <a:ext uri="{FF2B5EF4-FFF2-40B4-BE49-F238E27FC236}">
                <a16:creationId xmlns:a16="http://schemas.microsoft.com/office/drawing/2014/main" id="{283FA7B7-A796-463C-9B6A-50F648F13360}"/>
              </a:ext>
            </a:extLst>
          </p:cNvPr>
          <p:cNvSpPr/>
          <p:nvPr/>
        </p:nvSpPr>
        <p:spPr bwMode="auto">
          <a:xfrm>
            <a:off x="7739459"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Query</a:t>
            </a:r>
          </a:p>
        </p:txBody>
      </p:sp>
      <p:sp>
        <p:nvSpPr>
          <p:cNvPr id="111" name="Rectangle 110">
            <a:extLst>
              <a:ext uri="{FF2B5EF4-FFF2-40B4-BE49-F238E27FC236}">
                <a16:creationId xmlns:a16="http://schemas.microsoft.com/office/drawing/2014/main" id="{8D236A6A-7F4E-4051-A65E-D7D1BBF6C702}"/>
              </a:ext>
            </a:extLst>
          </p:cNvPr>
          <p:cNvSpPr/>
          <p:nvPr/>
        </p:nvSpPr>
        <p:spPr bwMode="auto">
          <a:xfrm>
            <a:off x="5169702"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Transform</a:t>
            </a:r>
          </a:p>
        </p:txBody>
      </p:sp>
      <p:sp>
        <p:nvSpPr>
          <p:cNvPr id="112" name="Rectangle 111">
            <a:extLst>
              <a:ext uri="{FF2B5EF4-FFF2-40B4-BE49-F238E27FC236}">
                <a16:creationId xmlns:a16="http://schemas.microsoft.com/office/drawing/2014/main" id="{67CBD93F-94B4-48C6-BCFB-21691532BBFF}"/>
              </a:ext>
            </a:extLst>
          </p:cNvPr>
          <p:cNvSpPr/>
          <p:nvPr/>
        </p:nvSpPr>
        <p:spPr bwMode="auto">
          <a:xfrm>
            <a:off x="2598420" y="2070325"/>
            <a:ext cx="7536180" cy="2812943"/>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Segoe UI" pitchFamily="34" charset="0"/>
                <a:cs typeface="Segoe UI" pitchFamily="34" charset="0"/>
              </a:rPr>
              <a:t>2</a:t>
            </a:r>
          </a:p>
        </p:txBody>
      </p:sp>
      <p:sp>
        <p:nvSpPr>
          <p:cNvPr id="110" name="empowering world's worker">
            <a:extLst>
              <a:ext uri="{FF2B5EF4-FFF2-40B4-BE49-F238E27FC236}">
                <a16:creationId xmlns:a16="http://schemas.microsoft.com/office/drawing/2014/main" id="{CA22D245-7F7C-4ED6-A47F-2DD8C6502B07}"/>
              </a:ext>
            </a:extLst>
          </p:cNvPr>
          <p:cNvSpPr/>
          <p:nvPr/>
        </p:nvSpPr>
        <p:spPr bwMode="auto">
          <a:xfrm>
            <a:off x="2809750" y="1076019"/>
            <a:ext cx="6582764" cy="276999"/>
          </a:xfrm>
          <a:prstGeom prst="rect">
            <a:avLst/>
          </a:prstGeom>
        </p:spPr>
        <p:txBody>
          <a:bodyPr vert="horz" wrap="none" lIns="0" tIns="0" rIns="0" bIns="0" rtlCol="0" anchor="t">
            <a:spAutoFit/>
          </a:bodyPr>
          <a:lstStyle/>
          <a:p>
            <a:pPr marL="0" marR="0" lvl="0" indent="0" algn="ctr" defTabSz="797968" rtl="0" eaLnBrk="1" fontAlgn="auto" latinLnBrk="0" hangingPunct="1">
              <a:lnSpc>
                <a:spcPct val="90000"/>
              </a:lnSpc>
              <a:spcBef>
                <a:spcPct val="0"/>
              </a:spcBef>
              <a:spcAft>
                <a:spcPts val="8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Limitless analytics service with unmatched time to insight</a:t>
            </a:r>
            <a:endParaRPr kumimoji="0" lang="en-US" sz="2000" b="0" i="0" u="none" strike="noStrike" kern="1200" cap="none" spc="0" normalizeH="0" baseline="0" noProof="0">
              <a:ln w="3175">
                <a:noFill/>
              </a:ln>
              <a:solidFill>
                <a:srgbClr val="0078D4"/>
              </a:solidFill>
              <a:effectLst/>
              <a:uLnTx/>
              <a:uFillTx/>
              <a:latin typeface="Calibri" panose="020F0502020204030204"/>
              <a:ea typeface="+mn-ea"/>
              <a:cs typeface="Segoe UI Semibold"/>
            </a:endParaRPr>
          </a:p>
        </p:txBody>
      </p:sp>
      <p:grpSp>
        <p:nvGrpSpPr>
          <p:cNvPr id="54" name="Group 53">
            <a:extLst>
              <a:ext uri="{FF2B5EF4-FFF2-40B4-BE49-F238E27FC236}">
                <a16:creationId xmlns:a16="http://schemas.microsoft.com/office/drawing/2014/main" id="{0E8C6CF2-C989-4111-B5C6-964D031458D6}"/>
              </a:ext>
            </a:extLst>
          </p:cNvPr>
          <p:cNvGrpSpPr/>
          <p:nvPr/>
        </p:nvGrpSpPr>
        <p:grpSpPr>
          <a:xfrm>
            <a:off x="10929673" y="4315875"/>
            <a:ext cx="516844" cy="392642"/>
            <a:chOff x="10632888" y="3546485"/>
            <a:chExt cx="599259" cy="455253"/>
          </a:xfrm>
          <a:solidFill>
            <a:schemeClr val="accent1"/>
          </a:solidFill>
        </p:grpSpPr>
        <p:sp>
          <p:nvSpPr>
            <p:cNvPr id="63" name="Freeform 13">
              <a:extLst>
                <a:ext uri="{FF2B5EF4-FFF2-40B4-BE49-F238E27FC236}">
                  <a16:creationId xmlns:a16="http://schemas.microsoft.com/office/drawing/2014/main" id="{FDC64F4F-EF40-48B0-A4B8-55E08CA3C9E3}"/>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Freeform 14">
              <a:extLst>
                <a:ext uri="{FF2B5EF4-FFF2-40B4-BE49-F238E27FC236}">
                  <a16:creationId xmlns:a16="http://schemas.microsoft.com/office/drawing/2014/main" id="{51205F16-5BD6-4EAB-9B07-EDF8B5489119}"/>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Freeform 15">
              <a:extLst>
                <a:ext uri="{FF2B5EF4-FFF2-40B4-BE49-F238E27FC236}">
                  <a16:creationId xmlns:a16="http://schemas.microsoft.com/office/drawing/2014/main" id="{C42BE527-A7BC-4DD0-B28F-37CFC169F9C3}"/>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Freeform 16">
              <a:extLst>
                <a:ext uri="{FF2B5EF4-FFF2-40B4-BE49-F238E27FC236}">
                  <a16:creationId xmlns:a16="http://schemas.microsoft.com/office/drawing/2014/main" id="{83814C9D-58BD-4987-ADBD-18020A1860C8}"/>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Freeform 17">
              <a:extLst>
                <a:ext uri="{FF2B5EF4-FFF2-40B4-BE49-F238E27FC236}">
                  <a16:creationId xmlns:a16="http://schemas.microsoft.com/office/drawing/2014/main" id="{ACF1F78F-3564-4C59-A40D-F2FC64954079}"/>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E02C4CEC-78D9-47D7-AE9D-09A7BE49F4D2}"/>
              </a:ext>
            </a:extLst>
          </p:cNvPr>
          <p:cNvSpPr/>
          <p:nvPr/>
        </p:nvSpPr>
        <p:spPr>
          <a:xfrm>
            <a:off x="10689368" y="4738199"/>
            <a:ext cx="997453" cy="338554"/>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itchFamily="34" charset="0"/>
              </a:rPr>
              <a:t>Power BI</a:t>
            </a:r>
          </a:p>
        </p:txBody>
      </p:sp>
      <p:grpSp>
        <p:nvGrpSpPr>
          <p:cNvPr id="56" name="Group 55">
            <a:extLst>
              <a:ext uri="{FF2B5EF4-FFF2-40B4-BE49-F238E27FC236}">
                <a16:creationId xmlns:a16="http://schemas.microsoft.com/office/drawing/2014/main" id="{91CD044D-F764-46BD-8960-5B7A5FB90F4C}"/>
              </a:ext>
              <a:ext uri="{C183D7F6-B498-43B3-948B-1728B52AA6E4}">
                <adec:decorative xmlns:adec="http://schemas.microsoft.com/office/drawing/2017/decorative" val="1"/>
              </a:ext>
            </a:extLst>
          </p:cNvPr>
          <p:cNvGrpSpPr/>
          <p:nvPr/>
        </p:nvGrpSpPr>
        <p:grpSpPr>
          <a:xfrm>
            <a:off x="10129709" y="4540752"/>
            <a:ext cx="578615" cy="101924"/>
            <a:chOff x="9734668" y="3830887"/>
            <a:chExt cx="578615" cy="101924"/>
          </a:xfrm>
        </p:grpSpPr>
        <p:cxnSp>
          <p:nvCxnSpPr>
            <p:cNvPr id="61" name="Straight Connector 60">
              <a:extLst>
                <a:ext uri="{FF2B5EF4-FFF2-40B4-BE49-F238E27FC236}">
                  <a16:creationId xmlns:a16="http://schemas.microsoft.com/office/drawing/2014/main" id="{707103D2-3469-47B2-98F9-1B85900A1D17}"/>
                </a:ext>
              </a:extLst>
            </p:cNvPr>
            <p:cNvCxnSpPr>
              <a:cxnSpLocks/>
            </p:cNvCxnSpPr>
            <p:nvPr/>
          </p:nvCxnSpPr>
          <p:spPr>
            <a:xfrm flipH="1">
              <a:off x="9734668" y="3881849"/>
              <a:ext cx="578615"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62" name="Rectangle 20">
              <a:extLst>
                <a:ext uri="{FF2B5EF4-FFF2-40B4-BE49-F238E27FC236}">
                  <a16:creationId xmlns:a16="http://schemas.microsoft.com/office/drawing/2014/main" id="{20842B5D-9F6E-4386-85C7-7A2E0744A9BF}"/>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descr="On-prem data, Cloud data, SaaS data">
            <a:extLst>
              <a:ext uri="{FF2B5EF4-FFF2-40B4-BE49-F238E27FC236}">
                <a16:creationId xmlns:a16="http://schemas.microsoft.com/office/drawing/2014/main" id="{58987BFE-952D-4E8F-866A-E7EB14937427}"/>
              </a:ext>
            </a:extLst>
          </p:cNvPr>
          <p:cNvGrpSpPr/>
          <p:nvPr/>
        </p:nvGrpSpPr>
        <p:grpSpPr>
          <a:xfrm>
            <a:off x="399628" y="2574562"/>
            <a:ext cx="1824014" cy="2384106"/>
            <a:chOff x="399628" y="2689796"/>
            <a:chExt cx="1824014" cy="2384106"/>
          </a:xfrm>
        </p:grpSpPr>
        <p:sp>
          <p:nvSpPr>
            <p:cNvPr id="80" name="Rectangle 79">
              <a:extLst>
                <a:ext uri="{FF2B5EF4-FFF2-40B4-BE49-F238E27FC236}">
                  <a16:creationId xmlns:a16="http://schemas.microsoft.com/office/drawing/2014/main" id="{6D7D03C6-8611-4ACF-BFB2-5D72F5224F47}"/>
                </a:ext>
              </a:extLst>
            </p:cNvPr>
            <p:cNvSpPr/>
            <p:nvPr/>
          </p:nvSpPr>
          <p:spPr bwMode="auto">
            <a:xfrm>
              <a:off x="399628" y="3652606"/>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Cloud data</a:t>
              </a:r>
            </a:p>
          </p:txBody>
        </p:sp>
        <p:sp>
          <p:nvSpPr>
            <p:cNvPr id="81" name="Rectangle 80">
              <a:extLst>
                <a:ext uri="{FF2B5EF4-FFF2-40B4-BE49-F238E27FC236}">
                  <a16:creationId xmlns:a16="http://schemas.microsoft.com/office/drawing/2014/main" id="{876B0671-D5DA-4DB5-8235-F4B0BC535D38}"/>
                </a:ext>
              </a:extLst>
            </p:cNvPr>
            <p:cNvSpPr/>
            <p:nvPr/>
          </p:nvSpPr>
          <p:spPr bwMode="auto">
            <a:xfrm>
              <a:off x="399628" y="4615417"/>
              <a:ext cx="1680163"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SaaS data</a:t>
              </a:r>
            </a:p>
          </p:txBody>
        </p:sp>
        <p:sp>
          <p:nvSpPr>
            <p:cNvPr id="82" name="Rectangle 81">
              <a:extLst>
                <a:ext uri="{FF2B5EF4-FFF2-40B4-BE49-F238E27FC236}">
                  <a16:creationId xmlns:a16="http://schemas.microsoft.com/office/drawing/2014/main" id="{BFFA5DC4-049B-4338-A6D5-B24F6F1DBC89}"/>
                </a:ext>
              </a:extLst>
            </p:cNvPr>
            <p:cNvSpPr/>
            <p:nvPr/>
          </p:nvSpPr>
          <p:spPr bwMode="auto">
            <a:xfrm>
              <a:off x="399628" y="2689796"/>
              <a:ext cx="182401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On-premises data</a:t>
              </a:r>
            </a:p>
          </p:txBody>
        </p:sp>
      </p:grpSp>
      <p:sp>
        <p:nvSpPr>
          <p:cNvPr id="58" name="Rectangle 11">
            <a:extLst>
              <a:ext uri="{FF2B5EF4-FFF2-40B4-BE49-F238E27FC236}">
                <a16:creationId xmlns:a16="http://schemas.microsoft.com/office/drawing/2014/main" id="{CE46F58D-6BE6-447E-B459-E5DCF253FE76}"/>
              </a:ext>
            </a:extLst>
          </p:cNvPr>
          <p:cNvSpPr/>
          <p:nvPr/>
        </p:nvSpPr>
        <p:spPr bwMode="auto">
          <a:xfrm rot="5400000">
            <a:off x="1181884" y="3642872"/>
            <a:ext cx="1905174" cy="247486"/>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98EFE331-2FD6-5E45-B4EA-FF4AD7C13550}"/>
              </a:ext>
            </a:extLst>
          </p:cNvPr>
          <p:cNvGrpSpPr/>
          <p:nvPr/>
        </p:nvGrpSpPr>
        <p:grpSpPr>
          <a:xfrm>
            <a:off x="2010728" y="3723566"/>
            <a:ext cx="705041" cy="101924"/>
            <a:chOff x="2010728" y="3723566"/>
            <a:chExt cx="705041" cy="101924"/>
          </a:xfrm>
        </p:grpSpPr>
        <p:cxnSp>
          <p:nvCxnSpPr>
            <p:cNvPr id="59" name="Straight Connector 58">
              <a:extLst>
                <a:ext uri="{FF2B5EF4-FFF2-40B4-BE49-F238E27FC236}">
                  <a16:creationId xmlns:a16="http://schemas.microsoft.com/office/drawing/2014/main" id="{E0EDC2E3-4A41-4C5B-8520-97F77227E51B}"/>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60" name="Rectangle 20">
              <a:extLst>
                <a:ext uri="{FF2B5EF4-FFF2-40B4-BE49-F238E27FC236}">
                  <a16:creationId xmlns:a16="http://schemas.microsoft.com/office/drawing/2014/main" id="{1745F656-1022-4EA3-BC6E-589C3318E4B3}"/>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4" name="Graphic 113">
            <a:extLst>
              <a:ext uri="{FF2B5EF4-FFF2-40B4-BE49-F238E27FC236}">
                <a16:creationId xmlns:a16="http://schemas.microsoft.com/office/drawing/2014/main" id="{1DCD1C54-D54B-4A36-8994-1207C6D1C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3820" y="5088266"/>
            <a:ext cx="491319" cy="491319"/>
          </a:xfrm>
          <a:prstGeom prst="rect">
            <a:avLst/>
          </a:prstGeom>
        </p:spPr>
      </p:pic>
      <p:sp>
        <p:nvSpPr>
          <p:cNvPr id="115" name="Rectangle 114">
            <a:extLst>
              <a:ext uri="{FF2B5EF4-FFF2-40B4-BE49-F238E27FC236}">
                <a16:creationId xmlns:a16="http://schemas.microsoft.com/office/drawing/2014/main" id="{9193E60A-9FDF-414F-8CFB-408DB2BEB01A}"/>
              </a:ext>
            </a:extLst>
          </p:cNvPr>
          <p:cNvSpPr/>
          <p:nvPr/>
        </p:nvSpPr>
        <p:spPr bwMode="auto">
          <a:xfrm>
            <a:off x="5369171" y="5200373"/>
            <a:ext cx="2508505"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Data Lake Storage</a:t>
            </a:r>
          </a:p>
        </p:txBody>
      </p:sp>
      <p:grpSp>
        <p:nvGrpSpPr>
          <p:cNvPr id="13" name="Group 12">
            <a:extLst>
              <a:ext uri="{FF2B5EF4-FFF2-40B4-BE49-F238E27FC236}">
                <a16:creationId xmlns:a16="http://schemas.microsoft.com/office/drawing/2014/main" id="{679A82AE-44BC-4E10-B1A5-A92C929AC15F}"/>
              </a:ext>
            </a:extLst>
          </p:cNvPr>
          <p:cNvGrpSpPr/>
          <p:nvPr/>
        </p:nvGrpSpPr>
        <p:grpSpPr>
          <a:xfrm>
            <a:off x="2798904" y="2247829"/>
            <a:ext cx="7135212" cy="2397655"/>
            <a:chOff x="2798904" y="7272245"/>
            <a:chExt cx="7135212" cy="2397655"/>
          </a:xfrm>
        </p:grpSpPr>
        <p:sp>
          <p:nvSpPr>
            <p:cNvPr id="78" name="Rectangle 77">
              <a:extLst>
                <a:ext uri="{FF2B5EF4-FFF2-40B4-BE49-F238E27FC236}">
                  <a16:creationId xmlns:a16="http://schemas.microsoft.com/office/drawing/2014/main" id="{9221637D-E609-492A-BDF3-8F9E2EF5505C}"/>
                </a:ext>
              </a:extLst>
            </p:cNvPr>
            <p:cNvSpPr/>
            <p:nvPr/>
          </p:nvSpPr>
          <p:spPr bwMode="auto">
            <a:xfrm>
              <a:off x="2798904" y="9230988"/>
              <a:ext cx="3547699"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SQL</a:t>
              </a:r>
            </a:p>
          </p:txBody>
        </p:sp>
        <p:sp>
          <p:nvSpPr>
            <p:cNvPr id="79" name="Rectangle 78">
              <a:extLst>
                <a:ext uri="{FF2B5EF4-FFF2-40B4-BE49-F238E27FC236}">
                  <a16:creationId xmlns:a16="http://schemas.microsoft.com/office/drawing/2014/main" id="{8E3A5F9F-E5E7-46A5-91F4-B9807E82E1BE}"/>
                </a:ext>
              </a:extLst>
            </p:cNvPr>
            <p:cNvSpPr/>
            <p:nvPr/>
          </p:nvSpPr>
          <p:spPr bwMode="auto">
            <a:xfrm>
              <a:off x="6386417" y="9230988"/>
              <a:ext cx="3547699"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77" name="TextBox 76">
              <a:extLst>
                <a:ext uri="{FF2B5EF4-FFF2-40B4-BE49-F238E27FC236}">
                  <a16:creationId xmlns:a16="http://schemas.microsoft.com/office/drawing/2014/main" id="{FDFFC413-B91D-4680-ADA5-E66CB174A10E}"/>
                </a:ext>
              </a:extLst>
            </p:cNvPr>
            <p:cNvSpPr txBox="1"/>
            <p:nvPr/>
          </p:nvSpPr>
          <p:spPr>
            <a:xfrm>
              <a:off x="5484608" y="8863512"/>
              <a:ext cx="176381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Analytics Runtimes</a:t>
              </a:r>
            </a:p>
          </p:txBody>
        </p:sp>
        <p:sp>
          <p:nvSpPr>
            <p:cNvPr id="130" name="Rectangle 129">
              <a:extLst>
                <a:ext uri="{FF2B5EF4-FFF2-40B4-BE49-F238E27FC236}">
                  <a16:creationId xmlns:a16="http://schemas.microsoft.com/office/drawing/2014/main" id="{4E7EF37B-B8B2-480B-8171-2D3716EC3024}"/>
                </a:ext>
              </a:extLst>
            </p:cNvPr>
            <p:cNvSpPr/>
            <p:nvPr/>
          </p:nvSpPr>
          <p:spPr bwMode="auto">
            <a:xfrm>
              <a:off x="2809750" y="7731006"/>
              <a:ext cx="7113522" cy="440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Azure Synapse Studio</a:t>
              </a:r>
            </a:p>
          </p:txBody>
        </p:sp>
        <p:sp>
          <p:nvSpPr>
            <p:cNvPr id="30" name="TextBox 29">
              <a:extLst>
                <a:ext uri="{FF2B5EF4-FFF2-40B4-BE49-F238E27FC236}">
                  <a16:creationId xmlns:a16="http://schemas.microsoft.com/office/drawing/2014/main" id="{217B032D-ECBD-4F2A-B940-D9B644118833}"/>
                </a:ext>
              </a:extLst>
            </p:cNvPr>
            <p:cNvSpPr txBox="1"/>
            <p:nvPr/>
          </p:nvSpPr>
          <p:spPr>
            <a:xfrm>
              <a:off x="5498491" y="7272245"/>
              <a:ext cx="173605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Unified experience</a:t>
              </a:r>
            </a:p>
          </p:txBody>
        </p:sp>
        <p:sp>
          <p:nvSpPr>
            <p:cNvPr id="32" name="Rectangle 31">
              <a:extLst>
                <a:ext uri="{FF2B5EF4-FFF2-40B4-BE49-F238E27FC236}">
                  <a16:creationId xmlns:a16="http://schemas.microsoft.com/office/drawing/2014/main" id="{DB85D54F-C574-4CE3-BC47-B9353720A584}"/>
                </a:ext>
              </a:extLst>
            </p:cNvPr>
            <p:cNvSpPr/>
            <p:nvPr/>
          </p:nvSpPr>
          <p:spPr bwMode="auto">
            <a:xfrm>
              <a:off x="2809750"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Integration</a:t>
              </a:r>
            </a:p>
          </p:txBody>
        </p:sp>
        <p:sp>
          <p:nvSpPr>
            <p:cNvPr id="33" name="Rectangle 32">
              <a:extLst>
                <a:ext uri="{FF2B5EF4-FFF2-40B4-BE49-F238E27FC236}">
                  <a16:creationId xmlns:a16="http://schemas.microsoft.com/office/drawing/2014/main" id="{39EED645-4F86-46EB-9792-BA1A5EF86156}"/>
                </a:ext>
              </a:extLst>
            </p:cNvPr>
            <p:cNvSpPr/>
            <p:nvPr/>
          </p:nvSpPr>
          <p:spPr bwMode="auto">
            <a:xfrm>
              <a:off x="4598054"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F9B6B295-A7B4-4DBE-BE87-44ACD60DB359}"/>
                </a:ext>
              </a:extLst>
            </p:cNvPr>
            <p:cNvSpPr/>
            <p:nvPr/>
          </p:nvSpPr>
          <p:spPr bwMode="auto">
            <a:xfrm>
              <a:off x="6386357"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2061873-4B0D-4BC4-8155-0C0C99478D3A}"/>
                </a:ext>
              </a:extLst>
            </p:cNvPr>
            <p:cNvSpPr/>
            <p:nvPr/>
          </p:nvSpPr>
          <p:spPr bwMode="auto">
            <a:xfrm>
              <a:off x="8174661"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a:t>
              </a:r>
            </a:p>
          </p:txBody>
        </p:sp>
        <p:pic>
          <p:nvPicPr>
            <p:cNvPr id="129" name="Picture 4">
              <a:extLst>
                <a:ext uri="{FF2B5EF4-FFF2-40B4-BE49-F238E27FC236}">
                  <a16:creationId xmlns:a16="http://schemas.microsoft.com/office/drawing/2014/main" id="{826ABB0A-6C13-4E3D-8A20-39379DF9883D}"/>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99918" y="9262840"/>
              <a:ext cx="720696" cy="375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B2E65F31-5173-7343-97C6-D572CD98FECF}"/>
              </a:ext>
            </a:extLst>
          </p:cNvPr>
          <p:cNvGrpSpPr/>
          <p:nvPr/>
        </p:nvGrpSpPr>
        <p:grpSpPr>
          <a:xfrm>
            <a:off x="4807938" y="2120390"/>
            <a:ext cx="4639408" cy="2310720"/>
            <a:chOff x="4807938" y="2371420"/>
            <a:chExt cx="4639408" cy="2310720"/>
          </a:xfrm>
        </p:grpSpPr>
        <p:sp>
          <p:nvSpPr>
            <p:cNvPr id="2" name="TextBox 1">
              <a:extLst>
                <a:ext uri="{FF2B5EF4-FFF2-40B4-BE49-F238E27FC236}">
                  <a16:creationId xmlns:a16="http://schemas.microsoft.com/office/drawing/2014/main" id="{03829988-4B02-429C-B589-B9A387CFB790}"/>
                </a:ext>
              </a:extLst>
            </p:cNvPr>
            <p:cNvSpPr txBox="1"/>
            <p:nvPr/>
          </p:nvSpPr>
          <p:spPr>
            <a:xfrm>
              <a:off x="8571379" y="4528252"/>
              <a:ext cx="87596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a:ea typeface="+mn-ea"/>
                  <a:cs typeface="+mn-cs"/>
                </a:rPr>
                <a:t>PREVIEW</a:t>
              </a:r>
            </a:p>
          </p:txBody>
        </p:sp>
        <p:sp>
          <p:nvSpPr>
            <p:cNvPr id="47" name="TextBox 46">
              <a:extLst>
                <a:ext uri="{FF2B5EF4-FFF2-40B4-BE49-F238E27FC236}">
                  <a16:creationId xmlns:a16="http://schemas.microsoft.com/office/drawing/2014/main" id="{0715F172-2D67-41C1-B66E-F9BBAD82C9CB}"/>
                </a:ext>
              </a:extLst>
            </p:cNvPr>
            <p:cNvSpPr txBox="1"/>
            <p:nvPr/>
          </p:nvSpPr>
          <p:spPr>
            <a:xfrm>
              <a:off x="4807938" y="4514940"/>
              <a:ext cx="87596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a:ea typeface="+mn-ea"/>
                  <a:cs typeface="+mn-cs"/>
                </a:rPr>
                <a:t>GA</a:t>
              </a:r>
            </a:p>
          </p:txBody>
        </p:sp>
        <p:sp>
          <p:nvSpPr>
            <p:cNvPr id="46" name="TextBox 45">
              <a:extLst>
                <a:ext uri="{FF2B5EF4-FFF2-40B4-BE49-F238E27FC236}">
                  <a16:creationId xmlns:a16="http://schemas.microsoft.com/office/drawing/2014/main" id="{F415393C-5913-4004-9017-C2553BC9B0CB}"/>
                </a:ext>
              </a:extLst>
            </p:cNvPr>
            <p:cNvSpPr txBox="1"/>
            <p:nvPr/>
          </p:nvSpPr>
          <p:spPr>
            <a:xfrm>
              <a:off x="6059873" y="2371420"/>
              <a:ext cx="87596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Semibold"/>
                  <a:ea typeface="+mn-ea"/>
                  <a:cs typeface="+mn-cs"/>
                </a:rPr>
                <a:t>PREVIEW</a:t>
              </a:r>
            </a:p>
          </p:txBody>
        </p:sp>
      </p:grpSp>
      <p:sp>
        <p:nvSpPr>
          <p:cNvPr id="48" name="Title 1">
            <a:extLst>
              <a:ext uri="{FF2B5EF4-FFF2-40B4-BE49-F238E27FC236}">
                <a16:creationId xmlns:a16="http://schemas.microsoft.com/office/drawing/2014/main" id="{B3C3E684-E446-2449-A874-384837A90CDF}"/>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Simplify</a:t>
            </a:r>
            <a:r>
              <a:rPr kumimoji="0" lang="en-US" sz="3200" b="0" i="0" u="none" strike="noStrike" kern="1200" cap="none" spc="-50" normalizeH="0" noProof="0">
                <a:ln w="3175">
                  <a:noFill/>
                </a:ln>
                <a:solidFill>
                  <a:srgbClr val="000000"/>
                </a:solidFill>
                <a:effectLst/>
                <a:uLnTx/>
                <a:uFillTx/>
                <a:latin typeface="Segoe UI Semibold"/>
                <a:ea typeface="+mn-ea"/>
                <a:cs typeface="Segoe UI" pitchFamily="34" charset="0"/>
              </a:rPr>
              <a:t> Analytics with </a:t>
            </a: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Synapse</a:t>
            </a:r>
          </a:p>
        </p:txBody>
      </p:sp>
      <p:cxnSp>
        <p:nvCxnSpPr>
          <p:cNvPr id="69" name="Straight Arrow Connector 68">
            <a:extLst>
              <a:ext uri="{FF2B5EF4-FFF2-40B4-BE49-F238E27FC236}">
                <a16:creationId xmlns:a16="http://schemas.microsoft.com/office/drawing/2014/main" id="{DC1F4538-F81D-4B88-A65E-668447E39514}"/>
              </a:ext>
            </a:extLst>
          </p:cNvPr>
          <p:cNvCxnSpPr>
            <a:cxnSpLocks/>
          </p:cNvCxnSpPr>
          <p:nvPr/>
        </p:nvCxnSpPr>
        <p:spPr>
          <a:xfrm flipH="1">
            <a:off x="10473857" y="3431263"/>
            <a:ext cx="516970" cy="0"/>
          </a:xfrm>
          <a:prstGeom prst="straightConnector1">
            <a:avLst/>
          </a:prstGeom>
          <a:noFill/>
          <a:ln w="9525" cap="flat" cmpd="sng" algn="ctr">
            <a:solidFill>
              <a:srgbClr val="FFFFFF"/>
            </a:solidFill>
            <a:prstDash val="solid"/>
            <a:headEnd type="none"/>
            <a:tailEnd type="triangle"/>
          </a:ln>
          <a:effectLst/>
        </p:spPr>
      </p:cxnSp>
      <p:grpSp>
        <p:nvGrpSpPr>
          <p:cNvPr id="73" name="Group 72">
            <a:extLst>
              <a:ext uri="{FF2B5EF4-FFF2-40B4-BE49-F238E27FC236}">
                <a16:creationId xmlns:a16="http://schemas.microsoft.com/office/drawing/2014/main" id="{F349E916-3B8C-45ED-8CA9-AEE0442C843D}"/>
              </a:ext>
              <a:ext uri="{C183D7F6-B498-43B3-948B-1728B52AA6E4}">
                <adec:decorative xmlns:adec="http://schemas.microsoft.com/office/drawing/2017/decorative" val="1"/>
              </a:ext>
            </a:extLst>
          </p:cNvPr>
          <p:cNvGrpSpPr/>
          <p:nvPr/>
        </p:nvGrpSpPr>
        <p:grpSpPr>
          <a:xfrm rot="10800000">
            <a:off x="10161392" y="3291693"/>
            <a:ext cx="578615" cy="101924"/>
            <a:chOff x="9734668" y="3830887"/>
            <a:chExt cx="578615" cy="101924"/>
          </a:xfrm>
        </p:grpSpPr>
        <p:cxnSp>
          <p:nvCxnSpPr>
            <p:cNvPr id="74" name="Straight Connector 73">
              <a:extLst>
                <a:ext uri="{FF2B5EF4-FFF2-40B4-BE49-F238E27FC236}">
                  <a16:creationId xmlns:a16="http://schemas.microsoft.com/office/drawing/2014/main" id="{E12E0AB8-98DB-47F9-B342-974294D745DE}"/>
                </a:ext>
              </a:extLst>
            </p:cNvPr>
            <p:cNvCxnSpPr>
              <a:cxnSpLocks/>
            </p:cNvCxnSpPr>
            <p:nvPr/>
          </p:nvCxnSpPr>
          <p:spPr>
            <a:xfrm flipH="1">
              <a:off x="9734668" y="3881849"/>
              <a:ext cx="578615"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75" name="Rectangle 20">
              <a:extLst>
                <a:ext uri="{FF2B5EF4-FFF2-40B4-BE49-F238E27FC236}">
                  <a16:creationId xmlns:a16="http://schemas.microsoft.com/office/drawing/2014/main" id="{02774FA1-44EC-474B-9690-DF859FB1EDC4}"/>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6" name="Graphic 75">
            <a:extLst>
              <a:ext uri="{FF2B5EF4-FFF2-40B4-BE49-F238E27FC236}">
                <a16:creationId xmlns:a16="http://schemas.microsoft.com/office/drawing/2014/main" id="{8238D986-09DD-4635-AFDA-74F6A7DC31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15179" y="2926845"/>
            <a:ext cx="545830" cy="585287"/>
          </a:xfrm>
          <a:prstGeom prst="rect">
            <a:avLst/>
          </a:prstGeom>
        </p:spPr>
      </p:pic>
      <p:sp>
        <p:nvSpPr>
          <p:cNvPr id="83" name="Rectangle 82">
            <a:extLst>
              <a:ext uri="{FF2B5EF4-FFF2-40B4-BE49-F238E27FC236}">
                <a16:creationId xmlns:a16="http://schemas.microsoft.com/office/drawing/2014/main" id="{B67E72AE-40C2-4430-A3E4-D7B8562DF168}"/>
              </a:ext>
            </a:extLst>
          </p:cNvPr>
          <p:cNvSpPr/>
          <p:nvPr/>
        </p:nvSpPr>
        <p:spPr>
          <a:xfrm>
            <a:off x="10329816" y="3530148"/>
            <a:ext cx="1748610" cy="584775"/>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pitchFamily="34" charset="0"/>
              </a:rPr>
              <a:t>Azure Machine Learning</a:t>
            </a:r>
          </a:p>
        </p:txBody>
      </p:sp>
    </p:spTree>
    <p:extLst>
      <p:ext uri="{BB962C8B-B14F-4D97-AF65-F5344CB8AC3E}">
        <p14:creationId xmlns:p14="http://schemas.microsoft.com/office/powerpoint/2010/main" val="2089886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8"/>
                                        </p:tgtEl>
                                      </p:cBhvr>
                                    </p:animEffect>
                                    <p:set>
                                      <p:cBhvr>
                                        <p:cTn id="7" dur="1" fill="hold">
                                          <p:stCondLst>
                                            <p:cond delay="499"/>
                                          </p:stCondLst>
                                        </p:cTn>
                                        <p:tgtEl>
                                          <p:spTgt spid="10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1"/>
                                        </p:tgtEl>
                                      </p:cBhvr>
                                    </p:animEffect>
                                    <p:set>
                                      <p:cBhvr>
                                        <p:cTn id="10" dur="1" fill="hold">
                                          <p:stCondLst>
                                            <p:cond delay="499"/>
                                          </p:stCondLst>
                                        </p:cTn>
                                        <p:tgtEl>
                                          <p:spTgt spid="1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9"/>
                                        </p:tgtEl>
                                      </p:cBhvr>
                                    </p:animEffect>
                                    <p:set>
                                      <p:cBhvr>
                                        <p:cTn id="13" dur="1" fill="hold">
                                          <p:stCondLst>
                                            <p:cond delay="499"/>
                                          </p:stCondLst>
                                        </p:cTn>
                                        <p:tgtEl>
                                          <p:spTgt spid="10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42" presetClass="path" presetSubtype="0" decel="100000" fill="hold" grpId="1" nodeType="withEffect">
                                  <p:stCondLst>
                                    <p:cond delay="0"/>
                                  </p:stCondLst>
                                  <p:childTnLst>
                                    <p:animMotion origin="layout" path="M -6.25E-7 -3.33333E-6 L -6.25E-7 0.01898 " pathEditMode="relative" rAng="0" ptsTypes="AA">
                                      <p:cBhvr>
                                        <p:cTn id="21" dur="500" spd="-100000" fill="hold"/>
                                        <p:tgtEl>
                                          <p:spTgt spid="110"/>
                                        </p:tgtEl>
                                        <p:attrNameLst>
                                          <p:attrName>ppt_x</p:attrName>
                                          <p:attrName>ppt_y</p:attrName>
                                        </p:attrNameLst>
                                      </p:cBhvr>
                                      <p:rCtr x="0" y="949"/>
                                    </p:animMotion>
                                  </p:childTnLst>
                                </p:cTn>
                              </p:par>
                              <p:par>
                                <p:cTn id="22" presetID="10" presetClass="entr" presetSubtype="0" fill="hold" nodeType="withEffect">
                                  <p:stCondLst>
                                    <p:cond delay="1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100"/>
                                  </p:stCondLst>
                                  <p:childTnLst>
                                    <p:animMotion origin="layout" path="M 4.58333E-6 3.7037E-6 L 4.58333E-6 0.01898 " pathEditMode="relative" rAng="0" ptsTypes="AA">
                                      <p:cBhvr>
                                        <p:cTn id="26" dur="500" spd="-100000" fill="hold"/>
                                        <p:tgtEl>
                                          <p:spTgt spid="13"/>
                                        </p:tgtEl>
                                        <p:attrNameLst>
                                          <p:attrName>ppt_x</p:attrName>
                                          <p:attrName>ppt_y</p:attrName>
                                        </p:attrNameLst>
                                      </p:cBhvr>
                                      <p:rCtr x="0" y="949"/>
                                    </p:animMotion>
                                  </p:childTnLst>
                                </p:cTn>
                              </p:par>
                              <p:par>
                                <p:cTn id="27" presetID="10" presetClass="entr" presetSubtype="0" fill="hold" nodeType="withEffect">
                                  <p:stCondLst>
                                    <p:cond delay="1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42" presetClass="path" presetSubtype="0" decel="100000" fill="hold" nodeType="withEffect">
                                  <p:stCondLst>
                                    <p:cond delay="100"/>
                                  </p:stCondLst>
                                  <p:childTnLst>
                                    <p:animMotion origin="layout" path="M 4.58333E-6 3.7037E-6 L 4.58333E-6 0.01898 " pathEditMode="relative" rAng="0" ptsTypes="AA">
                                      <p:cBhvr>
                                        <p:cTn id="31" dur="500" spd="-100000" fill="hold"/>
                                        <p:tgtEl>
                                          <p:spTgt spid="3"/>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42" presetClass="path" presetSubtype="0" decel="100000" fill="hold" grpId="1" nodeType="withEffect">
                                  <p:stCondLst>
                                    <p:cond delay="0"/>
                                  </p:stCondLst>
                                  <p:childTnLst>
                                    <p:animMotion origin="layout" path="M 2.70833E-6 -3.7037E-6 L 2.70833E-6 0.01899 " pathEditMode="relative" rAng="0" ptsTypes="AA">
                                      <p:cBhvr>
                                        <p:cTn id="36" dur="500" spd="-100000" fill="hold"/>
                                        <p:tgtEl>
                                          <p:spTgt spid="48"/>
                                        </p:tgtEl>
                                        <p:attrNameLst>
                                          <p:attrName>ppt_x</p:attrName>
                                          <p:attrName>ppt_y</p:attrName>
                                        </p:attrNameLst>
                                      </p:cBhvr>
                                      <p:rCtr x="0" y="949"/>
                                    </p:animMotion>
                                  </p:childTnLst>
                                </p:cTn>
                              </p:par>
                            </p:childTnLst>
                          </p:cTn>
                        </p:par>
                        <p:par>
                          <p:cTn id="37" fill="hold">
                            <p:stCondLst>
                              <p:cond delay="600"/>
                            </p:stCondLst>
                            <p:childTnLst>
                              <p:par>
                                <p:cTn id="38" presetID="22" presetClass="entr" presetSubtype="2" fill="hold" nodeType="after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wipe(right)">
                                      <p:cBhvr>
                                        <p:cTn id="4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1" grpId="0" animBg="1"/>
      <p:bldP spid="112" grpId="0" animBg="1"/>
      <p:bldP spid="110" grpId="0"/>
      <p:bldP spid="110" grpId="1"/>
      <p:bldP spid="48" grpId="0"/>
      <p:bldP spid="48"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1514770-E680-584B-A745-EAB5E87299D6}"/>
              </a:ext>
            </a:extLst>
          </p:cNvPr>
          <p:cNvSpPr/>
          <p:nvPr/>
        </p:nvSpPr>
        <p:spPr bwMode="auto">
          <a:xfrm>
            <a:off x="1170629" y="2843666"/>
            <a:ext cx="222302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Multiple clusters over shared data</a:t>
            </a:r>
          </a:p>
        </p:txBody>
      </p:sp>
      <p:sp>
        <p:nvSpPr>
          <p:cNvPr id="57" name="Oval 56">
            <a:extLst>
              <a:ext uri="{FF2B5EF4-FFF2-40B4-BE49-F238E27FC236}">
                <a16:creationId xmlns:a16="http://schemas.microsoft.com/office/drawing/2014/main" id="{3AFA5811-2D9D-8845-9279-9E00A6D146D9}"/>
              </a:ext>
            </a:extLst>
          </p:cNvPr>
          <p:cNvSpPr/>
          <p:nvPr/>
        </p:nvSpPr>
        <p:spPr bwMode="auto">
          <a:xfrm>
            <a:off x="1708810"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58" name="Rectangle 57">
            <a:extLst>
              <a:ext uri="{FF2B5EF4-FFF2-40B4-BE49-F238E27FC236}">
                <a16:creationId xmlns:a16="http://schemas.microsoft.com/office/drawing/2014/main" id="{A15076A9-E226-3643-8FCA-C9737D0D0ED4}"/>
              </a:ext>
            </a:extLst>
          </p:cNvPr>
          <p:cNvSpPr/>
          <p:nvPr/>
        </p:nvSpPr>
        <p:spPr bwMode="auto">
          <a:xfrm>
            <a:off x="4766268" y="2843666"/>
            <a:ext cx="2659464"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Online scaling</a:t>
            </a:r>
          </a:p>
        </p:txBody>
      </p:sp>
      <p:sp>
        <p:nvSpPr>
          <p:cNvPr id="59" name="Oval 58">
            <a:extLst>
              <a:ext uri="{FF2B5EF4-FFF2-40B4-BE49-F238E27FC236}">
                <a16:creationId xmlns:a16="http://schemas.microsoft.com/office/drawing/2014/main" id="{E1F0F0DA-6C62-5144-8940-7D3959BF2B7F}"/>
              </a:ext>
            </a:extLst>
          </p:cNvPr>
          <p:cNvSpPr/>
          <p:nvPr/>
        </p:nvSpPr>
        <p:spPr bwMode="auto">
          <a:xfrm>
            <a:off x="5522671"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0" name="Rectangle 59">
            <a:extLst>
              <a:ext uri="{FF2B5EF4-FFF2-40B4-BE49-F238E27FC236}">
                <a16:creationId xmlns:a16="http://schemas.microsoft.com/office/drawing/2014/main" id="{4CE626EE-B019-6D4D-A1E4-3CAD48B7891C}"/>
              </a:ext>
            </a:extLst>
          </p:cNvPr>
          <p:cNvSpPr/>
          <p:nvPr/>
        </p:nvSpPr>
        <p:spPr bwMode="auto">
          <a:xfrm>
            <a:off x="8798351" y="2843666"/>
            <a:ext cx="222302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Workload aware query scheduling</a:t>
            </a:r>
          </a:p>
        </p:txBody>
      </p:sp>
      <p:sp>
        <p:nvSpPr>
          <p:cNvPr id="61" name="Oval 60">
            <a:extLst>
              <a:ext uri="{FF2B5EF4-FFF2-40B4-BE49-F238E27FC236}">
                <a16:creationId xmlns:a16="http://schemas.microsoft.com/office/drawing/2014/main" id="{949CEEA5-B87D-F847-B3C6-1ABD131BA40A}"/>
              </a:ext>
            </a:extLst>
          </p:cNvPr>
          <p:cNvSpPr/>
          <p:nvPr/>
        </p:nvSpPr>
        <p:spPr bwMode="auto">
          <a:xfrm>
            <a:off x="9336532"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2" name="Rectangle 61">
            <a:extLst>
              <a:ext uri="{FF2B5EF4-FFF2-40B4-BE49-F238E27FC236}">
                <a16:creationId xmlns:a16="http://schemas.microsoft.com/office/drawing/2014/main" id="{3BD15965-5384-CF4C-9BB1-5FE049CD599E}"/>
              </a:ext>
            </a:extLst>
          </p:cNvPr>
          <p:cNvSpPr/>
          <p:nvPr/>
        </p:nvSpPr>
        <p:spPr bwMode="auto">
          <a:xfrm>
            <a:off x="948861" y="5459688"/>
            <a:ext cx="2666556" cy="830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Single Access and Security for Data Warehouse and Data Lake workloads</a:t>
            </a:r>
          </a:p>
        </p:txBody>
      </p:sp>
      <p:sp>
        <p:nvSpPr>
          <p:cNvPr id="63" name="Oval 62">
            <a:extLst>
              <a:ext uri="{FF2B5EF4-FFF2-40B4-BE49-F238E27FC236}">
                <a16:creationId xmlns:a16="http://schemas.microsoft.com/office/drawing/2014/main" id="{0BB8297E-4926-DE41-B580-C3347A60C344}"/>
              </a:ext>
            </a:extLst>
          </p:cNvPr>
          <p:cNvSpPr/>
          <p:nvPr/>
        </p:nvSpPr>
        <p:spPr bwMode="auto">
          <a:xfrm>
            <a:off x="1708810"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4" name="Rectangle 63">
            <a:extLst>
              <a:ext uri="{FF2B5EF4-FFF2-40B4-BE49-F238E27FC236}">
                <a16:creationId xmlns:a16="http://schemas.microsoft.com/office/drawing/2014/main" id="{572CE0C4-7721-A047-A76F-2FBD2C687DAB}"/>
              </a:ext>
            </a:extLst>
          </p:cNvPr>
          <p:cNvSpPr/>
          <p:nvPr/>
        </p:nvSpPr>
        <p:spPr bwMode="auto">
          <a:xfrm>
            <a:off x="5111509" y="5459688"/>
            <a:ext cx="219075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Spark + SQL  integrated runtime</a:t>
            </a:r>
          </a:p>
        </p:txBody>
      </p:sp>
      <p:sp>
        <p:nvSpPr>
          <p:cNvPr id="65" name="Oval 64">
            <a:extLst>
              <a:ext uri="{FF2B5EF4-FFF2-40B4-BE49-F238E27FC236}">
                <a16:creationId xmlns:a16="http://schemas.microsoft.com/office/drawing/2014/main" id="{10B47D29-3A51-9447-B64B-5F9BB5215B41}"/>
              </a:ext>
            </a:extLst>
          </p:cNvPr>
          <p:cNvSpPr/>
          <p:nvPr/>
        </p:nvSpPr>
        <p:spPr bwMode="auto">
          <a:xfrm>
            <a:off x="5577115"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6" name="Rectangle 65">
            <a:extLst>
              <a:ext uri="{FF2B5EF4-FFF2-40B4-BE49-F238E27FC236}">
                <a16:creationId xmlns:a16="http://schemas.microsoft.com/office/drawing/2014/main" id="{67189F42-5262-5F4B-AE90-44951195AC21}"/>
              </a:ext>
            </a:extLst>
          </p:cNvPr>
          <p:cNvSpPr/>
          <p:nvPr/>
        </p:nvSpPr>
        <p:spPr bwMode="auto">
          <a:xfrm>
            <a:off x="8798351" y="5459688"/>
            <a:ext cx="2223020"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Cluster + Serverless</a:t>
            </a:r>
          </a:p>
        </p:txBody>
      </p:sp>
      <p:sp>
        <p:nvSpPr>
          <p:cNvPr id="67" name="Oval 66">
            <a:extLst>
              <a:ext uri="{FF2B5EF4-FFF2-40B4-BE49-F238E27FC236}">
                <a16:creationId xmlns:a16="http://schemas.microsoft.com/office/drawing/2014/main" id="{A7BDAF9B-0187-2F47-AF54-BFAC1B89990D}"/>
              </a:ext>
            </a:extLst>
          </p:cNvPr>
          <p:cNvSpPr/>
          <p:nvPr/>
        </p:nvSpPr>
        <p:spPr bwMode="auto">
          <a:xfrm>
            <a:off x="9336532"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8" name="Freeform 327">
            <a:extLst>
              <a:ext uri="{FF2B5EF4-FFF2-40B4-BE49-F238E27FC236}">
                <a16:creationId xmlns:a16="http://schemas.microsoft.com/office/drawing/2014/main" id="{A40DE554-AE13-C44D-B1A1-959ABEFBB637}"/>
              </a:ext>
            </a:extLst>
          </p:cNvPr>
          <p:cNvSpPr>
            <a:spLocks/>
          </p:cNvSpPr>
          <p:nvPr/>
        </p:nvSpPr>
        <p:spPr bwMode="auto">
          <a:xfrm>
            <a:off x="2030627" y="4445603"/>
            <a:ext cx="523666" cy="557524"/>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59710304-F885-AE44-B093-C65A9927332D}"/>
              </a:ext>
            </a:extLst>
          </p:cNvPr>
          <p:cNvGrpSpPr/>
          <p:nvPr/>
        </p:nvGrpSpPr>
        <p:grpSpPr>
          <a:xfrm>
            <a:off x="2178966" y="4547200"/>
            <a:ext cx="219666" cy="271096"/>
            <a:chOff x="1980078" y="253998"/>
            <a:chExt cx="3830386" cy="4727197"/>
          </a:xfrm>
        </p:grpSpPr>
        <p:sp>
          <p:nvSpPr>
            <p:cNvPr id="70" name="Rectangle 27">
              <a:extLst>
                <a:ext uri="{FF2B5EF4-FFF2-40B4-BE49-F238E27FC236}">
                  <a16:creationId xmlns:a16="http://schemas.microsoft.com/office/drawing/2014/main" id="{DF8CA006-901B-0541-99A4-7C789A06B035}"/>
                </a:ext>
              </a:extLst>
            </p:cNvPr>
            <p:cNvSpPr>
              <a:spLocks noChangeArrowheads="1"/>
            </p:cNvSpPr>
            <p:nvPr/>
          </p:nvSpPr>
          <p:spPr bwMode="auto">
            <a:xfrm>
              <a:off x="1980078" y="2169196"/>
              <a:ext cx="3830386" cy="28119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29">
              <a:extLst>
                <a:ext uri="{FF2B5EF4-FFF2-40B4-BE49-F238E27FC236}">
                  <a16:creationId xmlns:a16="http://schemas.microsoft.com/office/drawing/2014/main" id="{714DA3B8-3D24-D841-A81F-8305D2A5CF3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0">
              <a:extLst>
                <a:ext uri="{FF2B5EF4-FFF2-40B4-BE49-F238E27FC236}">
                  <a16:creationId xmlns:a16="http://schemas.microsoft.com/office/drawing/2014/main" id="{4493CAB0-4837-3949-A7AF-FDA0D076482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62">
              <a:extLst>
                <a:ext uri="{FF2B5EF4-FFF2-40B4-BE49-F238E27FC236}">
                  <a16:creationId xmlns:a16="http://schemas.microsoft.com/office/drawing/2014/main" id="{3AA2AB1C-8833-BB4D-B3B5-D1B34C61E84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170">
            <a:extLst>
              <a:ext uri="{FF2B5EF4-FFF2-40B4-BE49-F238E27FC236}">
                <a16:creationId xmlns:a16="http://schemas.microsoft.com/office/drawing/2014/main" id="{BFE4AAA6-E448-6341-AD7B-5A40F030E016}"/>
              </a:ext>
            </a:extLst>
          </p:cNvPr>
          <p:cNvGrpSpPr>
            <a:grpSpLocks noChangeAspect="1"/>
          </p:cNvGrpSpPr>
          <p:nvPr/>
        </p:nvGrpSpPr>
        <p:grpSpPr bwMode="auto">
          <a:xfrm>
            <a:off x="5869885" y="1829409"/>
            <a:ext cx="495300" cy="495300"/>
            <a:chOff x="1614" y="2781"/>
            <a:chExt cx="312" cy="312"/>
          </a:xfrm>
        </p:grpSpPr>
        <p:sp>
          <p:nvSpPr>
            <p:cNvPr id="75" name="Rectangle 171">
              <a:extLst>
                <a:ext uri="{FF2B5EF4-FFF2-40B4-BE49-F238E27FC236}">
                  <a16:creationId xmlns:a16="http://schemas.microsoft.com/office/drawing/2014/main" id="{9E910391-3C59-EB48-BD31-EFC0ABD53BF6}"/>
                </a:ext>
              </a:extLst>
            </p:cNvPr>
            <p:cNvSpPr>
              <a:spLocks noChangeArrowheads="1"/>
            </p:cNvSpPr>
            <p:nvPr/>
          </p:nvSpPr>
          <p:spPr bwMode="auto">
            <a:xfrm>
              <a:off x="1614" y="2947"/>
              <a:ext cx="146" cy="1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72">
              <a:extLst>
                <a:ext uri="{FF2B5EF4-FFF2-40B4-BE49-F238E27FC236}">
                  <a16:creationId xmlns:a16="http://schemas.microsoft.com/office/drawing/2014/main" id="{DCD650C7-1D24-2147-A099-26526E693D1F}"/>
                </a:ext>
              </a:extLst>
            </p:cNvPr>
            <p:cNvSpPr>
              <a:spLocks noChangeArrowheads="1"/>
            </p:cNvSpPr>
            <p:nvPr/>
          </p:nvSpPr>
          <p:spPr bwMode="auto">
            <a:xfrm>
              <a:off x="1614" y="2781"/>
              <a:ext cx="312" cy="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3">
              <a:extLst>
                <a:ext uri="{FF2B5EF4-FFF2-40B4-BE49-F238E27FC236}">
                  <a16:creationId xmlns:a16="http://schemas.microsoft.com/office/drawing/2014/main" id="{F6BA1F0D-ED01-C54F-AF87-BD9176E0EC82}"/>
                </a:ext>
              </a:extLst>
            </p:cNvPr>
            <p:cNvSpPr>
              <a:spLocks noChangeArrowheads="1"/>
            </p:cNvSpPr>
            <p:nvPr/>
          </p:nvSpPr>
          <p:spPr bwMode="auto">
            <a:xfrm>
              <a:off x="1789" y="2781"/>
              <a:ext cx="137"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8" name="Graphic 77">
            <a:extLst>
              <a:ext uri="{FF2B5EF4-FFF2-40B4-BE49-F238E27FC236}">
                <a16:creationId xmlns:a16="http://schemas.microsoft.com/office/drawing/2014/main" id="{BE900674-2FF7-994B-80E8-EEA42259250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05936" y="4508442"/>
            <a:ext cx="683521" cy="354679"/>
          </a:xfrm>
          <a:prstGeom prst="rect">
            <a:avLst/>
          </a:prstGeom>
        </p:spPr>
      </p:pic>
      <p:grpSp>
        <p:nvGrpSpPr>
          <p:cNvPr id="79" name="Group 78">
            <a:extLst>
              <a:ext uri="{FF2B5EF4-FFF2-40B4-BE49-F238E27FC236}">
                <a16:creationId xmlns:a16="http://schemas.microsoft.com/office/drawing/2014/main" id="{E5B4F8E4-FF43-3E4A-95C3-240A769C45B8}"/>
              </a:ext>
            </a:extLst>
          </p:cNvPr>
          <p:cNvGrpSpPr/>
          <p:nvPr/>
        </p:nvGrpSpPr>
        <p:grpSpPr>
          <a:xfrm>
            <a:off x="9631658" y="1806379"/>
            <a:ext cx="535599" cy="535599"/>
            <a:chOff x="7327899" y="3880984"/>
            <a:chExt cx="1032329" cy="1032329"/>
          </a:xfrm>
        </p:grpSpPr>
        <p:sp>
          <p:nvSpPr>
            <p:cNvPr id="80" name="Freeform 232">
              <a:extLst>
                <a:ext uri="{FF2B5EF4-FFF2-40B4-BE49-F238E27FC236}">
                  <a16:creationId xmlns:a16="http://schemas.microsoft.com/office/drawing/2014/main" id="{FE95371A-B1A0-BA4F-B490-74E022D8B3C9}"/>
                </a:ext>
              </a:extLst>
            </p:cNvPr>
            <p:cNvSpPr>
              <a:spLocks/>
            </p:cNvSpPr>
            <p:nvPr/>
          </p:nvSpPr>
          <p:spPr bwMode="auto">
            <a:xfrm>
              <a:off x="7870533" y="4423618"/>
              <a:ext cx="489695" cy="489695"/>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33">
              <a:extLst>
                <a:ext uri="{FF2B5EF4-FFF2-40B4-BE49-F238E27FC236}">
                  <a16:creationId xmlns:a16="http://schemas.microsoft.com/office/drawing/2014/main" id="{3C177ED1-3319-A042-85F6-0E0FC9699712}"/>
                </a:ext>
              </a:extLst>
            </p:cNvPr>
            <p:cNvSpPr>
              <a:spLocks noEditPoints="1"/>
            </p:cNvSpPr>
            <p:nvPr/>
          </p:nvSpPr>
          <p:spPr bwMode="auto">
            <a:xfrm>
              <a:off x="7327899" y="3880984"/>
              <a:ext cx="711381" cy="711381"/>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198">
            <a:extLst>
              <a:ext uri="{FF2B5EF4-FFF2-40B4-BE49-F238E27FC236}">
                <a16:creationId xmlns:a16="http://schemas.microsoft.com/office/drawing/2014/main" id="{BCDAA616-10EF-164D-9448-03D40E3BA588}"/>
              </a:ext>
            </a:extLst>
          </p:cNvPr>
          <p:cNvGrpSpPr>
            <a:grpSpLocks noChangeAspect="1"/>
          </p:cNvGrpSpPr>
          <p:nvPr/>
        </p:nvGrpSpPr>
        <p:grpSpPr bwMode="auto">
          <a:xfrm>
            <a:off x="9733198" y="1908177"/>
            <a:ext cx="166002" cy="166002"/>
            <a:chOff x="3479" y="2849"/>
            <a:chExt cx="176" cy="176"/>
          </a:xfrm>
        </p:grpSpPr>
        <p:sp>
          <p:nvSpPr>
            <p:cNvPr id="83" name="Freeform 200">
              <a:extLst>
                <a:ext uri="{FF2B5EF4-FFF2-40B4-BE49-F238E27FC236}">
                  <a16:creationId xmlns:a16="http://schemas.microsoft.com/office/drawing/2014/main" id="{342C200C-2E6F-8949-9334-63952D998009}"/>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01">
              <a:extLst>
                <a:ext uri="{FF2B5EF4-FFF2-40B4-BE49-F238E27FC236}">
                  <a16:creationId xmlns:a16="http://schemas.microsoft.com/office/drawing/2014/main" id="{E9BDADD9-08BB-9849-9DDA-2CBD51B071B5}"/>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02">
              <a:extLst>
                <a:ext uri="{FF2B5EF4-FFF2-40B4-BE49-F238E27FC236}">
                  <a16:creationId xmlns:a16="http://schemas.microsoft.com/office/drawing/2014/main" id="{875B6CBF-0236-6843-B75D-E6814346F8B7}"/>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03">
              <a:extLst>
                <a:ext uri="{FF2B5EF4-FFF2-40B4-BE49-F238E27FC236}">
                  <a16:creationId xmlns:a16="http://schemas.microsoft.com/office/drawing/2014/main" id="{C4EC717D-8DD2-B349-94BF-F848CC16DE32}"/>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04">
              <a:extLst>
                <a:ext uri="{FF2B5EF4-FFF2-40B4-BE49-F238E27FC236}">
                  <a16:creationId xmlns:a16="http://schemas.microsoft.com/office/drawing/2014/main" id="{FE7795F6-652B-7B44-82D3-E32CB0F91D16}"/>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05">
              <a:extLst>
                <a:ext uri="{FF2B5EF4-FFF2-40B4-BE49-F238E27FC236}">
                  <a16:creationId xmlns:a16="http://schemas.microsoft.com/office/drawing/2014/main" id="{0B7331FC-2ED1-2A4A-BBE5-C0FAF2E84E98}"/>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06">
              <a:extLst>
                <a:ext uri="{FF2B5EF4-FFF2-40B4-BE49-F238E27FC236}">
                  <a16:creationId xmlns:a16="http://schemas.microsoft.com/office/drawing/2014/main" id="{B7E10F6B-7B77-CB46-8E3C-9A655A86369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07">
              <a:extLst>
                <a:ext uri="{FF2B5EF4-FFF2-40B4-BE49-F238E27FC236}">
                  <a16:creationId xmlns:a16="http://schemas.microsoft.com/office/drawing/2014/main" id="{9F4C56A4-4D1F-C04F-8DA1-B8BD011C1C19}"/>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08">
              <a:extLst>
                <a:ext uri="{FF2B5EF4-FFF2-40B4-BE49-F238E27FC236}">
                  <a16:creationId xmlns:a16="http://schemas.microsoft.com/office/drawing/2014/main" id="{671F3CD1-B12D-4E43-A5FB-33BDDAC0E58C}"/>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3462396C-43DF-EA4D-9577-D1EC98E13259}"/>
              </a:ext>
            </a:extLst>
          </p:cNvPr>
          <p:cNvGrpSpPr/>
          <p:nvPr/>
        </p:nvGrpSpPr>
        <p:grpSpPr>
          <a:xfrm flipV="1">
            <a:off x="2012042" y="1818194"/>
            <a:ext cx="553357" cy="553357"/>
            <a:chOff x="2012042" y="1366341"/>
            <a:chExt cx="553357" cy="553357"/>
          </a:xfrm>
        </p:grpSpPr>
        <p:sp>
          <p:nvSpPr>
            <p:cNvPr id="93" name="Freeform 162">
              <a:extLst>
                <a:ext uri="{FF2B5EF4-FFF2-40B4-BE49-F238E27FC236}">
                  <a16:creationId xmlns:a16="http://schemas.microsoft.com/office/drawing/2014/main" id="{672EC34C-23E7-3744-BA8A-950234DB6E9B}"/>
                </a:ext>
              </a:extLst>
            </p:cNvPr>
            <p:cNvSpPr>
              <a:spLocks/>
            </p:cNvSpPr>
            <p:nvPr/>
          </p:nvSpPr>
          <p:spPr bwMode="auto">
            <a:xfrm>
              <a:off x="2063476" y="1643020"/>
              <a:ext cx="450489" cy="225245"/>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163">
              <a:extLst>
                <a:ext uri="{FF2B5EF4-FFF2-40B4-BE49-F238E27FC236}">
                  <a16:creationId xmlns:a16="http://schemas.microsoft.com/office/drawing/2014/main" id="{3450222B-1E67-5B49-A553-EB9D14AD6F44}"/>
                </a:ext>
              </a:extLst>
            </p:cNvPr>
            <p:cNvSpPr>
              <a:spLocks noChangeShapeType="1"/>
            </p:cNvSpPr>
            <p:nvPr/>
          </p:nvSpPr>
          <p:spPr bwMode="auto">
            <a:xfrm>
              <a:off x="2288721" y="1439058"/>
              <a:ext cx="0" cy="434527"/>
            </a:xfrm>
            <a:prstGeom prst="line">
              <a:avLst/>
            </a:prstGeom>
            <a:noFill/>
            <a:ln w="635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Oval 164">
              <a:extLst>
                <a:ext uri="{FF2B5EF4-FFF2-40B4-BE49-F238E27FC236}">
                  <a16:creationId xmlns:a16="http://schemas.microsoft.com/office/drawing/2014/main" id="{35A6BEAE-2344-DB47-834F-70305800A30C}"/>
                </a:ext>
              </a:extLst>
            </p:cNvPr>
            <p:cNvSpPr>
              <a:spLocks noChangeArrowheads="1"/>
            </p:cNvSpPr>
            <p:nvPr/>
          </p:nvSpPr>
          <p:spPr bwMode="auto">
            <a:xfrm>
              <a:off x="2237287" y="1816830"/>
              <a:ext cx="102868" cy="102868"/>
            </a:xfrm>
            <a:prstGeom prst="rect">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65">
              <a:extLst>
                <a:ext uri="{FF2B5EF4-FFF2-40B4-BE49-F238E27FC236}">
                  <a16:creationId xmlns:a16="http://schemas.microsoft.com/office/drawing/2014/main" id="{BA3C9F54-BD4E-994A-8831-0A69C0D2C063}"/>
                </a:ext>
              </a:extLst>
            </p:cNvPr>
            <p:cNvSpPr>
              <a:spLocks noChangeArrowheads="1"/>
            </p:cNvSpPr>
            <p:nvPr/>
          </p:nvSpPr>
          <p:spPr bwMode="auto">
            <a:xfrm>
              <a:off x="2237287" y="1366341"/>
              <a:ext cx="102868" cy="104641"/>
            </a:xfrm>
            <a:prstGeom prst="rect">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66">
              <a:extLst>
                <a:ext uri="{FF2B5EF4-FFF2-40B4-BE49-F238E27FC236}">
                  <a16:creationId xmlns:a16="http://schemas.microsoft.com/office/drawing/2014/main" id="{D2C7CDFB-CE91-954B-889C-88BCBD255D0F}"/>
                </a:ext>
              </a:extLst>
            </p:cNvPr>
            <p:cNvSpPr>
              <a:spLocks noChangeArrowheads="1"/>
            </p:cNvSpPr>
            <p:nvPr/>
          </p:nvSpPr>
          <p:spPr bwMode="auto">
            <a:xfrm>
              <a:off x="2462531" y="1816830"/>
              <a:ext cx="102868" cy="10286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167">
              <a:extLst>
                <a:ext uri="{FF2B5EF4-FFF2-40B4-BE49-F238E27FC236}">
                  <a16:creationId xmlns:a16="http://schemas.microsoft.com/office/drawing/2014/main" id="{9C6CDB1F-F7F6-BB41-BD0F-8511079C87FB}"/>
                </a:ext>
              </a:extLst>
            </p:cNvPr>
            <p:cNvSpPr>
              <a:spLocks noChangeArrowheads="1"/>
            </p:cNvSpPr>
            <p:nvPr/>
          </p:nvSpPr>
          <p:spPr bwMode="auto">
            <a:xfrm>
              <a:off x="2012042" y="1816830"/>
              <a:ext cx="104641" cy="102868"/>
            </a:xfrm>
            <a:prstGeom prst="rect">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86">
            <a:extLst>
              <a:ext uri="{FF2B5EF4-FFF2-40B4-BE49-F238E27FC236}">
                <a16:creationId xmlns:a16="http://schemas.microsoft.com/office/drawing/2014/main" id="{8D8C71C1-8795-A848-BA76-6CF0A3760F1F}"/>
              </a:ext>
            </a:extLst>
          </p:cNvPr>
          <p:cNvGrpSpPr>
            <a:grpSpLocks noChangeAspect="1"/>
          </p:cNvGrpSpPr>
          <p:nvPr/>
        </p:nvGrpSpPr>
        <p:grpSpPr bwMode="auto">
          <a:xfrm>
            <a:off x="9767098" y="4445603"/>
            <a:ext cx="247650" cy="495306"/>
            <a:chOff x="1692" y="2781"/>
            <a:chExt cx="156" cy="312"/>
          </a:xfrm>
        </p:grpSpPr>
        <p:sp>
          <p:nvSpPr>
            <p:cNvPr id="106" name="AutoShape 85">
              <a:extLst>
                <a:ext uri="{FF2B5EF4-FFF2-40B4-BE49-F238E27FC236}">
                  <a16:creationId xmlns:a16="http://schemas.microsoft.com/office/drawing/2014/main" id="{AECA7C5B-8A74-B942-BD00-7E3C6F9D931E}"/>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7">
              <a:extLst>
                <a:ext uri="{FF2B5EF4-FFF2-40B4-BE49-F238E27FC236}">
                  <a16:creationId xmlns:a16="http://schemas.microsoft.com/office/drawing/2014/main" id="{9D6F516F-964D-0444-B80A-05A3E241EF92}"/>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88">
              <a:extLst>
                <a:ext uri="{FF2B5EF4-FFF2-40B4-BE49-F238E27FC236}">
                  <a16:creationId xmlns:a16="http://schemas.microsoft.com/office/drawing/2014/main" id="{A2E1502C-0E79-B249-A128-6AEDE8152A08}"/>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9">
              <a:extLst>
                <a:ext uri="{FF2B5EF4-FFF2-40B4-BE49-F238E27FC236}">
                  <a16:creationId xmlns:a16="http://schemas.microsoft.com/office/drawing/2014/main" id="{F8B36239-BB38-E548-8E38-FCBB07027276}"/>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90">
              <a:extLst>
                <a:ext uri="{FF2B5EF4-FFF2-40B4-BE49-F238E27FC236}">
                  <a16:creationId xmlns:a16="http://schemas.microsoft.com/office/drawing/2014/main" id="{81D6F0CD-7303-1441-BC5C-B322FC25F805}"/>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91">
              <a:extLst>
                <a:ext uri="{FF2B5EF4-FFF2-40B4-BE49-F238E27FC236}">
                  <a16:creationId xmlns:a16="http://schemas.microsoft.com/office/drawing/2014/main" id="{49B18B01-F5D5-B644-9D78-AD9F018A860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
              <a:extLst>
                <a:ext uri="{FF2B5EF4-FFF2-40B4-BE49-F238E27FC236}">
                  <a16:creationId xmlns:a16="http://schemas.microsoft.com/office/drawing/2014/main" id="{E31C37CB-C696-2F48-9B37-7C5A9473AF60}"/>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93">
              <a:extLst>
                <a:ext uri="{FF2B5EF4-FFF2-40B4-BE49-F238E27FC236}">
                  <a16:creationId xmlns:a16="http://schemas.microsoft.com/office/drawing/2014/main" id="{7BDC682D-4D75-8548-B713-78852CE55CFA}"/>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0" name="Title 84">
            <a:extLst>
              <a:ext uri="{FF2B5EF4-FFF2-40B4-BE49-F238E27FC236}">
                <a16:creationId xmlns:a16="http://schemas.microsoft.com/office/drawing/2014/main" id="{BBE1F762-06C2-D148-9ED1-6D459A60731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3200"/>
              <a:t>Innovations in Azure Synapse</a:t>
            </a:r>
          </a:p>
        </p:txBody>
      </p:sp>
      <p:sp>
        <p:nvSpPr>
          <p:cNvPr id="55" name="TextBox 54">
            <a:extLst>
              <a:ext uri="{FF2B5EF4-FFF2-40B4-BE49-F238E27FC236}">
                <a16:creationId xmlns:a16="http://schemas.microsoft.com/office/drawing/2014/main" id="{B04A85CB-676A-4F79-953A-A838D0B9C55D}"/>
              </a:ext>
            </a:extLst>
          </p:cNvPr>
          <p:cNvSpPr txBox="1"/>
          <p:nvPr/>
        </p:nvSpPr>
        <p:spPr>
          <a:xfrm>
            <a:off x="2033293" y="3484762"/>
            <a:ext cx="639358"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PREVIEW</a:t>
            </a:r>
          </a:p>
        </p:txBody>
      </p:sp>
      <p:sp>
        <p:nvSpPr>
          <p:cNvPr id="95" name="TextBox 94">
            <a:extLst>
              <a:ext uri="{FF2B5EF4-FFF2-40B4-BE49-F238E27FC236}">
                <a16:creationId xmlns:a16="http://schemas.microsoft.com/office/drawing/2014/main" id="{BAA3534D-56BD-46B1-A4F0-7199CF6BF8C3}"/>
              </a:ext>
            </a:extLst>
          </p:cNvPr>
          <p:cNvSpPr txBox="1"/>
          <p:nvPr/>
        </p:nvSpPr>
        <p:spPr>
          <a:xfrm>
            <a:off x="5886623" y="3428441"/>
            <a:ext cx="712366"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PREVIEW</a:t>
            </a:r>
          </a:p>
        </p:txBody>
      </p:sp>
      <p:sp>
        <p:nvSpPr>
          <p:cNvPr id="96" name="TextBox 95">
            <a:extLst>
              <a:ext uri="{FF2B5EF4-FFF2-40B4-BE49-F238E27FC236}">
                <a16:creationId xmlns:a16="http://schemas.microsoft.com/office/drawing/2014/main" id="{1A05549F-4176-475C-B982-914F7FCBEC2C}"/>
              </a:ext>
            </a:extLst>
          </p:cNvPr>
          <p:cNvSpPr txBox="1"/>
          <p:nvPr/>
        </p:nvSpPr>
        <p:spPr>
          <a:xfrm>
            <a:off x="9807759" y="3474479"/>
            <a:ext cx="283565"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GA</a:t>
            </a:r>
          </a:p>
        </p:txBody>
      </p:sp>
      <p:sp>
        <p:nvSpPr>
          <p:cNvPr id="97" name="TextBox 96">
            <a:extLst>
              <a:ext uri="{FF2B5EF4-FFF2-40B4-BE49-F238E27FC236}">
                <a16:creationId xmlns:a16="http://schemas.microsoft.com/office/drawing/2014/main" id="{2012B09D-357C-40CC-95C3-CC9CAC61964E}"/>
              </a:ext>
            </a:extLst>
          </p:cNvPr>
          <p:cNvSpPr txBox="1"/>
          <p:nvPr/>
        </p:nvSpPr>
        <p:spPr>
          <a:xfrm>
            <a:off x="1993492" y="6338382"/>
            <a:ext cx="639358"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PREVIEW</a:t>
            </a:r>
          </a:p>
        </p:txBody>
      </p:sp>
      <p:sp>
        <p:nvSpPr>
          <p:cNvPr id="98" name="TextBox 97">
            <a:extLst>
              <a:ext uri="{FF2B5EF4-FFF2-40B4-BE49-F238E27FC236}">
                <a16:creationId xmlns:a16="http://schemas.microsoft.com/office/drawing/2014/main" id="{B8C632FB-EDDD-48E0-862C-D66B4EDC79C9}"/>
              </a:ext>
            </a:extLst>
          </p:cNvPr>
          <p:cNvSpPr txBox="1"/>
          <p:nvPr/>
        </p:nvSpPr>
        <p:spPr>
          <a:xfrm>
            <a:off x="5772946" y="6176799"/>
            <a:ext cx="1086721"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Spark: PREVIEW</a:t>
            </a:r>
          </a:p>
        </p:txBody>
      </p:sp>
      <p:sp>
        <p:nvSpPr>
          <p:cNvPr id="102" name="TextBox 101">
            <a:extLst>
              <a:ext uri="{FF2B5EF4-FFF2-40B4-BE49-F238E27FC236}">
                <a16:creationId xmlns:a16="http://schemas.microsoft.com/office/drawing/2014/main" id="{D1277D8F-2BA3-4E2D-9E95-8BEAE62CA24C}"/>
              </a:ext>
            </a:extLst>
          </p:cNvPr>
          <p:cNvSpPr txBox="1"/>
          <p:nvPr/>
        </p:nvSpPr>
        <p:spPr>
          <a:xfrm>
            <a:off x="9720545" y="6209893"/>
            <a:ext cx="639358"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PREVIEW</a:t>
            </a:r>
          </a:p>
        </p:txBody>
      </p:sp>
      <p:sp>
        <p:nvSpPr>
          <p:cNvPr id="103" name="TextBox 102">
            <a:extLst>
              <a:ext uri="{FF2B5EF4-FFF2-40B4-BE49-F238E27FC236}">
                <a16:creationId xmlns:a16="http://schemas.microsoft.com/office/drawing/2014/main" id="{5A01F7B8-AF56-4049-B186-1F72DE91B955}"/>
              </a:ext>
            </a:extLst>
          </p:cNvPr>
          <p:cNvSpPr txBox="1"/>
          <p:nvPr/>
        </p:nvSpPr>
        <p:spPr>
          <a:xfrm>
            <a:off x="5985772" y="6419174"/>
            <a:ext cx="1086721"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0E6FF"/>
                </a:solidFill>
                <a:effectLst/>
                <a:uLnTx/>
                <a:uFillTx/>
                <a:latin typeface="Segoe UI Semibold"/>
                <a:ea typeface="+mn-ea"/>
                <a:cs typeface="+mn-cs"/>
              </a:rPr>
              <a:t>SQL: GA</a:t>
            </a:r>
          </a:p>
        </p:txBody>
      </p:sp>
    </p:spTree>
    <p:extLst>
      <p:ext uri="{BB962C8B-B14F-4D97-AF65-F5344CB8AC3E}">
        <p14:creationId xmlns:p14="http://schemas.microsoft.com/office/powerpoint/2010/main" val="15074531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20F080-50EA-4CB2-962A-BC8FDED76B3B}"/>
              </a:ext>
            </a:extLst>
          </p:cNvPr>
          <p:cNvSpPr txBox="1">
            <a:spLocks/>
          </p:cNvSpPr>
          <p:nvPr/>
        </p:nvSpPr>
        <p:spPr>
          <a:xfrm>
            <a:off x="8031607" y="4963075"/>
            <a:ext cx="294476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noProof="0">
                <a:solidFill>
                  <a:schemeClr val="accent1"/>
                </a:solidFill>
                <a:latin typeface="Segoe UI Semibold"/>
              </a:rPr>
              <a:t>No migration necessary</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a:ln w="3175">
                  <a:noFill/>
                </a:ln>
                <a:solidFill>
                  <a:schemeClr val="accent1"/>
                </a:solidFill>
                <a:effectLst/>
                <a:uLnTx/>
                <a:uFillTx/>
                <a:latin typeface="Segoe UI Semibold"/>
              </a:rPr>
              <a:t>Seamless journey</a:t>
            </a:r>
            <a:endParaRPr kumimoji="0" lang="en-US" sz="1600" b="0" i="0" u="none" strike="noStrike" kern="1200" cap="none" spc="-50" normalizeH="0" baseline="0" noProof="0">
              <a:ln w="3175">
                <a:noFill/>
              </a:ln>
              <a:solidFill>
                <a:schemeClr val="accent1"/>
              </a:solidFill>
              <a:effectLst/>
              <a:uLnTx/>
              <a:uFillTx/>
              <a:latin typeface="Segoe UI Semibold"/>
            </a:endParaRPr>
          </a:p>
        </p:txBody>
      </p:sp>
      <p:sp>
        <p:nvSpPr>
          <p:cNvPr id="14" name="Title 84">
            <a:extLst>
              <a:ext uri="{FF2B5EF4-FFF2-40B4-BE49-F238E27FC236}">
                <a16:creationId xmlns:a16="http://schemas.microsoft.com/office/drawing/2014/main" id="{43F16CA2-3378-BA48-97E8-0153AE419B4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3200">
                <a:solidFill>
                  <a:schemeClr val="bg1"/>
                </a:solidFill>
              </a:rPr>
              <a:t>Customer Journey</a:t>
            </a:r>
          </a:p>
        </p:txBody>
      </p:sp>
      <p:grpSp>
        <p:nvGrpSpPr>
          <p:cNvPr id="2" name="Group 1">
            <a:extLst>
              <a:ext uri="{FF2B5EF4-FFF2-40B4-BE49-F238E27FC236}">
                <a16:creationId xmlns:a16="http://schemas.microsoft.com/office/drawing/2014/main" id="{88BE01F5-0B04-E446-9614-5FAE141984B9}"/>
              </a:ext>
            </a:extLst>
          </p:cNvPr>
          <p:cNvGrpSpPr/>
          <p:nvPr/>
        </p:nvGrpSpPr>
        <p:grpSpPr>
          <a:xfrm>
            <a:off x="1563420" y="2060750"/>
            <a:ext cx="1869929" cy="1310263"/>
            <a:chOff x="1266537" y="1846994"/>
            <a:chExt cx="1869929" cy="1310263"/>
          </a:xfrm>
        </p:grpSpPr>
        <p:sp>
          <p:nvSpPr>
            <p:cNvPr id="4" name="Title 1">
              <a:extLst>
                <a:ext uri="{FF2B5EF4-FFF2-40B4-BE49-F238E27FC236}">
                  <a16:creationId xmlns:a16="http://schemas.microsoft.com/office/drawing/2014/main" id="{F4ED48CB-C444-40C3-A7D8-8D605ADB5E35}"/>
                </a:ext>
              </a:extLst>
            </p:cNvPr>
            <p:cNvSpPr txBox="1">
              <a:spLocks/>
            </p:cNvSpPr>
            <p:nvPr/>
          </p:nvSpPr>
          <p:spPr>
            <a:xfrm>
              <a:off x="1266537" y="2326260"/>
              <a:ext cx="1869929"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chemeClr val="bg1"/>
                  </a:solidFill>
                  <a:effectLst/>
                  <a:uLnTx/>
                  <a:uFillTx/>
                  <a:latin typeface="Segoe UI Semibold"/>
                  <a:ea typeface="+mn-ea"/>
                  <a:cs typeface="Segoe UI" pitchFamily="34" charset="0"/>
                </a:rPr>
                <a:t>Current</a:t>
              </a:r>
              <a:r>
                <a:rPr kumimoji="0" lang="en-US" sz="1600" b="0" i="0" u="none" strike="noStrike" kern="1200" cap="none" spc="-50" normalizeH="0" noProof="0">
                  <a:ln w="3175">
                    <a:noFill/>
                  </a:ln>
                  <a:solidFill>
                    <a:schemeClr val="bg1"/>
                  </a:solidFill>
                  <a:effectLst/>
                  <a:uLnTx/>
                  <a:uFillTx/>
                  <a:latin typeface="Segoe UI Semibold"/>
                  <a:ea typeface="+mn-ea"/>
                  <a:cs typeface="Segoe UI" pitchFamily="34" charset="0"/>
                </a:rPr>
                <a:t> “SQL DW” customers</a:t>
              </a:r>
            </a:p>
            <a:p>
              <a:pPr marL="0" marR="0" lvl="0" indent="0" defTabSz="932742" rtl="0" eaLnBrk="1" fontAlgn="auto" latinLnBrk="0" hangingPunct="1">
                <a:lnSpc>
                  <a:spcPct val="100000"/>
                </a:lnSpc>
                <a:spcBef>
                  <a:spcPct val="0"/>
                </a:spcBef>
                <a:spcAft>
                  <a:spcPts val="0"/>
                </a:spcAft>
                <a:buClrTx/>
                <a:buSzTx/>
                <a:buFontTx/>
                <a:buNone/>
                <a:tabLst/>
                <a:defRPr/>
              </a:pPr>
              <a:r>
                <a:rPr lang="en-US" sz="1100" baseline="0">
                  <a:solidFill>
                    <a:schemeClr val="bg1"/>
                  </a:solidFill>
                  <a:latin typeface="Segoe UI Semibold"/>
                </a:rPr>
                <a:t>(now Azure Synap</a:t>
              </a:r>
              <a:r>
                <a:rPr lang="en-US" sz="1100">
                  <a:solidFill>
                    <a:schemeClr val="bg1"/>
                  </a:solidFill>
                  <a:latin typeface="Segoe UI Semibold"/>
                </a:rPr>
                <a:t>se Analytics customers as of Nov. 4th) </a:t>
              </a:r>
              <a:endParaRPr kumimoji="0" lang="en-US" sz="1600" b="0" i="0" u="none" strike="noStrike" kern="1200" cap="none" spc="-50" normalizeH="0" baseline="0" noProof="0">
                <a:ln w="3175">
                  <a:noFill/>
                </a:ln>
                <a:solidFill>
                  <a:schemeClr val="bg1"/>
                </a:solidFill>
                <a:effectLst/>
                <a:uLnTx/>
                <a:uFillTx/>
                <a:latin typeface="Segoe UI Semibold"/>
                <a:ea typeface="+mn-ea"/>
                <a:cs typeface="Segoe UI" pitchFamily="34" charset="0"/>
              </a:endParaRPr>
            </a:p>
          </p:txBody>
        </p:sp>
        <p:grpSp>
          <p:nvGrpSpPr>
            <p:cNvPr id="15" name="Group 85">
              <a:extLst>
                <a:ext uri="{FF2B5EF4-FFF2-40B4-BE49-F238E27FC236}">
                  <a16:creationId xmlns:a16="http://schemas.microsoft.com/office/drawing/2014/main" id="{F1D0EF3F-B94E-2748-A494-63C7B2676B81}"/>
                </a:ext>
              </a:extLst>
            </p:cNvPr>
            <p:cNvGrpSpPr>
              <a:grpSpLocks noChangeAspect="1"/>
            </p:cNvGrpSpPr>
            <p:nvPr/>
          </p:nvGrpSpPr>
          <p:grpSpPr bwMode="auto">
            <a:xfrm>
              <a:off x="1542699" y="1846994"/>
              <a:ext cx="652975" cy="385566"/>
              <a:chOff x="695" y="1513"/>
              <a:chExt cx="210" cy="124"/>
            </a:xfrm>
          </p:grpSpPr>
          <p:sp>
            <p:nvSpPr>
              <p:cNvPr id="16" name="Freeform 86">
                <a:extLst>
                  <a:ext uri="{FF2B5EF4-FFF2-40B4-BE49-F238E27FC236}">
                    <a16:creationId xmlns:a16="http://schemas.microsoft.com/office/drawing/2014/main" id="{88D077D6-045B-0245-8550-C46C2A1F1A1E}"/>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7">
                <a:extLst>
                  <a:ext uri="{FF2B5EF4-FFF2-40B4-BE49-F238E27FC236}">
                    <a16:creationId xmlns:a16="http://schemas.microsoft.com/office/drawing/2014/main" id="{C7E0C670-6D3B-D54F-ADEC-D73AFC7839DE}"/>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2CBB41CF-3009-DC4A-BDC6-DDAF6547F59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40A9AFE-065A-F94F-8F80-B64E574F98C8}"/>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6E17C59F-AD47-0C4E-8BA9-5EBB16569CDF}"/>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C2CDF392-A227-D14F-B2DA-92F858426761}"/>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E110C065-D0E8-6C4F-8B44-49049E62E2B3}"/>
              </a:ext>
            </a:extLst>
          </p:cNvPr>
          <p:cNvGrpSpPr/>
          <p:nvPr/>
        </p:nvGrpSpPr>
        <p:grpSpPr>
          <a:xfrm>
            <a:off x="1563420" y="4441372"/>
            <a:ext cx="1963551" cy="1814365"/>
            <a:chOff x="1266537" y="4227616"/>
            <a:chExt cx="1963551" cy="1814365"/>
          </a:xfrm>
        </p:grpSpPr>
        <p:sp>
          <p:nvSpPr>
            <p:cNvPr id="5" name="Title 1">
              <a:extLst>
                <a:ext uri="{FF2B5EF4-FFF2-40B4-BE49-F238E27FC236}">
                  <a16:creationId xmlns:a16="http://schemas.microsoft.com/office/drawing/2014/main" id="{A3E5CC91-67C5-4401-A8B2-9277F3F14775}"/>
                </a:ext>
              </a:extLst>
            </p:cNvPr>
            <p:cNvSpPr txBox="1">
              <a:spLocks/>
            </p:cNvSpPr>
            <p:nvPr/>
          </p:nvSpPr>
          <p:spPr>
            <a:xfrm>
              <a:off x="1266537" y="4626209"/>
              <a:ext cx="1963551"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chemeClr val="bg1"/>
                  </a:solidFill>
                  <a:effectLst/>
                  <a:uLnTx/>
                  <a:uFillTx/>
                  <a:latin typeface="Segoe UI Semibold"/>
                  <a:ea typeface="+mn-ea"/>
                  <a:cs typeface="Segoe UI" pitchFamily="34" charset="0"/>
                </a:rPr>
                <a:t>New adopters of Azure Synapse Analytics for enterprise data warehousing</a:t>
              </a:r>
            </a:p>
            <a:p>
              <a:pPr marL="0" marR="0" lvl="0" indent="0" defTabSz="932742" rtl="0" eaLnBrk="1" fontAlgn="auto" latinLnBrk="0" hangingPunct="1">
                <a:lnSpc>
                  <a:spcPct val="100000"/>
                </a:lnSpc>
                <a:spcBef>
                  <a:spcPct val="0"/>
                </a:spcBef>
                <a:spcAft>
                  <a:spcPts val="0"/>
                </a:spcAft>
                <a:buClrTx/>
                <a:buSzTx/>
                <a:buFontTx/>
                <a:buNone/>
                <a:tabLst/>
                <a:defRPr/>
              </a:pPr>
              <a:r>
                <a:rPr lang="en-US" sz="1100">
                  <a:solidFill>
                    <a:schemeClr val="bg1"/>
                  </a:solidFill>
                  <a:latin typeface="Segoe UI Semibold"/>
                </a:rPr>
                <a:t>(Starting Nov. 4</a:t>
              </a:r>
              <a:r>
                <a:rPr lang="en-US" sz="1100" baseline="30000">
                  <a:solidFill>
                    <a:schemeClr val="bg1"/>
                  </a:solidFill>
                  <a:latin typeface="Segoe UI Semibold"/>
                </a:rPr>
                <a:t>th</a:t>
              </a:r>
              <a:r>
                <a:rPr lang="en-US" sz="1100">
                  <a:solidFill>
                    <a:schemeClr val="bg1"/>
                  </a:solidFill>
                  <a:latin typeface="Segoe UI Semibold"/>
                </a:rPr>
                <a:t> and beyond)</a:t>
              </a:r>
              <a:endParaRPr kumimoji="0" lang="en-US" sz="1200" b="0" i="0" u="none" strike="noStrike" kern="1200" cap="none" spc="-50" normalizeH="0" baseline="0" noProof="0">
                <a:ln w="3175">
                  <a:noFill/>
                </a:ln>
                <a:solidFill>
                  <a:schemeClr val="bg1"/>
                </a:solidFill>
                <a:effectLst/>
                <a:uLnTx/>
                <a:uFillTx/>
                <a:latin typeface="Segoe UI Semibold"/>
                <a:ea typeface="+mn-ea"/>
                <a:cs typeface="Segoe UI" pitchFamily="34" charset="0"/>
              </a:endParaRPr>
            </a:p>
          </p:txBody>
        </p:sp>
        <p:grpSp>
          <p:nvGrpSpPr>
            <p:cNvPr id="22" name="Group 27">
              <a:extLst>
                <a:ext uri="{FF2B5EF4-FFF2-40B4-BE49-F238E27FC236}">
                  <a16:creationId xmlns:a16="http://schemas.microsoft.com/office/drawing/2014/main" id="{E0C79407-99F5-5943-8571-334732DA3CC1}"/>
                </a:ext>
              </a:extLst>
            </p:cNvPr>
            <p:cNvGrpSpPr>
              <a:grpSpLocks noChangeAspect="1"/>
            </p:cNvGrpSpPr>
            <p:nvPr/>
          </p:nvGrpSpPr>
          <p:grpSpPr bwMode="auto">
            <a:xfrm>
              <a:off x="1567574" y="4227616"/>
              <a:ext cx="631818" cy="334973"/>
              <a:chOff x="2423" y="874"/>
              <a:chExt cx="232" cy="123"/>
            </a:xfrm>
          </p:grpSpPr>
          <p:sp>
            <p:nvSpPr>
              <p:cNvPr id="23" name="Freeform 28">
                <a:extLst>
                  <a:ext uri="{FF2B5EF4-FFF2-40B4-BE49-F238E27FC236}">
                    <a16:creationId xmlns:a16="http://schemas.microsoft.com/office/drawing/2014/main" id="{EB080700-2CFE-DF47-B523-6708F814EF8C}"/>
                  </a:ext>
                </a:extLst>
              </p:cNvPr>
              <p:cNvSpPr>
                <a:spLocks/>
              </p:cNvSpPr>
              <p:nvPr/>
            </p:nvSpPr>
            <p:spPr bwMode="auto">
              <a:xfrm>
                <a:off x="2493" y="874"/>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a:extLst>
                  <a:ext uri="{FF2B5EF4-FFF2-40B4-BE49-F238E27FC236}">
                    <a16:creationId xmlns:a16="http://schemas.microsoft.com/office/drawing/2014/main" id="{44DE67D7-7DEF-9645-A5ED-BB1C2683C0DB}"/>
                  </a:ext>
                </a:extLst>
              </p:cNvPr>
              <p:cNvSpPr>
                <a:spLocks/>
              </p:cNvSpPr>
              <p:nvPr/>
            </p:nvSpPr>
            <p:spPr bwMode="auto">
              <a:xfrm>
                <a:off x="2477" y="948"/>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a16="http://schemas.microsoft.com/office/drawing/2014/main" id="{769D5309-192A-8D40-A21E-3362945E83F0}"/>
                  </a:ext>
                </a:extLst>
              </p:cNvPr>
              <p:cNvSpPr>
                <a:spLocks/>
              </p:cNvSpPr>
              <p:nvPr/>
            </p:nvSpPr>
            <p:spPr bwMode="auto">
              <a:xfrm>
                <a:off x="2423" y="965"/>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1">
                <a:extLst>
                  <a:ext uri="{FF2B5EF4-FFF2-40B4-BE49-F238E27FC236}">
                    <a16:creationId xmlns:a16="http://schemas.microsoft.com/office/drawing/2014/main" id="{C0BA12B2-1B38-FC4F-B1A8-FD3A7F4FD316}"/>
                  </a:ext>
                </a:extLst>
              </p:cNvPr>
              <p:cNvSpPr>
                <a:spLocks/>
              </p:cNvSpPr>
              <p:nvPr/>
            </p:nvSpPr>
            <p:spPr bwMode="auto">
              <a:xfrm>
                <a:off x="2431" y="907"/>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2">
                <a:extLst>
                  <a:ext uri="{FF2B5EF4-FFF2-40B4-BE49-F238E27FC236}">
                    <a16:creationId xmlns:a16="http://schemas.microsoft.com/office/drawing/2014/main" id="{B081E127-7808-AD45-AD0B-2B88E307C8AB}"/>
                  </a:ext>
                </a:extLst>
              </p:cNvPr>
              <p:cNvSpPr>
                <a:spLocks/>
              </p:cNvSpPr>
              <p:nvPr/>
            </p:nvSpPr>
            <p:spPr bwMode="auto">
              <a:xfrm>
                <a:off x="2573" y="898"/>
                <a:ext cx="82" cy="83"/>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29" name="Elbow Connector 28">
            <a:extLst>
              <a:ext uri="{FF2B5EF4-FFF2-40B4-BE49-F238E27FC236}">
                <a16:creationId xmlns:a16="http://schemas.microsoft.com/office/drawing/2014/main" id="{F34E4DA9-E029-F547-BE78-F910E8127BDB}"/>
              </a:ext>
            </a:extLst>
          </p:cNvPr>
          <p:cNvCxnSpPr>
            <a:cxnSpLocks/>
            <a:stCxn id="4" idx="3"/>
            <a:endCxn id="5" idx="3"/>
          </p:cNvCxnSpPr>
          <p:nvPr/>
        </p:nvCxnSpPr>
        <p:spPr>
          <a:xfrm>
            <a:off x="3433349" y="2955515"/>
            <a:ext cx="93622" cy="2592336"/>
          </a:xfrm>
          <a:prstGeom prst="bentConnector3">
            <a:avLst>
              <a:gd name="adj1" fmla="val 344173"/>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C0502DE-F583-264A-A457-20F5C62D7D80}"/>
              </a:ext>
            </a:extLst>
          </p:cNvPr>
          <p:cNvGrpSpPr/>
          <p:nvPr/>
        </p:nvGrpSpPr>
        <p:grpSpPr>
          <a:xfrm>
            <a:off x="3926649" y="4016627"/>
            <a:ext cx="705041" cy="101924"/>
            <a:chOff x="2010728" y="3723566"/>
            <a:chExt cx="705041" cy="101924"/>
          </a:xfrm>
        </p:grpSpPr>
        <p:cxnSp>
          <p:nvCxnSpPr>
            <p:cNvPr id="32" name="Straight Connector 31">
              <a:extLst>
                <a:ext uri="{FF2B5EF4-FFF2-40B4-BE49-F238E27FC236}">
                  <a16:creationId xmlns:a16="http://schemas.microsoft.com/office/drawing/2014/main" id="{07A3FED5-EC70-B543-BC9B-3EE0C85A4190}"/>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3" name="Rectangle 20">
              <a:extLst>
                <a:ext uri="{FF2B5EF4-FFF2-40B4-BE49-F238E27FC236}">
                  <a16:creationId xmlns:a16="http://schemas.microsoft.com/office/drawing/2014/main" id="{EA36531C-E0C1-0645-BB61-B182BDA495DB}"/>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1">
            <a:extLst>
              <a:ext uri="{FF2B5EF4-FFF2-40B4-BE49-F238E27FC236}">
                <a16:creationId xmlns:a16="http://schemas.microsoft.com/office/drawing/2014/main" id="{90C05251-68CB-423B-9C10-FA3DCDB87DBD}"/>
              </a:ext>
            </a:extLst>
          </p:cNvPr>
          <p:cNvSpPr txBox="1">
            <a:spLocks/>
          </p:cNvSpPr>
          <p:nvPr/>
        </p:nvSpPr>
        <p:spPr>
          <a:xfrm>
            <a:off x="4862754" y="3813454"/>
            <a:ext cx="246041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a:solidFill>
                  <a:schemeClr val="bg1"/>
                </a:solidFill>
                <a:latin typeface="Segoe UI Semibold"/>
              </a:rPr>
              <a:t>Continue to build modern data warehouse with Azure, using Azure Synapse for your enterprise data warehouse</a:t>
            </a:r>
            <a:endParaRPr kumimoji="0" lang="en-US" sz="1600" b="0" i="0" u="none" strike="noStrike" kern="1200" cap="none" spc="-50" normalizeH="0" baseline="0" noProof="0">
              <a:ln w="3175">
                <a:noFill/>
              </a:ln>
              <a:solidFill>
                <a:schemeClr val="bg1"/>
              </a:solidFill>
              <a:effectLst/>
              <a:uLnTx/>
              <a:uFillTx/>
              <a:latin typeface="Segoe UI Semibold"/>
            </a:endParaRPr>
          </a:p>
        </p:txBody>
      </p:sp>
      <p:sp>
        <p:nvSpPr>
          <p:cNvPr id="7" name="Title 1">
            <a:extLst>
              <a:ext uri="{FF2B5EF4-FFF2-40B4-BE49-F238E27FC236}">
                <a16:creationId xmlns:a16="http://schemas.microsoft.com/office/drawing/2014/main" id="{318C96DA-1B70-4280-98D9-E30E6509A639}"/>
              </a:ext>
            </a:extLst>
          </p:cNvPr>
          <p:cNvSpPr txBox="1">
            <a:spLocks/>
          </p:cNvSpPr>
          <p:nvPr/>
        </p:nvSpPr>
        <p:spPr>
          <a:xfrm>
            <a:off x="8201430" y="3813454"/>
            <a:ext cx="2605116"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a:solidFill>
                  <a:schemeClr val="bg1"/>
                </a:solidFill>
                <a:latin typeface="Segoe UI Semibold"/>
              </a:rPr>
              <a:t>Automatically enjoy newly announced Azure Synapse preview features when they become generally available</a:t>
            </a:r>
            <a:endParaRPr kumimoji="0" lang="en-US" sz="1600" b="0" i="0" u="none" strike="noStrike" kern="1200" cap="none" spc="-50" normalizeH="0" baseline="0" noProof="0">
              <a:ln w="3175">
                <a:noFill/>
              </a:ln>
              <a:solidFill>
                <a:schemeClr val="bg1"/>
              </a:solidFill>
              <a:effectLst/>
              <a:uLnTx/>
              <a:uFillTx/>
              <a:latin typeface="Segoe UI Semibold"/>
            </a:endParaRPr>
          </a:p>
        </p:txBody>
      </p:sp>
      <p:grpSp>
        <p:nvGrpSpPr>
          <p:cNvPr id="49" name="Group 48">
            <a:extLst>
              <a:ext uri="{FF2B5EF4-FFF2-40B4-BE49-F238E27FC236}">
                <a16:creationId xmlns:a16="http://schemas.microsoft.com/office/drawing/2014/main" id="{74E2DC32-919A-034D-85C8-94A70C3484E0}"/>
              </a:ext>
            </a:extLst>
          </p:cNvPr>
          <p:cNvGrpSpPr/>
          <p:nvPr/>
        </p:nvGrpSpPr>
        <p:grpSpPr>
          <a:xfrm>
            <a:off x="7477371" y="4016627"/>
            <a:ext cx="705041" cy="101924"/>
            <a:chOff x="2010728" y="3723566"/>
            <a:chExt cx="705041" cy="101924"/>
          </a:xfrm>
        </p:grpSpPr>
        <p:cxnSp>
          <p:nvCxnSpPr>
            <p:cNvPr id="50" name="Straight Connector 49">
              <a:extLst>
                <a:ext uri="{FF2B5EF4-FFF2-40B4-BE49-F238E27FC236}">
                  <a16:creationId xmlns:a16="http://schemas.microsoft.com/office/drawing/2014/main" id="{0DEDDA4F-EF30-8B45-99B6-BFB613FBBF55}"/>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1" name="Rectangle 20">
              <a:extLst>
                <a:ext uri="{FF2B5EF4-FFF2-40B4-BE49-F238E27FC236}">
                  <a16:creationId xmlns:a16="http://schemas.microsoft.com/office/drawing/2014/main" id="{E3B0DBC8-5B5E-4C40-9B7F-750BD09C68C4}"/>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6962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16667E-6 -4.81481E-6 L -4.16667E-6 0.01899 " pathEditMode="relative" rAng="0" ptsTypes="AA">
                                      <p:cBhvr>
                                        <p:cTn id="9" dur="500" spd="-100000" fill="hold"/>
                                        <p:tgtEl>
                                          <p:spTgt spid="14"/>
                                        </p:tgtEl>
                                        <p:attrNameLst>
                                          <p:attrName>ppt_x</p:attrName>
                                          <p:attrName>ppt_y</p:attrName>
                                        </p:attrNameLst>
                                      </p:cBhvr>
                                      <p:rCtr x="0" y="94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2.08333E-6 -3.33333E-6 L 2.08333E-6 0.01898 " pathEditMode="relative" rAng="0" ptsTypes="AA">
                                      <p:cBhvr>
                                        <p:cTn id="14" dur="500" spd="-100000" fill="hold"/>
                                        <p:tgtEl>
                                          <p:spTgt spid="2"/>
                                        </p:tgtEl>
                                        <p:attrNameLst>
                                          <p:attrName>ppt_x</p:attrName>
                                          <p:attrName>ppt_y</p:attrName>
                                        </p:attrNameLst>
                                      </p:cBhvr>
                                      <p:rCtr x="0" y="94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3.95833E-6 -1.11111E-6 L -3.95833E-6 0.01898 " pathEditMode="relative" rAng="0" ptsTypes="AA">
                                      <p:cBhvr>
                                        <p:cTn id="19" dur="500" spd="-100000" fill="hold"/>
                                        <p:tgtEl>
                                          <p:spTgt spid="9"/>
                                        </p:tgtEl>
                                        <p:attrNameLst>
                                          <p:attrName>ppt_x</p:attrName>
                                          <p:attrName>ppt_y</p:attrName>
                                        </p:attrNameLst>
                                      </p:cBhvr>
                                      <p:rCtr x="0" y="949"/>
                                    </p:animMotion>
                                  </p:childTnLst>
                                </p:cTn>
                              </p:par>
                            </p:childTnLst>
                          </p:cTn>
                        </p:par>
                        <p:par>
                          <p:cTn id="20" fill="hold">
                            <p:stCondLst>
                              <p:cond delay="500"/>
                            </p:stCondLst>
                            <p:childTnLst>
                              <p:par>
                                <p:cTn id="21" presetID="16" presetClass="entr" presetSubtype="26"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Horizontal)">
                                      <p:cBhvr>
                                        <p:cTn id="23" dur="500"/>
                                        <p:tgtEl>
                                          <p:spTgt spid="29"/>
                                        </p:tgtEl>
                                      </p:cBhvr>
                                    </p:animEffect>
                                  </p:childTnLst>
                                </p:cTn>
                              </p:par>
                              <p:par>
                                <p:cTn id="24" presetID="22" presetClass="entr" presetSubtype="8" fill="hold" nodeType="withEffect">
                                  <p:stCondLst>
                                    <p:cond delay="40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1400"/>
                            </p:stCondLst>
                            <p:childTnLst>
                              <p:par>
                                <p:cTn id="28" presetID="22" presetClass="entr" presetSubtype="8"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42" presetClass="path" presetSubtype="0" decel="100000" fill="hold" grpId="1" nodeType="withEffect">
                                  <p:stCondLst>
                                    <p:cond delay="0"/>
                                  </p:stCondLst>
                                  <p:childTnLst>
                                    <p:animMotion origin="layout" path="M 2.91667E-6 -7.40741E-7 L 2.91667E-6 0.01898 " pathEditMode="relative" rAng="0" ptsTypes="AA">
                                      <p:cBhvr>
                                        <p:cTn id="35" dur="500" spd="-100000" fill="hold"/>
                                        <p:tgtEl>
                                          <p:spTgt spid="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4" grpId="0"/>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8D56183-876E-C94E-94CD-490D1029F8F7}"/>
              </a:ext>
            </a:extLst>
          </p:cNvPr>
          <p:cNvSpPr/>
          <p:nvPr/>
        </p:nvSpPr>
        <p:spPr bwMode="auto">
          <a:xfrm>
            <a:off x="0" y="4690753"/>
            <a:ext cx="12192002" cy="21672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72C7F839-7369-294D-8B1D-0E33AF5861CB}"/>
              </a:ext>
            </a:extLst>
          </p:cNvPr>
          <p:cNvGrpSpPr/>
          <p:nvPr/>
        </p:nvGrpSpPr>
        <p:grpSpPr>
          <a:xfrm>
            <a:off x="9466659" y="2177456"/>
            <a:ext cx="2150424" cy="1685218"/>
            <a:chOff x="5015647" y="2997470"/>
            <a:chExt cx="2150424" cy="1685218"/>
          </a:xfrm>
        </p:grpSpPr>
        <p:sp>
          <p:nvSpPr>
            <p:cNvPr id="70" name="Oval 69">
              <a:extLst>
                <a:ext uri="{FF2B5EF4-FFF2-40B4-BE49-F238E27FC236}">
                  <a16:creationId xmlns:a16="http://schemas.microsoft.com/office/drawing/2014/main" id="{6E01417B-6175-1D4A-9741-CA2D096AB4E9}"/>
                </a:ext>
              </a:extLst>
            </p:cNvPr>
            <p:cNvSpPr/>
            <p:nvPr/>
          </p:nvSpPr>
          <p:spPr bwMode="auto">
            <a:xfrm>
              <a:off x="5520276"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9041802F-32DA-884C-A22B-DC56D8358DFD}"/>
                </a:ext>
              </a:extLst>
            </p:cNvPr>
            <p:cNvSpPr/>
            <p:nvPr/>
          </p:nvSpPr>
          <p:spPr bwMode="auto">
            <a:xfrm>
              <a:off x="5015647" y="4368756"/>
              <a:ext cx="2150424" cy="3139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Unmatched Security</a:t>
              </a:r>
            </a:p>
          </p:txBody>
        </p:sp>
        <p:grpSp>
          <p:nvGrpSpPr>
            <p:cNvPr id="72" name="Group 71">
              <a:extLst>
                <a:ext uri="{FF2B5EF4-FFF2-40B4-BE49-F238E27FC236}">
                  <a16:creationId xmlns:a16="http://schemas.microsoft.com/office/drawing/2014/main" id="{B68E03A2-1970-4740-A01E-3BB08CF4A7CA}"/>
                </a:ext>
              </a:extLst>
            </p:cNvPr>
            <p:cNvGrpSpPr/>
            <p:nvPr/>
          </p:nvGrpSpPr>
          <p:grpSpPr>
            <a:xfrm>
              <a:off x="5904722" y="3307546"/>
              <a:ext cx="393295" cy="485377"/>
              <a:chOff x="1980078" y="253998"/>
              <a:chExt cx="3830386" cy="4727197"/>
            </a:xfrm>
            <a:solidFill>
              <a:srgbClr val="50E6FF"/>
            </a:solidFill>
          </p:grpSpPr>
          <p:sp>
            <p:nvSpPr>
              <p:cNvPr id="73" name="Rectangle 27">
                <a:extLst>
                  <a:ext uri="{FF2B5EF4-FFF2-40B4-BE49-F238E27FC236}">
                    <a16:creationId xmlns:a16="http://schemas.microsoft.com/office/drawing/2014/main" id="{72268746-1EF4-224A-995E-9D5961C5ADDA}"/>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29">
                <a:extLst>
                  <a:ext uri="{FF2B5EF4-FFF2-40B4-BE49-F238E27FC236}">
                    <a16:creationId xmlns:a16="http://schemas.microsoft.com/office/drawing/2014/main" id="{631672EF-FA9B-984F-B116-B2B1EE1B5D0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395CB6FF-DB4A-0E4B-A850-686C9102E45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6" name="Freeform: Shape 110">
                <a:extLst>
                  <a:ext uri="{FF2B5EF4-FFF2-40B4-BE49-F238E27FC236}">
                    <a16:creationId xmlns:a16="http://schemas.microsoft.com/office/drawing/2014/main" id="{A3CBBA14-C617-954F-AC72-4BD283E4F93E}"/>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B77512DD-A7AE-4E4B-B1A1-84B211C88127}"/>
              </a:ext>
            </a:extLst>
          </p:cNvPr>
          <p:cNvGrpSpPr/>
          <p:nvPr/>
        </p:nvGrpSpPr>
        <p:grpSpPr>
          <a:xfrm>
            <a:off x="6609125" y="2158501"/>
            <a:ext cx="2064252" cy="1699067"/>
            <a:chOff x="9691213" y="2997470"/>
            <a:chExt cx="2064252" cy="1699067"/>
          </a:xfrm>
        </p:grpSpPr>
        <p:sp>
          <p:nvSpPr>
            <p:cNvPr id="78" name="Oval 77">
              <a:extLst>
                <a:ext uri="{FF2B5EF4-FFF2-40B4-BE49-F238E27FC236}">
                  <a16:creationId xmlns:a16="http://schemas.microsoft.com/office/drawing/2014/main" id="{D04B79A1-B698-2942-BB8B-0E47D50572A7}"/>
                </a:ext>
              </a:extLst>
            </p:cNvPr>
            <p:cNvSpPr/>
            <p:nvPr/>
          </p:nvSpPr>
          <p:spPr bwMode="auto">
            <a:xfrm>
              <a:off x="10156332"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1C52E3F0-DA03-9344-91D9-0A43E65CBB90}"/>
                </a:ext>
              </a:extLst>
            </p:cNvPr>
            <p:cNvSpPr/>
            <p:nvPr/>
          </p:nvSpPr>
          <p:spPr bwMode="auto">
            <a:xfrm>
              <a:off x="9691213" y="4357983"/>
              <a:ext cx="2064252"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Unified Experience</a:t>
              </a:r>
            </a:p>
          </p:txBody>
        </p:sp>
        <p:grpSp>
          <p:nvGrpSpPr>
            <p:cNvPr id="80" name="Group 289">
              <a:extLst>
                <a:ext uri="{FF2B5EF4-FFF2-40B4-BE49-F238E27FC236}">
                  <a16:creationId xmlns:a16="http://schemas.microsoft.com/office/drawing/2014/main" id="{E13E598A-7F3F-6E44-8E0F-3BA20F428EBA}"/>
                </a:ext>
              </a:extLst>
            </p:cNvPr>
            <p:cNvGrpSpPr>
              <a:grpSpLocks noChangeAspect="1"/>
            </p:cNvGrpSpPr>
            <p:nvPr/>
          </p:nvGrpSpPr>
          <p:grpSpPr bwMode="auto">
            <a:xfrm>
              <a:off x="10514574" y="3375219"/>
              <a:ext cx="417529" cy="417529"/>
              <a:chOff x="1013" y="3569"/>
              <a:chExt cx="312" cy="312"/>
            </a:xfrm>
          </p:grpSpPr>
          <p:sp>
            <p:nvSpPr>
              <p:cNvPr id="81" name="Freeform 290">
                <a:extLst>
                  <a:ext uri="{FF2B5EF4-FFF2-40B4-BE49-F238E27FC236}">
                    <a16:creationId xmlns:a16="http://schemas.microsoft.com/office/drawing/2014/main" id="{ABE745CE-08AA-864A-B606-FF512AC23C57}"/>
                  </a:ext>
                </a:extLst>
              </p:cNvPr>
              <p:cNvSpPr>
                <a:spLocks/>
              </p:cNvSpPr>
              <p:nvPr/>
            </p:nvSpPr>
            <p:spPr bwMode="auto">
              <a:xfrm>
                <a:off x="1042" y="3598"/>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7938"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291">
                <a:extLst>
                  <a:ext uri="{FF2B5EF4-FFF2-40B4-BE49-F238E27FC236}">
                    <a16:creationId xmlns:a16="http://schemas.microsoft.com/office/drawing/2014/main" id="{684E987A-B3C2-5443-9F2E-64271C1257E2}"/>
                  </a:ext>
                </a:extLst>
              </p:cNvPr>
              <p:cNvSpPr>
                <a:spLocks noChangeArrowheads="1"/>
              </p:cNvSpPr>
              <p:nvPr/>
            </p:nvSpPr>
            <p:spPr bwMode="auto">
              <a:xfrm>
                <a:off x="1013" y="3569"/>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292">
                <a:extLst>
                  <a:ext uri="{FF2B5EF4-FFF2-40B4-BE49-F238E27FC236}">
                    <a16:creationId xmlns:a16="http://schemas.microsoft.com/office/drawing/2014/main" id="{9023D84D-6AAD-6144-B0EF-E9F8CE6DF846}"/>
                  </a:ext>
                </a:extLst>
              </p:cNvPr>
              <p:cNvSpPr>
                <a:spLocks noChangeArrowheads="1"/>
              </p:cNvSpPr>
              <p:nvPr/>
            </p:nvSpPr>
            <p:spPr bwMode="auto">
              <a:xfrm>
                <a:off x="1140" y="3696"/>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293">
                <a:extLst>
                  <a:ext uri="{FF2B5EF4-FFF2-40B4-BE49-F238E27FC236}">
                    <a16:creationId xmlns:a16="http://schemas.microsoft.com/office/drawing/2014/main" id="{C8D61E7C-C200-474F-92BC-C22E8AC36DA3}"/>
                  </a:ext>
                </a:extLst>
              </p:cNvPr>
              <p:cNvSpPr>
                <a:spLocks noChangeArrowheads="1"/>
              </p:cNvSpPr>
              <p:nvPr/>
            </p:nvSpPr>
            <p:spPr bwMode="auto">
              <a:xfrm>
                <a:off x="1267" y="382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294">
                <a:extLst>
                  <a:ext uri="{FF2B5EF4-FFF2-40B4-BE49-F238E27FC236}">
                    <a16:creationId xmlns:a16="http://schemas.microsoft.com/office/drawing/2014/main" id="{02C0BD9B-C30F-6543-970B-28FDBB709B82}"/>
                  </a:ext>
                </a:extLst>
              </p:cNvPr>
              <p:cNvSpPr>
                <a:spLocks noChangeArrowheads="1"/>
              </p:cNvSpPr>
              <p:nvPr/>
            </p:nvSpPr>
            <p:spPr bwMode="auto">
              <a:xfrm>
                <a:off x="1267" y="3569"/>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5" name="Oval 295">
                <a:extLst>
                  <a:ext uri="{FF2B5EF4-FFF2-40B4-BE49-F238E27FC236}">
                    <a16:creationId xmlns:a16="http://schemas.microsoft.com/office/drawing/2014/main" id="{944331AE-AD30-C846-AE72-AF2D0F18B3FF}"/>
                  </a:ext>
                </a:extLst>
              </p:cNvPr>
              <p:cNvSpPr>
                <a:spLocks noChangeArrowheads="1"/>
              </p:cNvSpPr>
              <p:nvPr/>
            </p:nvSpPr>
            <p:spPr bwMode="auto">
              <a:xfrm>
                <a:off x="1013" y="382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4C75BA6A-5F21-514D-94B7-816DE0E4486C}"/>
              </a:ext>
            </a:extLst>
          </p:cNvPr>
          <p:cNvGrpSpPr/>
          <p:nvPr/>
        </p:nvGrpSpPr>
        <p:grpSpPr>
          <a:xfrm>
            <a:off x="783174" y="2161438"/>
            <a:ext cx="1899572" cy="1699068"/>
            <a:chOff x="1748859" y="2997470"/>
            <a:chExt cx="1899572" cy="1699068"/>
          </a:xfrm>
        </p:grpSpPr>
        <p:grpSp>
          <p:nvGrpSpPr>
            <p:cNvPr id="97" name="Group 96">
              <a:extLst>
                <a:ext uri="{FF2B5EF4-FFF2-40B4-BE49-F238E27FC236}">
                  <a16:creationId xmlns:a16="http://schemas.microsoft.com/office/drawing/2014/main" id="{0D079B1F-4990-F241-BA9C-FDBE28121789}"/>
                </a:ext>
              </a:extLst>
            </p:cNvPr>
            <p:cNvGrpSpPr/>
            <p:nvPr/>
          </p:nvGrpSpPr>
          <p:grpSpPr>
            <a:xfrm>
              <a:off x="1748859" y="2997470"/>
              <a:ext cx="1899572" cy="1699068"/>
              <a:chOff x="545205" y="2997470"/>
              <a:chExt cx="1899572" cy="1699068"/>
            </a:xfrm>
          </p:grpSpPr>
          <p:sp>
            <p:nvSpPr>
              <p:cNvPr id="99" name="Rectangle 98">
                <a:extLst>
                  <a:ext uri="{FF2B5EF4-FFF2-40B4-BE49-F238E27FC236}">
                    <a16:creationId xmlns:a16="http://schemas.microsoft.com/office/drawing/2014/main" id="{7167ABEA-9CE5-8842-9B34-C16FFDB86296}"/>
                  </a:ext>
                </a:extLst>
              </p:cNvPr>
              <p:cNvSpPr/>
              <p:nvPr/>
            </p:nvSpPr>
            <p:spPr bwMode="auto">
              <a:xfrm>
                <a:off x="545205" y="4357984"/>
                <a:ext cx="1899572"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Limitless Scale</a:t>
                </a:r>
              </a:p>
            </p:txBody>
          </p:sp>
          <p:sp>
            <p:nvSpPr>
              <p:cNvPr id="100" name="Oval 99">
                <a:extLst>
                  <a:ext uri="{FF2B5EF4-FFF2-40B4-BE49-F238E27FC236}">
                    <a16:creationId xmlns:a16="http://schemas.microsoft.com/office/drawing/2014/main" id="{BBF56B65-DC90-A24F-971F-3BBA1A523E52}"/>
                  </a:ext>
                </a:extLst>
              </p:cNvPr>
              <p:cNvSpPr/>
              <p:nvPr/>
            </p:nvSpPr>
            <p:spPr bwMode="auto">
              <a:xfrm>
                <a:off x="921662"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98" name="Graphic 97">
              <a:extLst>
                <a:ext uri="{FF2B5EF4-FFF2-40B4-BE49-F238E27FC236}">
                  <a16:creationId xmlns:a16="http://schemas.microsoft.com/office/drawing/2014/main" id="{43712128-07B1-F84B-A0D2-B675CC393A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7928" y="3375219"/>
              <a:ext cx="485378" cy="485378"/>
            </a:xfrm>
            <a:prstGeom prst="rect">
              <a:avLst/>
            </a:prstGeom>
          </p:spPr>
        </p:pic>
      </p:grpSp>
      <p:grpSp>
        <p:nvGrpSpPr>
          <p:cNvPr id="101" name="Group 100">
            <a:extLst>
              <a:ext uri="{FF2B5EF4-FFF2-40B4-BE49-F238E27FC236}">
                <a16:creationId xmlns:a16="http://schemas.microsoft.com/office/drawing/2014/main" id="{71A3C20A-A268-9940-99D7-EF6A64CDCD5D}"/>
              </a:ext>
            </a:extLst>
          </p:cNvPr>
          <p:cNvGrpSpPr/>
          <p:nvPr/>
        </p:nvGrpSpPr>
        <p:grpSpPr>
          <a:xfrm>
            <a:off x="3667465" y="2192215"/>
            <a:ext cx="1924049" cy="1674446"/>
            <a:chOff x="4038765" y="2997470"/>
            <a:chExt cx="1924049" cy="1674446"/>
          </a:xfrm>
        </p:grpSpPr>
        <p:sp>
          <p:nvSpPr>
            <p:cNvPr id="102" name="Oval 101">
              <a:extLst>
                <a:ext uri="{FF2B5EF4-FFF2-40B4-BE49-F238E27FC236}">
                  <a16:creationId xmlns:a16="http://schemas.microsoft.com/office/drawing/2014/main" id="{039BA50A-289A-5D43-8E7A-03D0A90F0B34}"/>
                </a:ext>
              </a:extLst>
            </p:cNvPr>
            <p:cNvSpPr/>
            <p:nvPr/>
          </p:nvSpPr>
          <p:spPr bwMode="auto">
            <a:xfrm>
              <a:off x="4435885"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79EEAA5E-55A4-4647-842E-FE68FB712311}"/>
                </a:ext>
              </a:extLst>
            </p:cNvPr>
            <p:cNvSpPr/>
            <p:nvPr/>
          </p:nvSpPr>
          <p:spPr bwMode="auto">
            <a:xfrm>
              <a:off x="4038765" y="4357984"/>
              <a:ext cx="1924049" cy="3139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Powerful Insights</a:t>
              </a:r>
            </a:p>
          </p:txBody>
        </p:sp>
        <p:grpSp>
          <p:nvGrpSpPr>
            <p:cNvPr id="104" name="Group 392">
              <a:extLst>
                <a:ext uri="{FF2B5EF4-FFF2-40B4-BE49-F238E27FC236}">
                  <a16:creationId xmlns:a16="http://schemas.microsoft.com/office/drawing/2014/main" id="{53682983-1B1D-A342-9D12-AFF321DB18DE}"/>
                </a:ext>
              </a:extLst>
            </p:cNvPr>
            <p:cNvGrpSpPr>
              <a:grpSpLocks noChangeAspect="1"/>
            </p:cNvGrpSpPr>
            <p:nvPr/>
          </p:nvGrpSpPr>
          <p:grpSpPr bwMode="auto">
            <a:xfrm>
              <a:off x="4708688" y="3295711"/>
              <a:ext cx="584201" cy="569913"/>
              <a:chOff x="379" y="3388"/>
              <a:chExt cx="368" cy="359"/>
            </a:xfrm>
          </p:grpSpPr>
          <p:sp>
            <p:nvSpPr>
              <p:cNvPr id="105" name="Freeform 393">
                <a:extLst>
                  <a:ext uri="{FF2B5EF4-FFF2-40B4-BE49-F238E27FC236}">
                    <a16:creationId xmlns:a16="http://schemas.microsoft.com/office/drawing/2014/main" id="{89E8D661-AEBB-AE49-80FB-00A10194071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394">
                <a:extLst>
                  <a:ext uri="{FF2B5EF4-FFF2-40B4-BE49-F238E27FC236}">
                    <a16:creationId xmlns:a16="http://schemas.microsoft.com/office/drawing/2014/main" id="{4AAC36C3-9A95-E042-8CFD-348FE0DBDB47}"/>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395">
                <a:extLst>
                  <a:ext uri="{FF2B5EF4-FFF2-40B4-BE49-F238E27FC236}">
                    <a16:creationId xmlns:a16="http://schemas.microsoft.com/office/drawing/2014/main" id="{918EB610-B3D2-864A-BACB-0EDB2F87110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96">
                <a:extLst>
                  <a:ext uri="{FF2B5EF4-FFF2-40B4-BE49-F238E27FC236}">
                    <a16:creationId xmlns:a16="http://schemas.microsoft.com/office/drawing/2014/main" id="{C60A230C-2A07-9E4E-B82B-1C1817FE0A2C}"/>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397">
                <a:extLst>
                  <a:ext uri="{FF2B5EF4-FFF2-40B4-BE49-F238E27FC236}">
                    <a16:creationId xmlns:a16="http://schemas.microsoft.com/office/drawing/2014/main" id="{FC8D3C3D-D5C8-7048-A070-0759BB66C861}"/>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98">
                <a:extLst>
                  <a:ext uri="{FF2B5EF4-FFF2-40B4-BE49-F238E27FC236}">
                    <a16:creationId xmlns:a16="http://schemas.microsoft.com/office/drawing/2014/main" id="{7C9987DD-FE3F-E44B-A6B9-B342EA18259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399">
                <a:extLst>
                  <a:ext uri="{FF2B5EF4-FFF2-40B4-BE49-F238E27FC236}">
                    <a16:creationId xmlns:a16="http://schemas.microsoft.com/office/drawing/2014/main" id="{7501C56F-95BA-D24C-BCC5-BC7CF4A0572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rgbClr val="47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400">
                <a:extLst>
                  <a:ext uri="{FF2B5EF4-FFF2-40B4-BE49-F238E27FC236}">
                    <a16:creationId xmlns:a16="http://schemas.microsoft.com/office/drawing/2014/main" id="{091F7561-8505-644A-B96D-1BE6309C5588}"/>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13" name="Title 1">
            <a:extLst>
              <a:ext uri="{FF2B5EF4-FFF2-40B4-BE49-F238E27FC236}">
                <a16:creationId xmlns:a16="http://schemas.microsoft.com/office/drawing/2014/main" id="{5BE30D62-11A6-5A4F-B08D-4B2CCA98BDEB}"/>
              </a:ext>
            </a:extLst>
          </p:cNvPr>
          <p:cNvSpPr txBox="1">
            <a:spLocks/>
          </p:cNvSpPr>
          <p:nvPr/>
        </p:nvSpPr>
        <p:spPr>
          <a:xfrm>
            <a:off x="588263" y="457200"/>
            <a:ext cx="11018520" cy="553998"/>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Azure Synapse Analytics</a:t>
            </a:r>
          </a:p>
        </p:txBody>
      </p:sp>
      <p:grpSp>
        <p:nvGrpSpPr>
          <p:cNvPr id="114" name="Group 113">
            <a:extLst>
              <a:ext uri="{FF2B5EF4-FFF2-40B4-BE49-F238E27FC236}">
                <a16:creationId xmlns:a16="http://schemas.microsoft.com/office/drawing/2014/main" id="{ECC13B46-9854-AD47-958B-7A97635F5F27}"/>
              </a:ext>
            </a:extLst>
          </p:cNvPr>
          <p:cNvGrpSpPr/>
          <p:nvPr/>
        </p:nvGrpSpPr>
        <p:grpSpPr>
          <a:xfrm>
            <a:off x="1787696" y="5408333"/>
            <a:ext cx="3214341" cy="790902"/>
            <a:chOff x="1787696" y="5408333"/>
            <a:chExt cx="3214341" cy="790902"/>
          </a:xfrm>
        </p:grpSpPr>
        <p:sp>
          <p:nvSpPr>
            <p:cNvPr id="115" name="Rectangle 114" descr="Azure SQL Database&#10;Azure Database for PostgreSQL&#10;Azure DB for MySQL&#10;Azure DB for MariaDB&#10;Azure CosmosDB&#10;">
              <a:extLst>
                <a:ext uri="{FF2B5EF4-FFF2-40B4-BE49-F238E27FC236}">
                  <a16:creationId xmlns:a16="http://schemas.microsoft.com/office/drawing/2014/main" id="{58283E6E-CDE3-2A44-B170-9468891892A3}"/>
                </a:ext>
              </a:extLst>
            </p:cNvPr>
            <p:cNvSpPr/>
            <p:nvPr/>
          </p:nvSpPr>
          <p:spPr bwMode="auto">
            <a:xfrm>
              <a:off x="1787696" y="5408333"/>
              <a:ext cx="3214341" cy="433965"/>
            </a:xfrm>
            <a:prstGeom prst="rect">
              <a:avLst/>
            </a:prstGeom>
            <a:noFill/>
            <a:ln w="9525" cap="flat" cmpd="sng" algn="ctr">
              <a:noFill/>
              <a:prstDash val="soli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eaLnBrk="1" fontAlgn="base" latinLnBrk="0" hangingPunct="1">
                <a:lnSpc>
                  <a:spcPct val="90000"/>
                </a:lnSpc>
                <a:spcBef>
                  <a:spcPct val="0"/>
                </a:spcBef>
                <a:spcAft>
                  <a:spcPct val="0"/>
                </a:spcAft>
                <a:buClrTx/>
                <a:buSzTx/>
                <a:buFontTx/>
                <a:buNone/>
                <a:tabLst/>
                <a:defRPr/>
              </a:pPr>
              <a:r>
                <a:rPr kumimoji="0" lang="en-US" b="0" i="0" u="none" strike="noStrike" kern="0" cap="none" normalizeH="0" baseline="0" noProof="0">
                  <a:ln>
                    <a:noFill/>
                  </a:ln>
                  <a:effectLst/>
                  <a:uLnTx/>
                  <a:uFillTx/>
                  <a:latin typeface="Segoe UI Semibold"/>
                  <a:ea typeface="+mn-ea"/>
                  <a:cs typeface="+mn-cs"/>
                </a:rPr>
                <a:t>Provisioned Data Warehouse</a:t>
              </a:r>
            </a:p>
          </p:txBody>
        </p:sp>
        <p:sp>
          <p:nvSpPr>
            <p:cNvPr id="116" name="Rectangle 115">
              <a:extLst>
                <a:ext uri="{FF2B5EF4-FFF2-40B4-BE49-F238E27FC236}">
                  <a16:creationId xmlns:a16="http://schemas.microsoft.com/office/drawing/2014/main" id="{C57B842C-D77C-624D-A26C-6CD1246A16A5}"/>
                </a:ext>
              </a:extLst>
            </p:cNvPr>
            <p:cNvSpPr/>
            <p:nvPr/>
          </p:nvSpPr>
          <p:spPr bwMode="auto">
            <a:xfrm>
              <a:off x="2309408" y="5829903"/>
              <a:ext cx="2170915" cy="369332"/>
            </a:xfrm>
            <a:prstGeom prst="rect">
              <a:avLst/>
            </a:prstGeom>
            <a:noFill/>
            <a:ln w="15875" cap="flat" cmpd="sng" algn="ctr">
              <a:no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a:ln>
                    <a:noFill/>
                  </a:ln>
                  <a:solidFill>
                    <a:schemeClr val="tx2"/>
                  </a:solidFill>
                  <a:effectLst/>
                  <a:uLnTx/>
                  <a:uFillTx/>
                  <a:latin typeface="Segoe UI"/>
                  <a:ea typeface="+mn-ea"/>
                  <a:cs typeface="Segoe UI" pitchFamily="34" charset="0"/>
                </a:rPr>
                <a:t>GENERALLY AVAILABLE </a:t>
              </a:r>
            </a:p>
          </p:txBody>
        </p:sp>
      </p:grpSp>
      <p:cxnSp>
        <p:nvCxnSpPr>
          <p:cNvPr id="117" name="Straight Connector 116">
            <a:extLst>
              <a:ext uri="{FF2B5EF4-FFF2-40B4-BE49-F238E27FC236}">
                <a16:creationId xmlns:a16="http://schemas.microsoft.com/office/drawing/2014/main" id="{0A07F3C9-2241-7B4C-9341-6A7AF31797F5}"/>
              </a:ext>
            </a:extLst>
          </p:cNvPr>
          <p:cNvCxnSpPr/>
          <p:nvPr/>
        </p:nvCxnSpPr>
        <p:spPr>
          <a:xfrm>
            <a:off x="1587740" y="5816140"/>
            <a:ext cx="361425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AEDE29A3-4D61-8C49-9503-E67165100C09}"/>
              </a:ext>
            </a:extLst>
          </p:cNvPr>
          <p:cNvGrpSpPr/>
          <p:nvPr/>
        </p:nvGrpSpPr>
        <p:grpSpPr>
          <a:xfrm>
            <a:off x="7286869" y="5408333"/>
            <a:ext cx="3424335" cy="790902"/>
            <a:chOff x="7286869" y="5408333"/>
            <a:chExt cx="3424335" cy="790902"/>
          </a:xfrm>
        </p:grpSpPr>
        <p:sp>
          <p:nvSpPr>
            <p:cNvPr id="119" name="Rectangle 118" descr="Azure SQL Database&#10;Azure Database for PostgreSQL&#10;Azure DB for MySQL&#10;Azure DB for MariaDB&#10;Azure CosmosDB&#10;">
              <a:extLst>
                <a:ext uri="{FF2B5EF4-FFF2-40B4-BE49-F238E27FC236}">
                  <a16:creationId xmlns:a16="http://schemas.microsoft.com/office/drawing/2014/main" id="{97DB25BA-4912-ED4E-A749-6A635E7E8930}"/>
                </a:ext>
              </a:extLst>
            </p:cNvPr>
            <p:cNvSpPr/>
            <p:nvPr/>
          </p:nvSpPr>
          <p:spPr bwMode="auto">
            <a:xfrm>
              <a:off x="7286869" y="5408333"/>
              <a:ext cx="3424335" cy="433965"/>
            </a:xfrm>
            <a:prstGeom prst="rect">
              <a:avLst/>
            </a:prstGeom>
            <a:noFill/>
            <a:ln w="9525" cap="flat" cmpd="sng" algn="ctr">
              <a:noFill/>
              <a:prstDash val="soli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lvl="0" algn="ctr" defTabSz="838973" fontAlgn="base">
                <a:lnSpc>
                  <a:spcPct val="90000"/>
                </a:lnSpc>
                <a:spcBef>
                  <a:spcPct val="0"/>
                </a:spcBef>
                <a:spcAft>
                  <a:spcPct val="0"/>
                </a:spcAft>
                <a:defRPr/>
              </a:pPr>
              <a:r>
                <a:rPr lang="en-US" kern="0">
                  <a:latin typeface="Segoe UI Semibold"/>
                </a:rPr>
                <a:t>On-demand Query as a Service</a:t>
              </a:r>
            </a:p>
          </p:txBody>
        </p:sp>
        <p:sp>
          <p:nvSpPr>
            <p:cNvPr id="120" name="Rectangle 119">
              <a:extLst>
                <a:ext uri="{FF2B5EF4-FFF2-40B4-BE49-F238E27FC236}">
                  <a16:creationId xmlns:a16="http://schemas.microsoft.com/office/drawing/2014/main" id="{5144A2EF-70E2-934C-8813-A67B4829AF8E}"/>
                </a:ext>
              </a:extLst>
            </p:cNvPr>
            <p:cNvSpPr/>
            <p:nvPr/>
          </p:nvSpPr>
          <p:spPr bwMode="auto">
            <a:xfrm>
              <a:off x="7913578" y="5829903"/>
              <a:ext cx="2170915" cy="369332"/>
            </a:xfrm>
            <a:prstGeom prst="rect">
              <a:avLst/>
            </a:prstGeom>
            <a:noFill/>
            <a:ln w="15875" cap="flat" cmpd="sng" algn="ctr">
              <a:no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lvl="0" algn="ctr" defTabSz="932472" fontAlgn="base">
                <a:spcBef>
                  <a:spcPct val="0"/>
                </a:spcBef>
                <a:spcAft>
                  <a:spcPct val="0"/>
                </a:spcAft>
                <a:defRPr/>
              </a:pPr>
              <a:r>
                <a:rPr lang="en-US" sz="1200" b="1" kern="0" spc="100">
                  <a:solidFill>
                    <a:schemeClr val="tx2"/>
                  </a:solidFill>
                  <a:cs typeface="Segoe UI" pitchFamily="34" charset="0"/>
                </a:rPr>
                <a:t>PREVIEW</a:t>
              </a:r>
              <a:endParaRPr kumimoji="0" lang="en-US" sz="1200" b="1" i="0" u="none" strike="noStrike" kern="0" cap="none" spc="100" normalizeH="0" baseline="0" noProof="0">
                <a:ln>
                  <a:noFill/>
                </a:ln>
                <a:solidFill>
                  <a:schemeClr val="tx2"/>
                </a:solidFill>
                <a:effectLst/>
                <a:uLnTx/>
                <a:uFillTx/>
                <a:latin typeface="Segoe UI"/>
                <a:ea typeface="+mn-ea"/>
                <a:cs typeface="Segoe UI" pitchFamily="34" charset="0"/>
              </a:endParaRPr>
            </a:p>
          </p:txBody>
        </p:sp>
      </p:grpSp>
      <p:cxnSp>
        <p:nvCxnSpPr>
          <p:cNvPr id="121" name="Straight Connector 120">
            <a:extLst>
              <a:ext uri="{FF2B5EF4-FFF2-40B4-BE49-F238E27FC236}">
                <a16:creationId xmlns:a16="http://schemas.microsoft.com/office/drawing/2014/main" id="{9D1FEF26-B7BD-3B42-A0FB-C7F4354E6E14}"/>
              </a:ext>
            </a:extLst>
          </p:cNvPr>
          <p:cNvCxnSpPr/>
          <p:nvPr/>
        </p:nvCxnSpPr>
        <p:spPr>
          <a:xfrm>
            <a:off x="7191910" y="5816140"/>
            <a:ext cx="361425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174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anim calcmode="lin" valueType="num">
                                      <p:cBhvr>
                                        <p:cTn id="13" dur="500" fill="hold"/>
                                        <p:tgtEl>
                                          <p:spTgt spid="101"/>
                                        </p:tgtEl>
                                        <p:attrNameLst>
                                          <p:attrName>ppt_x</p:attrName>
                                        </p:attrNameLst>
                                      </p:cBhvr>
                                      <p:tavLst>
                                        <p:tav tm="0">
                                          <p:val>
                                            <p:strVal val="#ppt_x"/>
                                          </p:val>
                                        </p:tav>
                                        <p:tav tm="100000">
                                          <p:val>
                                            <p:strVal val="#ppt_x"/>
                                          </p:val>
                                        </p:tav>
                                      </p:tavLst>
                                    </p:anim>
                                    <p:anim calcmode="lin" valueType="num">
                                      <p:cBhvr>
                                        <p:cTn id="14" dur="500" fill="hold"/>
                                        <p:tgtEl>
                                          <p:spTgt spid="1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anim calcmode="lin" valueType="num">
                                      <p:cBhvr>
                                        <p:cTn id="23" dur="500" fill="hold"/>
                                        <p:tgtEl>
                                          <p:spTgt spid="69"/>
                                        </p:tgtEl>
                                        <p:attrNameLst>
                                          <p:attrName>ppt_x</p:attrName>
                                        </p:attrNameLst>
                                      </p:cBhvr>
                                      <p:tavLst>
                                        <p:tav tm="0">
                                          <p:val>
                                            <p:strVal val="#ppt_x"/>
                                          </p:val>
                                        </p:tav>
                                        <p:tav tm="100000">
                                          <p:val>
                                            <p:strVal val="#ppt_x"/>
                                          </p:val>
                                        </p:tav>
                                      </p:tavLst>
                                    </p:anim>
                                    <p:anim calcmode="lin" valueType="num">
                                      <p:cBhvr>
                                        <p:cTn id="24" dur="500" fill="hold"/>
                                        <p:tgtEl>
                                          <p:spTgt spid="69"/>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16" presetClass="entr" presetSubtype="37"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barn(outVertical)">
                                      <p:cBhvr>
                                        <p:cTn id="28" dur="500"/>
                                        <p:tgtEl>
                                          <p:spTgt spid="117"/>
                                        </p:tgtEl>
                                      </p:cBhvr>
                                    </p:animEffect>
                                  </p:childTnLst>
                                </p:cTn>
                              </p:par>
                              <p:par>
                                <p:cTn id="29" presetID="16" presetClass="entr" presetSubtype="37"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barn(outVertical)">
                                      <p:cBhvr>
                                        <p:cTn id="31" dur="500"/>
                                        <p:tgtEl>
                                          <p:spTgt spid="121"/>
                                        </p:tgtEl>
                                      </p:cBhvr>
                                    </p:animEffect>
                                  </p:childTnLst>
                                </p:cTn>
                              </p:par>
                              <p:par>
                                <p:cTn id="32" presetID="10" presetClass="entr" presetSubtype="0" fill="hold" nodeType="withEffect">
                                  <p:stCondLst>
                                    <p:cond delay="40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42" presetClass="path" presetSubtype="0" decel="50000" fill="hold" nodeType="withEffect">
                                  <p:stCondLst>
                                    <p:cond delay="400"/>
                                  </p:stCondLst>
                                  <p:childTnLst>
                                    <p:animMotion origin="layout" path="M -8.33333E-7 3.7037E-6 L -8.33333E-7 0.01967 " pathEditMode="relative" rAng="0" ptsTypes="AA">
                                      <p:cBhvr>
                                        <p:cTn id="36" dur="500" spd="-100000" fill="hold"/>
                                        <p:tgtEl>
                                          <p:spTgt spid="118"/>
                                        </p:tgtEl>
                                        <p:attrNameLst>
                                          <p:attrName>ppt_x</p:attrName>
                                          <p:attrName>ppt_y</p:attrName>
                                        </p:attrNameLst>
                                      </p:cBhvr>
                                      <p:rCtr x="0" y="972"/>
                                    </p:animMotion>
                                  </p:childTnLst>
                                </p:cTn>
                              </p:par>
                              <p:par>
                                <p:cTn id="37" presetID="10" presetClass="entr" presetSubtype="0" fill="hold" nodeType="withEffect">
                                  <p:stCondLst>
                                    <p:cond delay="40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42" presetClass="path" presetSubtype="0" decel="50000" fill="hold" nodeType="withEffect">
                                  <p:stCondLst>
                                    <p:cond delay="400"/>
                                  </p:stCondLst>
                                  <p:childTnLst>
                                    <p:animMotion origin="layout" path="M 4.58333E-6 3.7037E-6 L 4.58333E-6 0.02129 " pathEditMode="relative" rAng="0" ptsTypes="AA">
                                      <p:cBhvr>
                                        <p:cTn id="41" dur="500" spd="-100000" fill="hold"/>
                                        <p:tgtEl>
                                          <p:spTgt spid="114"/>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795722"/>
            <a:ext cx="6719402" cy="1793104"/>
          </a:xfrm>
          <a:prstGeom prst="rect">
            <a:avLst/>
          </a:prstGeom>
          <a:noFill/>
        </p:spPr>
        <p:txBody>
          <a:bodyPr wrap="square" anchor="b">
            <a:noAutofit/>
          </a:bodyPr>
          <a:lstStyle/>
          <a:p>
            <a:r>
              <a:rPr lang="en-US" sz="3400">
                <a:solidFill>
                  <a:schemeClr val="accent1"/>
                </a:solidFill>
              </a:rPr>
              <a:t>Section 1</a:t>
            </a:r>
            <a:br>
              <a:rPr lang="en-US" sz="4800"/>
            </a:br>
            <a:r>
              <a:rPr lang="en-US" sz="4800"/>
              <a:t>Data businesses need data warehouses</a:t>
            </a:r>
          </a:p>
        </p:txBody>
      </p:sp>
    </p:spTree>
    <p:extLst>
      <p:ext uri="{BB962C8B-B14F-4D97-AF65-F5344CB8AC3E}">
        <p14:creationId xmlns:p14="http://schemas.microsoft.com/office/powerpoint/2010/main" val="5903171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DA6DE8-7B0D-2B40-84B9-7E4272C22231}"/>
              </a:ext>
            </a:extLst>
          </p:cNvPr>
          <p:cNvSpPr/>
          <p:nvPr/>
        </p:nvSpPr>
        <p:spPr bwMode="auto">
          <a:xfrm>
            <a:off x="5902969" y="210742"/>
            <a:ext cx="5504903" cy="6436516"/>
          </a:xfrm>
          <a:prstGeom prst="rect">
            <a:avLst/>
          </a:prstGeom>
          <a:solidFill>
            <a:schemeClr val="tx1"/>
          </a:solidFill>
          <a:ln>
            <a:noFill/>
            <a:headEnd type="none" w="med" len="med"/>
            <a:tailEnd type="none" w="med" len="med"/>
          </a:ln>
          <a:effectLst>
            <a:outerShdw blurRad="381000" algn="tl" rotWithShape="0">
              <a:schemeClr val="accent1">
                <a:alpha val="6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25D5342C-58C0-9A48-8CE7-180E3193E3EA}"/>
              </a:ext>
            </a:extLst>
          </p:cNvPr>
          <p:cNvGraphicFramePr>
            <a:graphicFrameLocks noGrp="1"/>
          </p:cNvGraphicFramePr>
          <p:nvPr/>
        </p:nvGraphicFramePr>
        <p:xfrm>
          <a:off x="5902969" y="210742"/>
          <a:ext cx="5504903" cy="6436516"/>
        </p:xfrm>
        <a:graphic>
          <a:graphicData uri="http://schemas.openxmlformats.org/drawingml/2006/table">
            <a:tbl>
              <a:tblPr firstRow="1" bandRow="1">
                <a:tableStyleId>{5C22544A-7EE6-4342-B048-85BDC9FD1C3A}</a:tableStyleId>
              </a:tblPr>
              <a:tblGrid>
                <a:gridCol w="3421422">
                  <a:extLst>
                    <a:ext uri="{9D8B030D-6E8A-4147-A177-3AD203B41FA5}">
                      <a16:colId xmlns:a16="http://schemas.microsoft.com/office/drawing/2014/main" val="468406787"/>
                    </a:ext>
                  </a:extLst>
                </a:gridCol>
                <a:gridCol w="943007">
                  <a:extLst>
                    <a:ext uri="{9D8B030D-6E8A-4147-A177-3AD203B41FA5}">
                      <a16:colId xmlns:a16="http://schemas.microsoft.com/office/drawing/2014/main" val="3684095928"/>
                    </a:ext>
                  </a:extLst>
                </a:gridCol>
                <a:gridCol w="1140474">
                  <a:extLst>
                    <a:ext uri="{9D8B030D-6E8A-4147-A177-3AD203B41FA5}">
                      <a16:colId xmlns:a16="http://schemas.microsoft.com/office/drawing/2014/main" val="4081273751"/>
                    </a:ext>
                  </a:extLst>
                </a:gridCol>
              </a:tblGrid>
              <a:tr h="338764">
                <a:tc>
                  <a:txBody>
                    <a:bodyPr/>
                    <a:lstStyle/>
                    <a:p>
                      <a:pPr marL="6350" indent="0">
                        <a:tabLst/>
                      </a:pPr>
                      <a:r>
                        <a:rPr lang="en-US" sz="1400" b="0">
                          <a:latin typeface="+mj-lt"/>
                        </a:rPr>
                        <a:t>Limitless scale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b="0" u="sng">
                          <a:solidFill>
                            <a:srgbClr val="50E6FF"/>
                          </a:solidFill>
                          <a:latin typeface="+mj-lt"/>
                        </a:rPr>
                        <a:t>GA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b="0" u="sng">
                          <a:solidFill>
                            <a:srgbClr val="50E6FF"/>
                          </a:solidFill>
                          <a:latin typeface="+mj-lt"/>
                        </a:rPr>
                        <a:t>Preview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72539"/>
                  </a:ext>
                </a:extLst>
              </a:tr>
              <a:tr h="338764">
                <a:tc>
                  <a:txBody>
                    <a:bodyPr/>
                    <a:lstStyle/>
                    <a:p>
                      <a:r>
                        <a:rPr lang="en-US" sz="1200">
                          <a:solidFill>
                            <a:schemeClr val="bg1"/>
                          </a:solidFill>
                        </a:rPr>
                        <a:t>Provisioned compute (data warehouse)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8548051"/>
                  </a:ext>
                </a:extLst>
              </a:tr>
              <a:tr h="338764">
                <a:tc>
                  <a:txBody>
                    <a:bodyPr/>
                    <a:lstStyle/>
                    <a:p>
                      <a:r>
                        <a:rPr lang="en-US" sz="1200">
                          <a:solidFill>
                            <a:schemeClr val="bg1"/>
                          </a:solidFill>
                        </a:rPr>
                        <a:t>Materialized views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58027185"/>
                  </a:ext>
                </a:extLst>
              </a:tr>
              <a:tr h="338764">
                <a:tc>
                  <a:txBody>
                    <a:bodyPr/>
                    <a:lstStyle/>
                    <a:p>
                      <a:r>
                        <a:rPr lang="en-US" sz="1200">
                          <a:solidFill>
                            <a:schemeClr val="bg1"/>
                          </a:solidFill>
                        </a:rPr>
                        <a:t>Workload importance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6025065"/>
                  </a:ext>
                </a:extLst>
              </a:tr>
              <a:tr h="338764">
                <a:tc>
                  <a:txBody>
                    <a:bodyPr/>
                    <a:lstStyle/>
                    <a:p>
                      <a:r>
                        <a:rPr lang="en-US" sz="1200">
                          <a:solidFill>
                            <a:schemeClr val="bg1"/>
                          </a:solidFill>
                        </a:rPr>
                        <a:t>Workload isolation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30657064"/>
                  </a:ext>
                </a:extLst>
              </a:tr>
              <a:tr h="338764">
                <a:tc>
                  <a:txBody>
                    <a:bodyPr/>
                    <a:lstStyle/>
                    <a:p>
                      <a:r>
                        <a:rPr lang="en-US" sz="1200">
                          <a:solidFill>
                            <a:schemeClr val="bg1"/>
                          </a:solidFill>
                        </a:rPr>
                        <a:t>On-demand query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1621969"/>
                  </a:ext>
                </a:extLst>
              </a:tr>
              <a:tr h="338764">
                <a:tc>
                  <a:txBody>
                    <a:bodyPr/>
                    <a:lstStyle/>
                    <a:p>
                      <a:r>
                        <a:rPr lang="en-US" sz="1400">
                          <a:solidFill>
                            <a:schemeClr val="bg1"/>
                          </a:solidFill>
                          <a:latin typeface="+mj-lt"/>
                        </a:rPr>
                        <a:t>Powerful insights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657873638"/>
                  </a:ext>
                </a:extLst>
              </a:tr>
              <a:tr h="338764">
                <a:tc>
                  <a:txBody>
                    <a:bodyPr/>
                    <a:lstStyle/>
                    <a:p>
                      <a:r>
                        <a:rPr lang="en-US" sz="1200">
                          <a:solidFill>
                            <a:schemeClr val="bg1"/>
                          </a:solidFill>
                        </a:rPr>
                        <a:t>Power BI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1851506"/>
                  </a:ext>
                </a:extLst>
              </a:tr>
              <a:tr h="338764">
                <a:tc>
                  <a:txBody>
                    <a:bodyPr/>
                    <a:lstStyle/>
                    <a:p>
                      <a:r>
                        <a:rPr lang="en-US" sz="1200">
                          <a:solidFill>
                            <a:schemeClr val="bg1"/>
                          </a:solidFill>
                        </a:rPr>
                        <a:t>Azure Machine Learning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5941707"/>
                  </a:ext>
                </a:extLst>
              </a:tr>
              <a:tr h="338764">
                <a:tc>
                  <a:txBody>
                    <a:bodyPr/>
                    <a:lstStyle/>
                    <a:p>
                      <a:r>
                        <a:rPr lang="en-US" sz="1200">
                          <a:solidFill>
                            <a:schemeClr val="bg1"/>
                          </a:solidFill>
                        </a:rPr>
                        <a:t>Data lake exploration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79537995"/>
                  </a:ext>
                </a:extLst>
              </a:tr>
              <a:tr h="338764">
                <a:tc>
                  <a:txBody>
                    <a:bodyPr/>
                    <a:lstStyle/>
                    <a:p>
                      <a:r>
                        <a:rPr lang="en-US" sz="1200">
                          <a:solidFill>
                            <a:schemeClr val="bg1"/>
                          </a:solidFill>
                        </a:rPr>
                        <a:t>Streaming analytics (data warehouse)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04147399"/>
                  </a:ext>
                </a:extLst>
              </a:tr>
              <a:tr h="338764">
                <a:tc>
                  <a:txBody>
                    <a:bodyPr/>
                    <a:lstStyle/>
                    <a:p>
                      <a:r>
                        <a:rPr lang="en-US" sz="1200">
                          <a:solidFill>
                            <a:schemeClr val="bg1"/>
                          </a:solidFill>
                        </a:rPr>
                        <a:t>Apache Spark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97653151"/>
                  </a:ext>
                </a:extLst>
              </a:tr>
              <a:tr h="338764">
                <a:tc>
                  <a:txBody>
                    <a:bodyPr/>
                    <a:lstStyle/>
                    <a:p>
                      <a:r>
                        <a:rPr lang="en-US" sz="1400">
                          <a:solidFill>
                            <a:schemeClr val="bg1"/>
                          </a:solidFill>
                          <a:latin typeface="+mj-lt"/>
                        </a:rPr>
                        <a:t>Unified 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213157753"/>
                  </a:ext>
                </a:extLst>
              </a:tr>
              <a:tr h="338764">
                <a:tc>
                  <a:txBody>
                    <a:bodyPr/>
                    <a:lstStyle/>
                    <a:p>
                      <a:r>
                        <a:rPr lang="en-US" sz="1200">
                          <a:solidFill>
                            <a:schemeClr val="bg1"/>
                          </a:solidFill>
                        </a:rPr>
                        <a:t>Hybrid data ingestion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25424383"/>
                  </a:ext>
                </a:extLst>
              </a:tr>
              <a:tr h="338764">
                <a:tc>
                  <a:txBody>
                    <a:bodyPr/>
                    <a:lstStyle/>
                    <a:p>
                      <a:r>
                        <a:rPr lang="en-US" sz="1200">
                          <a:solidFill>
                            <a:schemeClr val="bg1"/>
                          </a:solidFill>
                        </a:rPr>
                        <a:t>Azure Synapse studio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4921550"/>
                  </a:ext>
                </a:extLst>
              </a:tr>
              <a:tr h="338764">
                <a:tc>
                  <a:txBody>
                    <a:bodyPr/>
                    <a:lstStyle/>
                    <a:p>
                      <a:r>
                        <a:rPr lang="en-US" sz="1400">
                          <a:solidFill>
                            <a:schemeClr val="bg1"/>
                          </a:solidFill>
                          <a:latin typeface="+mj-lt"/>
                        </a:rPr>
                        <a:t>Unmatched security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178249868"/>
                  </a:ext>
                </a:extLst>
              </a:tr>
              <a:tr h="338764">
                <a:tc>
                  <a:txBody>
                    <a:bodyPr/>
                    <a:lstStyle/>
                    <a:p>
                      <a:r>
                        <a:rPr lang="en-US" sz="1200">
                          <a:solidFill>
                            <a:schemeClr val="bg1"/>
                          </a:solidFill>
                        </a:rPr>
                        <a:t>Column- and row-level security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639573"/>
                  </a:ext>
                </a:extLst>
              </a:tr>
              <a:tr h="338764">
                <a:tc>
                  <a:txBody>
                    <a:bodyPr/>
                    <a:lstStyle/>
                    <a:p>
                      <a:r>
                        <a:rPr lang="en-US" sz="1200">
                          <a:solidFill>
                            <a:schemeClr val="bg1"/>
                          </a:solidFill>
                        </a:rPr>
                        <a:t>Dynamic data masking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67627497"/>
                  </a:ext>
                </a:extLst>
              </a:tr>
              <a:tr h="338764">
                <a:tc>
                  <a:txBody>
                    <a:bodyPr/>
                    <a:lstStyle/>
                    <a:p>
                      <a:r>
                        <a:rPr lang="en-US" sz="1200">
                          <a:solidFill>
                            <a:schemeClr val="bg1"/>
                          </a:solidFill>
                        </a:rPr>
                        <a:t>Private endpoints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10864583"/>
                  </a:ext>
                </a:extLst>
              </a:tr>
            </a:tbl>
          </a:graphicData>
        </a:graphic>
      </p:graphicFrame>
      <p:sp>
        <p:nvSpPr>
          <p:cNvPr id="4" name="Title 84">
            <a:extLst>
              <a:ext uri="{FF2B5EF4-FFF2-40B4-BE49-F238E27FC236}">
                <a16:creationId xmlns:a16="http://schemas.microsoft.com/office/drawing/2014/main" id="{6CA6DC97-E7B7-3742-9B12-DB71D0ECC77A}"/>
              </a:ext>
            </a:extLst>
          </p:cNvPr>
          <p:cNvSpPr txBox="1">
            <a:spLocks/>
          </p:cNvSpPr>
          <p:nvPr/>
        </p:nvSpPr>
        <p:spPr>
          <a:xfrm>
            <a:off x="588263" y="2749826"/>
            <a:ext cx="4156015" cy="13583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Synapse Analytics features</a:t>
            </a:r>
          </a:p>
        </p:txBody>
      </p:sp>
      <p:sp>
        <p:nvSpPr>
          <p:cNvPr id="2" name="Oval 1">
            <a:extLst>
              <a:ext uri="{FF2B5EF4-FFF2-40B4-BE49-F238E27FC236}">
                <a16:creationId xmlns:a16="http://schemas.microsoft.com/office/drawing/2014/main" id="{238F89A8-24C2-FB45-A98C-3941A0608A63}"/>
              </a:ext>
            </a:extLst>
          </p:cNvPr>
          <p:cNvSpPr/>
          <p:nvPr/>
        </p:nvSpPr>
        <p:spPr bwMode="auto">
          <a:xfrm>
            <a:off x="9745529" y="67183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CA9A4411-3AD3-C942-8466-E58F0EFC7EFA}"/>
              </a:ext>
            </a:extLst>
          </p:cNvPr>
          <p:cNvSpPr/>
          <p:nvPr/>
        </p:nvSpPr>
        <p:spPr bwMode="auto">
          <a:xfrm>
            <a:off x="9745529" y="100702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31939BA7-E75F-8347-9E06-F8C254510781}"/>
              </a:ext>
            </a:extLst>
          </p:cNvPr>
          <p:cNvSpPr/>
          <p:nvPr/>
        </p:nvSpPr>
        <p:spPr bwMode="auto">
          <a:xfrm>
            <a:off x="9745529" y="134221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A08A3B87-2DC3-AC45-A3DF-4A7E48A8FA89}"/>
              </a:ext>
            </a:extLst>
          </p:cNvPr>
          <p:cNvSpPr/>
          <p:nvPr/>
        </p:nvSpPr>
        <p:spPr bwMode="auto">
          <a:xfrm>
            <a:off x="10783986" y="1675706"/>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8C4DD38-745B-E34F-8ED6-F72F3E30EB09}"/>
              </a:ext>
            </a:extLst>
          </p:cNvPr>
          <p:cNvSpPr/>
          <p:nvPr/>
        </p:nvSpPr>
        <p:spPr bwMode="auto">
          <a:xfrm>
            <a:off x="10783986" y="2018307"/>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BB19D3CA-69B0-4646-98FA-215BF818784B}"/>
              </a:ext>
            </a:extLst>
          </p:cNvPr>
          <p:cNvSpPr/>
          <p:nvPr/>
        </p:nvSpPr>
        <p:spPr bwMode="auto">
          <a:xfrm>
            <a:off x="10783986" y="2685472"/>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F35F88C-FD1B-874F-9E9B-AC679382EAE7}"/>
              </a:ext>
            </a:extLst>
          </p:cNvPr>
          <p:cNvSpPr/>
          <p:nvPr/>
        </p:nvSpPr>
        <p:spPr bwMode="auto">
          <a:xfrm>
            <a:off x="10783986" y="3028073"/>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4A8D72A-3417-CE48-9FEE-71C17A90A9E5}"/>
              </a:ext>
            </a:extLst>
          </p:cNvPr>
          <p:cNvSpPr/>
          <p:nvPr/>
        </p:nvSpPr>
        <p:spPr bwMode="auto">
          <a:xfrm>
            <a:off x="10783986" y="336986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C46A332-E59F-FC4B-B3FA-16BCB333BBCD}"/>
              </a:ext>
            </a:extLst>
          </p:cNvPr>
          <p:cNvSpPr/>
          <p:nvPr/>
        </p:nvSpPr>
        <p:spPr bwMode="auto">
          <a:xfrm>
            <a:off x="10783986" y="3712470"/>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01CE2767-FBA9-4D46-B187-1A97EEF0367A}"/>
              </a:ext>
            </a:extLst>
          </p:cNvPr>
          <p:cNvSpPr/>
          <p:nvPr/>
        </p:nvSpPr>
        <p:spPr bwMode="auto">
          <a:xfrm>
            <a:off x="10783986" y="406588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84310EF-98D7-914D-8EED-E9543CB0C40B}"/>
              </a:ext>
            </a:extLst>
          </p:cNvPr>
          <p:cNvSpPr/>
          <p:nvPr/>
        </p:nvSpPr>
        <p:spPr bwMode="auto">
          <a:xfrm>
            <a:off x="10783986" y="4722237"/>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CB84818-74F1-C44A-B4EC-7FEB7B04ABFC}"/>
              </a:ext>
            </a:extLst>
          </p:cNvPr>
          <p:cNvSpPr/>
          <p:nvPr/>
        </p:nvSpPr>
        <p:spPr bwMode="auto">
          <a:xfrm>
            <a:off x="10783986" y="5075656"/>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61A45222-363B-A446-92A7-25D94B958A35}"/>
              </a:ext>
            </a:extLst>
          </p:cNvPr>
          <p:cNvSpPr/>
          <p:nvPr/>
        </p:nvSpPr>
        <p:spPr bwMode="auto">
          <a:xfrm>
            <a:off x="9745529" y="5756305"/>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279E9A26-5590-284E-8622-A81AA0634DD5}"/>
              </a:ext>
            </a:extLst>
          </p:cNvPr>
          <p:cNvSpPr/>
          <p:nvPr/>
        </p:nvSpPr>
        <p:spPr bwMode="auto">
          <a:xfrm>
            <a:off x="9745529" y="6091495"/>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A91025C-3B85-3646-BFAE-A823240E5261}"/>
              </a:ext>
            </a:extLst>
          </p:cNvPr>
          <p:cNvSpPr/>
          <p:nvPr/>
        </p:nvSpPr>
        <p:spPr bwMode="auto">
          <a:xfrm>
            <a:off x="10783986" y="6432183"/>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6088205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Straight Arrow Connector 126">
            <a:extLst>
              <a:ext uri="{FF2B5EF4-FFF2-40B4-BE49-F238E27FC236}">
                <a16:creationId xmlns:a16="http://schemas.microsoft.com/office/drawing/2014/main" id="{A10D05B6-4024-014D-B6AE-632E2598E52C}"/>
              </a:ext>
            </a:extLst>
          </p:cNvPr>
          <p:cNvCxnSpPr>
            <a:cxnSpLocks/>
          </p:cNvCxnSpPr>
          <p:nvPr/>
        </p:nvCxnSpPr>
        <p:spPr>
          <a:xfrm flipH="1" flipV="1">
            <a:off x="10590267" y="2970918"/>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706C948-B2E7-C54A-A776-1A05E61E14A3}"/>
              </a:ext>
            </a:extLst>
          </p:cNvPr>
          <p:cNvCxnSpPr>
            <a:cxnSpLocks/>
          </p:cNvCxnSpPr>
          <p:nvPr/>
        </p:nvCxnSpPr>
        <p:spPr>
          <a:xfrm>
            <a:off x="5822606"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4BF6BDD-921A-8948-A5D0-675CAE8E2066}"/>
              </a:ext>
            </a:extLst>
          </p:cNvPr>
          <p:cNvCxnSpPr>
            <a:cxnSpLocks/>
          </p:cNvCxnSpPr>
          <p:nvPr/>
        </p:nvCxnSpPr>
        <p:spPr>
          <a:xfrm>
            <a:off x="8820526" y="382333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DBEEEB-72B7-3948-B78B-C8D33FB59EA5}"/>
              </a:ext>
            </a:extLst>
          </p:cNvPr>
          <p:cNvCxnSpPr>
            <a:cxnSpLocks/>
          </p:cNvCxnSpPr>
          <p:nvPr/>
        </p:nvCxnSpPr>
        <p:spPr>
          <a:xfrm flipH="1">
            <a:off x="5885670"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9132470-43BE-FB42-A317-7F1AA3F16CAF}"/>
              </a:ext>
            </a:extLst>
          </p:cNvPr>
          <p:cNvCxnSpPr>
            <a:cxnSpLocks/>
          </p:cNvCxnSpPr>
          <p:nvPr/>
        </p:nvCxnSpPr>
        <p:spPr>
          <a:xfrm>
            <a:off x="8832051"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510030" y="359098"/>
            <a:ext cx="11018520" cy="523220"/>
          </a:xfrm>
        </p:spPr>
        <p:txBody>
          <a:bodyPr/>
          <a:lstStyle/>
          <a:p>
            <a:r>
              <a:rPr lang="en-US" sz="3400" spc="0"/>
              <a:t>The cloud data warehouse in the data-driven business</a:t>
            </a:r>
          </a:p>
        </p:txBody>
      </p:sp>
      <p:cxnSp>
        <p:nvCxnSpPr>
          <p:cNvPr id="101" name="Straight Arrow Connector 100">
            <a:extLst>
              <a:ext uri="{FF2B5EF4-FFF2-40B4-BE49-F238E27FC236}">
                <a16:creationId xmlns:a16="http://schemas.microsoft.com/office/drawing/2014/main" id="{94D95E9B-8B30-1846-BB7F-9194E1B33350}"/>
              </a:ext>
            </a:extLst>
          </p:cNvPr>
          <p:cNvCxnSpPr>
            <a:cxnSpLocks/>
          </p:cNvCxnSpPr>
          <p:nvPr/>
        </p:nvCxnSpPr>
        <p:spPr>
          <a:xfrm>
            <a:off x="5822606"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E31B511-1A13-1843-9521-B3DBA2ED941A}"/>
              </a:ext>
            </a:extLst>
          </p:cNvPr>
          <p:cNvCxnSpPr>
            <a:cxnSpLocks/>
          </p:cNvCxnSpPr>
          <p:nvPr/>
        </p:nvCxnSpPr>
        <p:spPr>
          <a:xfrm>
            <a:off x="2169624" y="2239191"/>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978C8A-597B-7341-8AC6-E883C30A6D43}"/>
              </a:ext>
            </a:extLst>
          </p:cNvPr>
          <p:cNvCxnSpPr>
            <a:cxnSpLocks/>
          </p:cNvCxnSpPr>
          <p:nvPr/>
        </p:nvCxnSpPr>
        <p:spPr>
          <a:xfrm>
            <a:off x="4614189" y="2962319"/>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1FA8EA38-B8C5-4045-A3B7-A767614C95CE}"/>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D5A38BF8-84A0-ED40-8003-2D586BFA94DC}"/>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B9EF40F7-C013-4446-A007-BA70219B5F01}"/>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7" name="Rectangle 106">
            <a:extLst>
              <a:ext uri="{FF2B5EF4-FFF2-40B4-BE49-F238E27FC236}">
                <a16:creationId xmlns:a16="http://schemas.microsoft.com/office/drawing/2014/main" id="{9C176E35-36E5-B04C-8492-F578FDA2C62B}"/>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 name="Rectangle 107">
            <a:extLst>
              <a:ext uri="{FF2B5EF4-FFF2-40B4-BE49-F238E27FC236}">
                <a16:creationId xmlns:a16="http://schemas.microsoft.com/office/drawing/2014/main" id="{5E298948-5526-4F49-8643-2B515C0CD064}"/>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Rectangle 108">
            <a:extLst>
              <a:ext uri="{FF2B5EF4-FFF2-40B4-BE49-F238E27FC236}">
                <a16:creationId xmlns:a16="http://schemas.microsoft.com/office/drawing/2014/main" id="{4A8D63C3-CEC5-1C4F-887C-3B87265A6773}"/>
              </a:ext>
            </a:extLst>
          </p:cNvPr>
          <p:cNvSpPr/>
          <p:nvPr/>
        </p:nvSpPr>
        <p:spPr bwMode="auto">
          <a:xfrm>
            <a:off x="3384678"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0" name="TextBox 109">
            <a:extLst>
              <a:ext uri="{FF2B5EF4-FFF2-40B4-BE49-F238E27FC236}">
                <a16:creationId xmlns:a16="http://schemas.microsoft.com/office/drawing/2014/main" id="{F82F61ED-5311-9C49-87B0-4C8E3CEFD674}"/>
              </a:ext>
            </a:extLst>
          </p:cNvPr>
          <p:cNvSpPr txBox="1"/>
          <p:nvPr/>
        </p:nvSpPr>
        <p:spPr>
          <a:xfrm>
            <a:off x="7474455" y="2974555"/>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Synapse Analytics</a:t>
            </a:r>
          </a:p>
        </p:txBody>
      </p:sp>
      <p:sp>
        <p:nvSpPr>
          <p:cNvPr id="111" name="TextBox 110">
            <a:extLst>
              <a:ext uri="{FF2B5EF4-FFF2-40B4-BE49-F238E27FC236}">
                <a16:creationId xmlns:a16="http://schemas.microsoft.com/office/drawing/2014/main" id="{610881BD-EC06-874A-A9FA-D51F4EB246B2}"/>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Databricks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493677F3-4E51-0942-BF0F-DD1FC5C74D10}"/>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LOB s</a:t>
            </a:r>
            <a:r>
              <a:rPr kumimoji="0" lang="en-US" sz="12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Semibold"/>
                <a:ea typeface="+mn-ea"/>
                <a:cs typeface="+mn-cs"/>
              </a:rPr>
              <a:t>ources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113" name="TextBox 112">
            <a:extLst>
              <a:ext uri="{FF2B5EF4-FFF2-40B4-BE49-F238E27FC236}">
                <a16:creationId xmlns:a16="http://schemas.microsoft.com/office/drawing/2014/main" id="{71FC09B6-FEBE-0E4D-9B9A-6BD07DCDF034}"/>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114" name="TextBox 113">
            <a:extLst>
              <a:ext uri="{FF2B5EF4-FFF2-40B4-BE49-F238E27FC236}">
                <a16:creationId xmlns:a16="http://schemas.microsoft.com/office/drawing/2014/main" id="{4FE42A58-6DDF-DD46-8EEA-B55884C2B80C}"/>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115" name="TextBox 114">
            <a:extLst>
              <a:ext uri="{FF2B5EF4-FFF2-40B4-BE49-F238E27FC236}">
                <a16:creationId xmlns:a16="http://schemas.microsoft.com/office/drawing/2014/main" id="{E4ACFC28-8D65-2643-AE19-B893A87089CE}"/>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116" name="TextBox 115">
            <a:extLst>
              <a:ext uri="{FF2B5EF4-FFF2-40B4-BE49-F238E27FC236}">
                <a16:creationId xmlns:a16="http://schemas.microsoft.com/office/drawing/2014/main" id="{A3217209-23E7-EE44-8BA1-971C1439A2A0}"/>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Data </a:t>
            </a:r>
            <a:br>
              <a:rPr kumimoji="0" lang="en-US" sz="1200" b="0" i="0" u="none" strike="noStrike" kern="1200" cap="none" spc="0" normalizeH="0" baseline="0" noProof="0">
                <a:ln>
                  <a:noFill/>
                </a:ln>
                <a:solidFill>
                  <a:prstClr val="black"/>
                </a:solidFill>
                <a:effectLst/>
                <a:uLnTx/>
                <a:uFillTx/>
                <a:latin typeface="Segoe UI Semibold"/>
                <a:ea typeface="+mn-ea"/>
                <a:cs typeface="+mn-cs"/>
              </a:rPr>
            </a:br>
            <a:r>
              <a:rPr kumimoji="0" lang="en-US" sz="1200" b="0" i="0" u="none" strike="noStrike" kern="1200" cap="none" spc="0" normalizeH="0" baseline="0" noProof="0">
                <a:ln>
                  <a:noFill/>
                </a:ln>
                <a:solidFill>
                  <a:prstClr val="black"/>
                </a:solidFill>
                <a:effectLst/>
                <a:uLnTx/>
                <a:uFillTx/>
                <a:latin typeface="Segoe UI Semibold"/>
                <a:ea typeface="+mn-ea"/>
                <a:cs typeface="+mn-cs"/>
              </a:rPr>
              <a:t>Lake Storage</a:t>
            </a:r>
          </a:p>
        </p:txBody>
      </p:sp>
      <p:cxnSp>
        <p:nvCxnSpPr>
          <p:cNvPr id="119" name="Straight Arrow Connector 118">
            <a:extLst>
              <a:ext uri="{FF2B5EF4-FFF2-40B4-BE49-F238E27FC236}">
                <a16:creationId xmlns:a16="http://schemas.microsoft.com/office/drawing/2014/main" id="{F1A4D2B4-D157-3141-8CC6-3340CE3BE312}"/>
              </a:ext>
            </a:extLst>
          </p:cNvPr>
          <p:cNvCxnSpPr>
            <a:cxnSpLocks/>
          </p:cNvCxnSpPr>
          <p:nvPr/>
        </p:nvCxnSpPr>
        <p:spPr>
          <a:xfrm>
            <a:off x="2173643" y="3775444"/>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E8181E5-4A4F-274C-AA81-1B9233AFE084}"/>
              </a:ext>
            </a:extLst>
          </p:cNvPr>
          <p:cNvCxnSpPr>
            <a:cxnSpLocks/>
          </p:cNvCxnSpPr>
          <p:nvPr/>
        </p:nvCxnSpPr>
        <p:spPr>
          <a:xfrm>
            <a:off x="2169624" y="5138953"/>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0101F09-E2B7-4C4E-A42B-024EF8250B03}"/>
              </a:ext>
            </a:extLst>
          </p:cNvPr>
          <p:cNvCxnSpPr>
            <a:cxnSpLocks/>
          </p:cNvCxnSpPr>
          <p:nvPr/>
        </p:nvCxnSpPr>
        <p:spPr>
          <a:xfrm flipV="1">
            <a:off x="6872480" y="4444181"/>
            <a:ext cx="0" cy="178578"/>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3A6CAD3-B8F2-CD43-9AAD-584D68B87F4F}"/>
              </a:ext>
            </a:extLst>
          </p:cNvPr>
          <p:cNvCxnSpPr>
            <a:cxnSpLocks/>
          </p:cNvCxnSpPr>
          <p:nvPr/>
        </p:nvCxnSpPr>
        <p:spPr>
          <a:xfrm flipV="1">
            <a:off x="4377782" y="436559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5097565-1BAE-FF45-BFBB-E6C607DA1811}"/>
              </a:ext>
            </a:extLst>
          </p:cNvPr>
          <p:cNvCxnSpPr>
            <a:cxnSpLocks/>
          </p:cNvCxnSpPr>
          <p:nvPr/>
        </p:nvCxnSpPr>
        <p:spPr>
          <a:xfrm>
            <a:off x="4932843" y="436559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D1D3859B-ED69-E440-AED6-BE077928E608}"/>
              </a:ext>
            </a:extLst>
          </p:cNvPr>
          <p:cNvSpPr txBox="1"/>
          <p:nvPr/>
        </p:nvSpPr>
        <p:spPr>
          <a:xfrm>
            <a:off x="10539284"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Business services</a:t>
            </a:r>
          </a:p>
        </p:txBody>
      </p:sp>
      <p:sp>
        <p:nvSpPr>
          <p:cNvPr id="128" name="TextBox 127">
            <a:extLst>
              <a:ext uri="{FF2B5EF4-FFF2-40B4-BE49-F238E27FC236}">
                <a16:creationId xmlns:a16="http://schemas.microsoft.com/office/drawing/2014/main" id="{0E733E00-6CA9-944F-A798-EA97390E011B}"/>
              </a:ext>
            </a:extLst>
          </p:cNvPr>
          <p:cNvSpPr txBox="1"/>
          <p:nvPr/>
        </p:nvSpPr>
        <p:spPr>
          <a:xfrm>
            <a:off x="10539284"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Power BI</a:t>
            </a:r>
          </a:p>
        </p:txBody>
      </p:sp>
      <p:grpSp>
        <p:nvGrpSpPr>
          <p:cNvPr id="154" name="Group 153">
            <a:extLst>
              <a:ext uri="{FF2B5EF4-FFF2-40B4-BE49-F238E27FC236}">
                <a16:creationId xmlns:a16="http://schemas.microsoft.com/office/drawing/2014/main" id="{BEBE1C40-92A1-2E46-A16E-EA7CD140DF62}"/>
              </a:ext>
            </a:extLst>
          </p:cNvPr>
          <p:cNvGrpSpPr/>
          <p:nvPr/>
        </p:nvGrpSpPr>
        <p:grpSpPr>
          <a:xfrm>
            <a:off x="9960421" y="2245141"/>
            <a:ext cx="427983" cy="364076"/>
            <a:chOff x="265316" y="5131089"/>
            <a:chExt cx="793593" cy="675092"/>
          </a:xfrm>
        </p:grpSpPr>
        <p:grpSp>
          <p:nvGrpSpPr>
            <p:cNvPr id="155" name="Group 154">
              <a:extLst>
                <a:ext uri="{FF2B5EF4-FFF2-40B4-BE49-F238E27FC236}">
                  <a16:creationId xmlns:a16="http://schemas.microsoft.com/office/drawing/2014/main" id="{4B978686-28C9-0140-9A0A-4E59F4D6F59B}"/>
                </a:ext>
              </a:extLst>
            </p:cNvPr>
            <p:cNvGrpSpPr/>
            <p:nvPr/>
          </p:nvGrpSpPr>
          <p:grpSpPr>
            <a:xfrm>
              <a:off x="265316" y="5131089"/>
              <a:ext cx="793593" cy="675092"/>
              <a:chOff x="2107244" y="1575258"/>
              <a:chExt cx="310993" cy="264555"/>
            </a:xfrm>
          </p:grpSpPr>
          <p:sp>
            <p:nvSpPr>
              <p:cNvPr id="161" name="Rectangle 9">
                <a:extLst>
                  <a:ext uri="{FF2B5EF4-FFF2-40B4-BE49-F238E27FC236}">
                    <a16:creationId xmlns:a16="http://schemas.microsoft.com/office/drawing/2014/main" id="{03B07539-2080-1E4C-8DD4-02A77D343765}"/>
                  </a:ext>
                </a:extLst>
              </p:cNvPr>
              <p:cNvSpPr>
                <a:spLocks noChangeArrowheads="1"/>
              </p:cNvSpPr>
              <p:nvPr/>
            </p:nvSpPr>
            <p:spPr bwMode="auto">
              <a:xfrm>
                <a:off x="2107244" y="1575258"/>
                <a:ext cx="310993" cy="264555"/>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62" name="Group 161">
                <a:extLst>
                  <a:ext uri="{FF2B5EF4-FFF2-40B4-BE49-F238E27FC236}">
                    <a16:creationId xmlns:a16="http://schemas.microsoft.com/office/drawing/2014/main" id="{91356665-1627-2C40-983B-08F614FD61D0}"/>
                  </a:ext>
                </a:extLst>
              </p:cNvPr>
              <p:cNvGrpSpPr/>
              <p:nvPr/>
            </p:nvGrpSpPr>
            <p:grpSpPr>
              <a:xfrm>
                <a:off x="2219774" y="1683758"/>
                <a:ext cx="104220" cy="99334"/>
                <a:chOff x="2219774" y="1683758"/>
                <a:chExt cx="104220" cy="99334"/>
              </a:xfrm>
            </p:grpSpPr>
            <p:sp>
              <p:nvSpPr>
                <p:cNvPr id="163" name="Freeform 14">
                  <a:extLst>
                    <a:ext uri="{FF2B5EF4-FFF2-40B4-BE49-F238E27FC236}">
                      <a16:creationId xmlns:a16="http://schemas.microsoft.com/office/drawing/2014/main" id="{9B317957-35BD-484A-A893-6E6C06153CFC}"/>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64" name="Line 15">
                  <a:extLst>
                    <a:ext uri="{FF2B5EF4-FFF2-40B4-BE49-F238E27FC236}">
                      <a16:creationId xmlns:a16="http://schemas.microsoft.com/office/drawing/2014/main" id="{772EFC16-1FF9-674C-9C5C-51930AB39B10}"/>
                    </a:ext>
                  </a:extLst>
                </p:cNvPr>
                <p:cNvSpPr>
                  <a:spLocks noChangeShapeType="1"/>
                </p:cNvSpPr>
                <p:nvPr/>
              </p:nvSpPr>
              <p:spPr bwMode="auto">
                <a:xfrm>
                  <a:off x="2269956" y="1743244"/>
                  <a:ext cx="0" cy="3984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56" name="Rectangle 155">
              <a:extLst>
                <a:ext uri="{FF2B5EF4-FFF2-40B4-BE49-F238E27FC236}">
                  <a16:creationId xmlns:a16="http://schemas.microsoft.com/office/drawing/2014/main" id="{A5EF566B-8C0F-BD4A-BAAB-9856D849730B}"/>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EBF7BC45-2C23-5644-BFB1-2D765F45FC2D}"/>
                </a:ext>
              </a:extLst>
            </p:cNvPr>
            <p:cNvGrpSpPr/>
            <p:nvPr/>
          </p:nvGrpSpPr>
          <p:grpSpPr>
            <a:xfrm>
              <a:off x="750755" y="5171384"/>
              <a:ext cx="242719" cy="60681"/>
              <a:chOff x="722201" y="5189927"/>
              <a:chExt cx="242719" cy="60681"/>
            </a:xfrm>
          </p:grpSpPr>
          <p:sp>
            <p:nvSpPr>
              <p:cNvPr id="158" name="Oval 11">
                <a:extLst>
                  <a:ext uri="{FF2B5EF4-FFF2-40B4-BE49-F238E27FC236}">
                    <a16:creationId xmlns:a16="http://schemas.microsoft.com/office/drawing/2014/main" id="{860529E5-0C69-9643-97CB-713F9E15A225}"/>
                  </a:ext>
                </a:extLst>
              </p:cNvPr>
              <p:cNvSpPr>
                <a:spLocks noChangeArrowheads="1"/>
              </p:cNvSpPr>
              <p:nvPr/>
            </p:nvSpPr>
            <p:spPr bwMode="auto">
              <a:xfrm>
                <a:off x="722201"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9" name="Oval 12">
                <a:extLst>
                  <a:ext uri="{FF2B5EF4-FFF2-40B4-BE49-F238E27FC236}">
                    <a16:creationId xmlns:a16="http://schemas.microsoft.com/office/drawing/2014/main" id="{4CD1FF95-2374-FF43-BDE9-2C5AD7072D8D}"/>
                  </a:ext>
                </a:extLst>
              </p:cNvPr>
              <p:cNvSpPr>
                <a:spLocks noChangeArrowheads="1"/>
              </p:cNvSpPr>
              <p:nvPr/>
            </p:nvSpPr>
            <p:spPr bwMode="auto">
              <a:xfrm>
                <a:off x="811435"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60" name="Oval 13">
                <a:extLst>
                  <a:ext uri="{FF2B5EF4-FFF2-40B4-BE49-F238E27FC236}">
                    <a16:creationId xmlns:a16="http://schemas.microsoft.com/office/drawing/2014/main" id="{FBC62079-0ADC-E541-963D-10454C143B6F}"/>
                  </a:ext>
                </a:extLst>
              </p:cNvPr>
              <p:cNvSpPr>
                <a:spLocks noChangeArrowheads="1"/>
              </p:cNvSpPr>
              <p:nvPr/>
            </p:nvSpPr>
            <p:spPr bwMode="auto">
              <a:xfrm>
                <a:off x="904239"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65" name="Group 164">
            <a:extLst>
              <a:ext uri="{FF2B5EF4-FFF2-40B4-BE49-F238E27FC236}">
                <a16:creationId xmlns:a16="http://schemas.microsoft.com/office/drawing/2014/main" id="{F29A0C36-DF43-9148-A534-60881B72CC8C}"/>
              </a:ext>
            </a:extLst>
          </p:cNvPr>
          <p:cNvGrpSpPr/>
          <p:nvPr/>
        </p:nvGrpSpPr>
        <p:grpSpPr>
          <a:xfrm>
            <a:off x="9894224" y="3678585"/>
            <a:ext cx="557813" cy="421147"/>
            <a:chOff x="2851176" y="840527"/>
            <a:chExt cx="3024388" cy="2283410"/>
          </a:xfrm>
        </p:grpSpPr>
        <p:sp>
          <p:nvSpPr>
            <p:cNvPr id="166" name="Freeform: Shape 338">
              <a:extLst>
                <a:ext uri="{FF2B5EF4-FFF2-40B4-BE49-F238E27FC236}">
                  <a16:creationId xmlns:a16="http://schemas.microsoft.com/office/drawing/2014/main" id="{5D9F56FA-47CB-8241-B5A4-317EF7C7B7C1}"/>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7" name="Freeform: Shape 339">
              <a:extLst>
                <a:ext uri="{FF2B5EF4-FFF2-40B4-BE49-F238E27FC236}">
                  <a16:creationId xmlns:a16="http://schemas.microsoft.com/office/drawing/2014/main" id="{B19957E7-6F27-A348-A403-61C7C429D75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62DB8DEA-9064-E64C-830E-04526F0B3C35}"/>
              </a:ext>
            </a:extLst>
          </p:cNvPr>
          <p:cNvGrpSpPr/>
          <p:nvPr/>
        </p:nvGrpSpPr>
        <p:grpSpPr>
          <a:xfrm>
            <a:off x="3815660" y="3625478"/>
            <a:ext cx="455467" cy="464244"/>
            <a:chOff x="7158422" y="1607015"/>
            <a:chExt cx="2726357" cy="2778897"/>
          </a:xfrm>
        </p:grpSpPr>
        <p:sp>
          <p:nvSpPr>
            <p:cNvPr id="169" name="Freeform 242">
              <a:extLst>
                <a:ext uri="{FF2B5EF4-FFF2-40B4-BE49-F238E27FC236}">
                  <a16:creationId xmlns:a16="http://schemas.microsoft.com/office/drawing/2014/main" id="{46E1ED7B-0578-D444-86E0-F33F8BD9E0E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0" name="Diamond 169">
              <a:extLst>
                <a:ext uri="{FF2B5EF4-FFF2-40B4-BE49-F238E27FC236}">
                  <a16:creationId xmlns:a16="http://schemas.microsoft.com/office/drawing/2014/main" id="{5DE01A45-77A6-2B44-8CDA-B1D8826CE96A}"/>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Freeform 243">
              <a:extLst>
                <a:ext uri="{FF2B5EF4-FFF2-40B4-BE49-F238E27FC236}">
                  <a16:creationId xmlns:a16="http://schemas.microsoft.com/office/drawing/2014/main" id="{14B9BC56-9514-F843-A4C4-15F8F35AF9D2}"/>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2" name="Diamond 171">
              <a:extLst>
                <a:ext uri="{FF2B5EF4-FFF2-40B4-BE49-F238E27FC236}">
                  <a16:creationId xmlns:a16="http://schemas.microsoft.com/office/drawing/2014/main" id="{4DB07099-CE59-F54E-9BE3-24906D5EA8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774D1ABB-E13F-C846-9680-E7CD90E3EDE8}"/>
              </a:ext>
            </a:extLst>
          </p:cNvPr>
          <p:cNvGrpSpPr/>
          <p:nvPr/>
        </p:nvGrpSpPr>
        <p:grpSpPr>
          <a:xfrm>
            <a:off x="5173483" y="4956943"/>
            <a:ext cx="479602" cy="419822"/>
            <a:chOff x="6560437" y="5493393"/>
            <a:chExt cx="479602" cy="419822"/>
          </a:xfrm>
        </p:grpSpPr>
        <p:sp>
          <p:nvSpPr>
            <p:cNvPr id="185" name="Freeform 21">
              <a:extLst>
                <a:ext uri="{FF2B5EF4-FFF2-40B4-BE49-F238E27FC236}">
                  <a16:creationId xmlns:a16="http://schemas.microsoft.com/office/drawing/2014/main" id="{EB090299-AF22-1944-944B-0BECF34A7D57}"/>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22">
              <a:extLst>
                <a:ext uri="{FF2B5EF4-FFF2-40B4-BE49-F238E27FC236}">
                  <a16:creationId xmlns:a16="http://schemas.microsoft.com/office/drawing/2014/main" id="{2F8B5033-0A07-B841-BF4C-4BB45336FBAD}"/>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23">
              <a:extLst>
                <a:ext uri="{FF2B5EF4-FFF2-40B4-BE49-F238E27FC236}">
                  <a16:creationId xmlns:a16="http://schemas.microsoft.com/office/drawing/2014/main" id="{607AED57-DF09-1F4E-9DC1-2B73BE23B316}"/>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24">
              <a:extLst>
                <a:ext uri="{FF2B5EF4-FFF2-40B4-BE49-F238E27FC236}">
                  <a16:creationId xmlns:a16="http://schemas.microsoft.com/office/drawing/2014/main" id="{87B63CC0-77A4-1948-A410-354B3D39C44D}"/>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25">
              <a:extLst>
                <a:ext uri="{FF2B5EF4-FFF2-40B4-BE49-F238E27FC236}">
                  <a16:creationId xmlns:a16="http://schemas.microsoft.com/office/drawing/2014/main" id="{A2431E41-A476-EA45-A336-8B8F8FAAC9B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26">
              <a:extLst>
                <a:ext uri="{FF2B5EF4-FFF2-40B4-BE49-F238E27FC236}">
                  <a16:creationId xmlns:a16="http://schemas.microsoft.com/office/drawing/2014/main" id="{CF049106-065B-6343-B38F-6A323EB74AE0}"/>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27">
              <a:extLst>
                <a:ext uri="{FF2B5EF4-FFF2-40B4-BE49-F238E27FC236}">
                  <a16:creationId xmlns:a16="http://schemas.microsoft.com/office/drawing/2014/main" id="{AF79B1BC-BC97-1641-B9EA-1C3C194544F9}"/>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28">
              <a:extLst>
                <a:ext uri="{FF2B5EF4-FFF2-40B4-BE49-F238E27FC236}">
                  <a16:creationId xmlns:a16="http://schemas.microsoft.com/office/drawing/2014/main" id="{8E81ECAB-BFCF-3442-B3C2-E090C69FB80C}"/>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29">
              <a:extLst>
                <a:ext uri="{FF2B5EF4-FFF2-40B4-BE49-F238E27FC236}">
                  <a16:creationId xmlns:a16="http://schemas.microsoft.com/office/drawing/2014/main" id="{3066934B-B36F-8D46-B82E-4B42E6987D74}"/>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Freeform 30">
              <a:extLst>
                <a:ext uri="{FF2B5EF4-FFF2-40B4-BE49-F238E27FC236}">
                  <a16:creationId xmlns:a16="http://schemas.microsoft.com/office/drawing/2014/main" id="{C8E67AD4-DE77-1D41-8484-09B3F0A08A90}"/>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Freeform 31">
              <a:extLst>
                <a:ext uri="{FF2B5EF4-FFF2-40B4-BE49-F238E27FC236}">
                  <a16:creationId xmlns:a16="http://schemas.microsoft.com/office/drawing/2014/main" id="{ACE3D492-03FE-0D44-9553-DBB9321DF158}"/>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Freeform 32">
              <a:extLst>
                <a:ext uri="{FF2B5EF4-FFF2-40B4-BE49-F238E27FC236}">
                  <a16:creationId xmlns:a16="http://schemas.microsoft.com/office/drawing/2014/main" id="{42D99FEA-FB44-8245-9A1A-B039C3688F00}"/>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Freeform 33">
              <a:extLst>
                <a:ext uri="{FF2B5EF4-FFF2-40B4-BE49-F238E27FC236}">
                  <a16:creationId xmlns:a16="http://schemas.microsoft.com/office/drawing/2014/main" id="{5509D348-331C-E041-8C5F-D85C7A35689B}"/>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Freeform 34">
              <a:extLst>
                <a:ext uri="{FF2B5EF4-FFF2-40B4-BE49-F238E27FC236}">
                  <a16:creationId xmlns:a16="http://schemas.microsoft.com/office/drawing/2014/main" id="{37914814-E5A9-694B-9AB3-3719461BB96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35">
              <a:extLst>
                <a:ext uri="{FF2B5EF4-FFF2-40B4-BE49-F238E27FC236}">
                  <a16:creationId xmlns:a16="http://schemas.microsoft.com/office/drawing/2014/main" id="{CEE848CD-1126-C847-8793-74B38D154724}"/>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36">
              <a:extLst>
                <a:ext uri="{FF2B5EF4-FFF2-40B4-BE49-F238E27FC236}">
                  <a16:creationId xmlns:a16="http://schemas.microsoft.com/office/drawing/2014/main" id="{35D1F5C7-6CF8-CA48-A011-D69C155DE884}"/>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37">
              <a:extLst>
                <a:ext uri="{FF2B5EF4-FFF2-40B4-BE49-F238E27FC236}">
                  <a16:creationId xmlns:a16="http://schemas.microsoft.com/office/drawing/2014/main" id="{49AB94F2-C3F7-3643-88C8-6CCA0D59DAAA}"/>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38">
              <a:extLst>
                <a:ext uri="{FF2B5EF4-FFF2-40B4-BE49-F238E27FC236}">
                  <a16:creationId xmlns:a16="http://schemas.microsoft.com/office/drawing/2014/main" id="{B509F732-D463-764B-9C27-ADFED6599D55}"/>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3" name="Rectangle 9">
            <a:extLst>
              <a:ext uri="{FF2B5EF4-FFF2-40B4-BE49-F238E27FC236}">
                <a16:creationId xmlns:a16="http://schemas.microsoft.com/office/drawing/2014/main" id="{3159C829-D1C3-7B41-A555-90F8E62FB7B6}"/>
              </a:ext>
            </a:extLst>
          </p:cNvPr>
          <p:cNvSpPr/>
          <p:nvPr/>
        </p:nvSpPr>
        <p:spPr bwMode="auto">
          <a:xfrm>
            <a:off x="1985909"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203">
            <a:extLst>
              <a:ext uri="{FF2B5EF4-FFF2-40B4-BE49-F238E27FC236}">
                <a16:creationId xmlns:a16="http://schemas.microsoft.com/office/drawing/2014/main" id="{FA6E4AA7-D44B-174A-A795-39DA7648D3F1}"/>
              </a:ext>
            </a:extLst>
          </p:cNvPr>
          <p:cNvSpPr/>
          <p:nvPr/>
        </p:nvSpPr>
        <p:spPr bwMode="auto">
          <a:xfrm>
            <a:off x="8863583" y="4420167"/>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Rectangle 204">
            <a:extLst>
              <a:ext uri="{FF2B5EF4-FFF2-40B4-BE49-F238E27FC236}">
                <a16:creationId xmlns:a16="http://schemas.microsoft.com/office/drawing/2014/main" id="{8704CE55-61CB-A04A-9193-73C5421DFD14}"/>
              </a:ext>
            </a:extLst>
          </p:cNvPr>
          <p:cNvSpPr/>
          <p:nvPr/>
        </p:nvSpPr>
        <p:spPr bwMode="auto">
          <a:xfrm>
            <a:off x="6373683" y="1909534"/>
            <a:ext cx="2476829" cy="2495317"/>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09" name="Group 208">
            <a:extLst>
              <a:ext uri="{FF2B5EF4-FFF2-40B4-BE49-F238E27FC236}">
                <a16:creationId xmlns:a16="http://schemas.microsoft.com/office/drawing/2014/main" id="{13764E18-4317-9F40-A6AB-8CFE0C29534B}"/>
              </a:ext>
            </a:extLst>
          </p:cNvPr>
          <p:cNvGrpSpPr/>
          <p:nvPr/>
        </p:nvGrpSpPr>
        <p:grpSpPr>
          <a:xfrm>
            <a:off x="3852141" y="2157204"/>
            <a:ext cx="1607418" cy="471336"/>
            <a:chOff x="3852141" y="2157204"/>
            <a:chExt cx="1607418" cy="471336"/>
          </a:xfrm>
        </p:grpSpPr>
        <p:sp>
          <p:nvSpPr>
            <p:cNvPr id="210" name="TextBox 209">
              <a:extLst>
                <a:ext uri="{FF2B5EF4-FFF2-40B4-BE49-F238E27FC236}">
                  <a16:creationId xmlns:a16="http://schemas.microsoft.com/office/drawing/2014/main" id="{A711E967-4757-B840-82E3-4D28718D7186}"/>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a:t>
              </a:r>
              <a:br>
                <a:rPr kumimoji="0" lang="en-US" sz="1200" b="0" i="0" u="none" strike="noStrike" kern="1200" cap="none" spc="0" normalizeH="0" baseline="0" noProof="0">
                  <a:ln>
                    <a:noFill/>
                  </a:ln>
                  <a:solidFill>
                    <a:prstClr val="black"/>
                  </a:solidFill>
                  <a:effectLst/>
                  <a:uLnTx/>
                  <a:uFillTx/>
                  <a:latin typeface="Segoe UI Semibold"/>
                  <a:ea typeface="+mn-ea"/>
                  <a:cs typeface="+mn-cs"/>
                </a:rPr>
              </a:br>
              <a:r>
                <a:rPr kumimoji="0" lang="en-US" sz="1200" b="0" i="0" u="none" strike="noStrike" kern="1200" cap="none" spc="0" normalizeH="0" baseline="0" noProof="0">
                  <a:ln>
                    <a:noFill/>
                  </a:ln>
                  <a:solidFill>
                    <a:prstClr val="black"/>
                  </a:solidFill>
                  <a:effectLst/>
                  <a:uLnTx/>
                  <a:uFillTx/>
                  <a:latin typeface="Segoe UI Semibold"/>
                  <a:ea typeface="+mn-ea"/>
                  <a:cs typeface="+mn-cs"/>
                </a:rPr>
                <a:t>Data Factory</a:t>
              </a:r>
            </a:p>
          </p:txBody>
        </p:sp>
        <p:sp>
          <p:nvSpPr>
            <p:cNvPr id="211" name="Freeform 210">
              <a:extLst>
                <a:ext uri="{FF2B5EF4-FFF2-40B4-BE49-F238E27FC236}">
                  <a16:creationId xmlns:a16="http://schemas.microsoft.com/office/drawing/2014/main" id="{D99DA12A-7D22-AC43-B051-10150E641795}"/>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9C49F36D-B9D7-C64F-BBD0-DD32ADE2DC18}"/>
              </a:ext>
            </a:extLst>
          </p:cNvPr>
          <p:cNvSpPr/>
          <p:nvPr/>
        </p:nvSpPr>
        <p:spPr bwMode="auto">
          <a:xfrm>
            <a:off x="384849" y="3378332"/>
            <a:ext cx="290319"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11012AC0-5BBC-F447-8497-BA61DD6711AB}"/>
              </a:ext>
            </a:extLst>
          </p:cNvPr>
          <p:cNvGrpSpPr/>
          <p:nvPr/>
        </p:nvGrpSpPr>
        <p:grpSpPr>
          <a:xfrm>
            <a:off x="443305" y="3435941"/>
            <a:ext cx="314430" cy="364076"/>
            <a:chOff x="305979" y="2720691"/>
            <a:chExt cx="314430" cy="364076"/>
          </a:xfrm>
        </p:grpSpPr>
        <p:sp>
          <p:nvSpPr>
            <p:cNvPr id="208" name="Rectangle 207">
              <a:extLst>
                <a:ext uri="{FF2B5EF4-FFF2-40B4-BE49-F238E27FC236}">
                  <a16:creationId xmlns:a16="http://schemas.microsoft.com/office/drawing/2014/main" id="{19210D40-338F-9B4B-B65F-5F1237F90D31}"/>
                </a:ext>
              </a:extLst>
            </p:cNvPr>
            <p:cNvSpPr/>
            <p:nvPr/>
          </p:nvSpPr>
          <p:spPr bwMode="auto">
            <a:xfrm>
              <a:off x="381000" y="2986460"/>
              <a:ext cx="187325" cy="96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document_3">
              <a:extLst>
                <a:ext uri="{FF2B5EF4-FFF2-40B4-BE49-F238E27FC236}">
                  <a16:creationId xmlns:a16="http://schemas.microsoft.com/office/drawing/2014/main" id="{D06A8BCF-FDBE-DD41-9B64-77F443F04EB3}"/>
                </a:ext>
              </a:extLst>
            </p:cNvPr>
            <p:cNvSpPr>
              <a:spLocks noChangeAspect="1" noEditPoints="1"/>
            </p:cNvSpPr>
            <p:nvPr/>
          </p:nvSpPr>
          <p:spPr bwMode="auto">
            <a:xfrm>
              <a:off x="305979" y="2720691"/>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accent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13" name="Group 212">
            <a:extLst>
              <a:ext uri="{FF2B5EF4-FFF2-40B4-BE49-F238E27FC236}">
                <a16:creationId xmlns:a16="http://schemas.microsoft.com/office/drawing/2014/main" id="{D0C374D9-9057-3E4E-8EC6-E25C68626A35}"/>
              </a:ext>
            </a:extLst>
          </p:cNvPr>
          <p:cNvGrpSpPr/>
          <p:nvPr/>
        </p:nvGrpSpPr>
        <p:grpSpPr>
          <a:xfrm>
            <a:off x="444761" y="2130734"/>
            <a:ext cx="427983" cy="364076"/>
            <a:chOff x="265316" y="5131089"/>
            <a:chExt cx="793593" cy="675092"/>
          </a:xfrm>
        </p:grpSpPr>
        <p:grpSp>
          <p:nvGrpSpPr>
            <p:cNvPr id="214" name="Group 213">
              <a:extLst>
                <a:ext uri="{FF2B5EF4-FFF2-40B4-BE49-F238E27FC236}">
                  <a16:creationId xmlns:a16="http://schemas.microsoft.com/office/drawing/2014/main" id="{91A7AE5C-B7B3-3844-AA6C-A33A28C62319}"/>
                </a:ext>
              </a:extLst>
            </p:cNvPr>
            <p:cNvGrpSpPr/>
            <p:nvPr/>
          </p:nvGrpSpPr>
          <p:grpSpPr>
            <a:xfrm>
              <a:off x="265316" y="5131089"/>
              <a:ext cx="793593" cy="675092"/>
              <a:chOff x="2107244" y="1575258"/>
              <a:chExt cx="310993" cy="264555"/>
            </a:xfrm>
          </p:grpSpPr>
          <p:sp>
            <p:nvSpPr>
              <p:cNvPr id="220" name="Rectangle 9">
                <a:extLst>
                  <a:ext uri="{FF2B5EF4-FFF2-40B4-BE49-F238E27FC236}">
                    <a16:creationId xmlns:a16="http://schemas.microsoft.com/office/drawing/2014/main" id="{225DA0F6-73DB-964C-9119-82C849A3009E}"/>
                  </a:ext>
                </a:extLst>
              </p:cNvPr>
              <p:cNvSpPr>
                <a:spLocks noChangeArrowheads="1"/>
              </p:cNvSpPr>
              <p:nvPr/>
            </p:nvSpPr>
            <p:spPr bwMode="auto">
              <a:xfrm>
                <a:off x="2107244" y="1575258"/>
                <a:ext cx="310993" cy="264555"/>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221" name="Group 220">
                <a:extLst>
                  <a:ext uri="{FF2B5EF4-FFF2-40B4-BE49-F238E27FC236}">
                    <a16:creationId xmlns:a16="http://schemas.microsoft.com/office/drawing/2014/main" id="{911200D0-BD15-2F40-8D66-538AFDE4E1A5}"/>
                  </a:ext>
                </a:extLst>
              </p:cNvPr>
              <p:cNvGrpSpPr/>
              <p:nvPr/>
            </p:nvGrpSpPr>
            <p:grpSpPr>
              <a:xfrm>
                <a:off x="2219774" y="1683758"/>
                <a:ext cx="104220" cy="99334"/>
                <a:chOff x="2219774" y="1683758"/>
                <a:chExt cx="104220" cy="99334"/>
              </a:xfrm>
            </p:grpSpPr>
            <p:sp>
              <p:nvSpPr>
                <p:cNvPr id="222" name="Freeform 14">
                  <a:extLst>
                    <a:ext uri="{FF2B5EF4-FFF2-40B4-BE49-F238E27FC236}">
                      <a16:creationId xmlns:a16="http://schemas.microsoft.com/office/drawing/2014/main" id="{88370839-AD1F-BE4B-B4B1-18CA18DC8E24}"/>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3" name="Line 15">
                  <a:extLst>
                    <a:ext uri="{FF2B5EF4-FFF2-40B4-BE49-F238E27FC236}">
                      <a16:creationId xmlns:a16="http://schemas.microsoft.com/office/drawing/2014/main" id="{9127561E-8493-4C48-8F94-CBAA9CEDEFB7}"/>
                    </a:ext>
                  </a:extLst>
                </p:cNvPr>
                <p:cNvSpPr>
                  <a:spLocks noChangeShapeType="1"/>
                </p:cNvSpPr>
                <p:nvPr/>
              </p:nvSpPr>
              <p:spPr bwMode="auto">
                <a:xfrm>
                  <a:off x="2269956" y="1743244"/>
                  <a:ext cx="0" cy="3984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15" name="Rectangle 214">
              <a:extLst>
                <a:ext uri="{FF2B5EF4-FFF2-40B4-BE49-F238E27FC236}">
                  <a16:creationId xmlns:a16="http://schemas.microsoft.com/office/drawing/2014/main" id="{3A735EC7-8FA1-AD4A-AC41-716F978807EE}"/>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0BFC52F8-FD57-654B-A78D-4CCA33E57CE0}"/>
                </a:ext>
              </a:extLst>
            </p:cNvPr>
            <p:cNvGrpSpPr/>
            <p:nvPr/>
          </p:nvGrpSpPr>
          <p:grpSpPr>
            <a:xfrm>
              <a:off x="750755" y="5171384"/>
              <a:ext cx="242719" cy="60681"/>
              <a:chOff x="722201" y="5189927"/>
              <a:chExt cx="242719" cy="60681"/>
            </a:xfrm>
          </p:grpSpPr>
          <p:sp>
            <p:nvSpPr>
              <p:cNvPr id="217" name="Oval 11">
                <a:extLst>
                  <a:ext uri="{FF2B5EF4-FFF2-40B4-BE49-F238E27FC236}">
                    <a16:creationId xmlns:a16="http://schemas.microsoft.com/office/drawing/2014/main" id="{3820206D-D500-804F-A2B0-7296F259E41F}"/>
                  </a:ext>
                </a:extLst>
              </p:cNvPr>
              <p:cNvSpPr>
                <a:spLocks noChangeArrowheads="1"/>
              </p:cNvSpPr>
              <p:nvPr/>
            </p:nvSpPr>
            <p:spPr bwMode="auto">
              <a:xfrm>
                <a:off x="722201"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8" name="Oval 12">
                <a:extLst>
                  <a:ext uri="{FF2B5EF4-FFF2-40B4-BE49-F238E27FC236}">
                    <a16:creationId xmlns:a16="http://schemas.microsoft.com/office/drawing/2014/main" id="{880C4B4F-BF07-E349-BF90-0623FCBD23F5}"/>
                  </a:ext>
                </a:extLst>
              </p:cNvPr>
              <p:cNvSpPr>
                <a:spLocks noChangeArrowheads="1"/>
              </p:cNvSpPr>
              <p:nvPr/>
            </p:nvSpPr>
            <p:spPr bwMode="auto">
              <a:xfrm>
                <a:off x="811435"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9" name="Oval 13">
                <a:extLst>
                  <a:ext uri="{FF2B5EF4-FFF2-40B4-BE49-F238E27FC236}">
                    <a16:creationId xmlns:a16="http://schemas.microsoft.com/office/drawing/2014/main" id="{BD933A1D-38E4-3445-A376-3DBC81909032}"/>
                  </a:ext>
                </a:extLst>
              </p:cNvPr>
              <p:cNvSpPr>
                <a:spLocks noChangeArrowheads="1"/>
              </p:cNvSpPr>
              <p:nvPr/>
            </p:nvSpPr>
            <p:spPr bwMode="auto">
              <a:xfrm>
                <a:off x="904239"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2B8029CA-9E98-E146-A919-48A907BAB0F1}"/>
              </a:ext>
            </a:extLst>
          </p:cNvPr>
          <p:cNvGrpSpPr/>
          <p:nvPr/>
        </p:nvGrpSpPr>
        <p:grpSpPr>
          <a:xfrm>
            <a:off x="434955" y="4268606"/>
            <a:ext cx="423664" cy="435948"/>
            <a:chOff x="425774" y="3428914"/>
            <a:chExt cx="423664" cy="435948"/>
          </a:xfrm>
        </p:grpSpPr>
        <p:sp>
          <p:nvSpPr>
            <p:cNvPr id="225" name="Rectangle 224">
              <a:extLst>
                <a:ext uri="{FF2B5EF4-FFF2-40B4-BE49-F238E27FC236}">
                  <a16:creationId xmlns:a16="http://schemas.microsoft.com/office/drawing/2014/main" id="{1C226F1F-8C0E-4D48-8C0B-1A9168DCAE7B}"/>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59">
              <a:extLst>
                <a:ext uri="{FF2B5EF4-FFF2-40B4-BE49-F238E27FC236}">
                  <a16:creationId xmlns:a16="http://schemas.microsoft.com/office/drawing/2014/main" id="{ABAAD89C-F812-FC49-8BCE-020946B2FC2A}"/>
                </a:ext>
              </a:extLst>
            </p:cNvPr>
            <p:cNvGrpSpPr>
              <a:grpSpLocks noChangeAspect="1"/>
            </p:cNvGrpSpPr>
            <p:nvPr/>
          </p:nvGrpSpPr>
          <p:grpSpPr bwMode="auto">
            <a:xfrm>
              <a:off x="492356" y="3507780"/>
              <a:ext cx="357082" cy="357082"/>
              <a:chOff x="4013" y="2783"/>
              <a:chExt cx="312" cy="312"/>
            </a:xfrm>
          </p:grpSpPr>
          <p:sp>
            <p:nvSpPr>
              <p:cNvPr id="227" name="AutoShape 58">
                <a:extLst>
                  <a:ext uri="{FF2B5EF4-FFF2-40B4-BE49-F238E27FC236}">
                    <a16:creationId xmlns:a16="http://schemas.microsoft.com/office/drawing/2014/main" id="{AB626FDF-D3E5-8F4B-8E9C-31F943BD703B}"/>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Rectangle 60">
                <a:extLst>
                  <a:ext uri="{FF2B5EF4-FFF2-40B4-BE49-F238E27FC236}">
                    <a16:creationId xmlns:a16="http://schemas.microsoft.com/office/drawing/2014/main" id="{F1336323-3FA5-3E44-B98C-6B158B59F25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Rectangle 61">
                <a:extLst>
                  <a:ext uri="{FF2B5EF4-FFF2-40B4-BE49-F238E27FC236}">
                    <a16:creationId xmlns:a16="http://schemas.microsoft.com/office/drawing/2014/main" id="{5F204617-511F-A04A-A9E2-14A16647E40F}"/>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Freeform 62">
                <a:extLst>
                  <a:ext uri="{FF2B5EF4-FFF2-40B4-BE49-F238E27FC236}">
                    <a16:creationId xmlns:a16="http://schemas.microsoft.com/office/drawing/2014/main" id="{ADBB03AC-B056-B448-B684-EC5363E9543B}"/>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Oval 63">
                <a:extLst>
                  <a:ext uri="{FF2B5EF4-FFF2-40B4-BE49-F238E27FC236}">
                    <a16:creationId xmlns:a16="http://schemas.microsoft.com/office/drawing/2014/main" id="{BE6528FF-B8A5-1642-883B-C1468F854B8D}"/>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2" name="Group 231">
            <a:extLst>
              <a:ext uri="{FF2B5EF4-FFF2-40B4-BE49-F238E27FC236}">
                <a16:creationId xmlns:a16="http://schemas.microsoft.com/office/drawing/2014/main" id="{8C0F495B-29BC-C749-A828-7835FF939818}"/>
              </a:ext>
            </a:extLst>
          </p:cNvPr>
          <p:cNvGrpSpPr/>
          <p:nvPr/>
        </p:nvGrpSpPr>
        <p:grpSpPr>
          <a:xfrm>
            <a:off x="449241" y="5065911"/>
            <a:ext cx="388214" cy="427711"/>
            <a:chOff x="343593" y="4433674"/>
            <a:chExt cx="388214" cy="427711"/>
          </a:xfrm>
        </p:grpSpPr>
        <p:sp>
          <p:nvSpPr>
            <p:cNvPr id="233" name="Rectangle 232">
              <a:extLst>
                <a:ext uri="{FF2B5EF4-FFF2-40B4-BE49-F238E27FC236}">
                  <a16:creationId xmlns:a16="http://schemas.microsoft.com/office/drawing/2014/main" id="{AD775092-297F-8649-BFEB-5CDB61EAB579}"/>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cument">
              <a:extLst>
                <a:ext uri="{FF2B5EF4-FFF2-40B4-BE49-F238E27FC236}">
                  <a16:creationId xmlns:a16="http://schemas.microsoft.com/office/drawing/2014/main" id="{97D9DC0F-67DF-DA40-8B4C-227BA89D9C82}"/>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129" name="Graphic 128">
            <a:extLst>
              <a:ext uri="{FF2B5EF4-FFF2-40B4-BE49-F238E27FC236}">
                <a16:creationId xmlns:a16="http://schemas.microsoft.com/office/drawing/2014/main" id="{28E4ADCC-546B-9D40-BF65-34C6A13CC96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133641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wipe(up)">
                                      <p:cBhvr>
                                        <p:cTn id="7"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24140" y="3475818"/>
            <a:ext cx="5146331" cy="984885"/>
          </a:xfrm>
        </p:spPr>
        <p:txBody>
          <a:bodyPr/>
          <a:lstStyle/>
          <a:p>
            <a:pPr algn="ctr"/>
            <a:r>
              <a:rPr lang="en-US" sz="3200">
                <a:solidFill>
                  <a:schemeClr val="accent2"/>
                </a:solidFill>
              </a:rPr>
              <a:t>Best-in-class</a:t>
            </a:r>
            <a:r>
              <a:rPr lang="en-US" sz="3200">
                <a:solidFill>
                  <a:schemeClr val="accent1"/>
                </a:solidFill>
              </a:rPr>
              <a:t> </a:t>
            </a:r>
            <a:r>
              <a:rPr lang="en-US" sz="3200"/>
              <a:t>price</a:t>
            </a:r>
            <a:br>
              <a:rPr lang="en-US" sz="3200"/>
            </a:br>
            <a:r>
              <a:rPr lang="en-US" sz="3200"/>
              <a:t>per performance</a:t>
            </a:r>
          </a:p>
        </p:txBody>
      </p:sp>
      <p:sp>
        <p:nvSpPr>
          <p:cNvPr id="3" name="Text Placeholder 2">
            <a:extLst>
              <a:ext uri="{FF2B5EF4-FFF2-40B4-BE49-F238E27FC236}">
                <a16:creationId xmlns:a16="http://schemas.microsoft.com/office/drawing/2014/main" id="{A3411C6C-8623-4A2C-AAE0-7ECF6DD25D9A}"/>
              </a:ext>
            </a:extLst>
          </p:cNvPr>
          <p:cNvSpPr>
            <a:spLocks noGrp="1"/>
          </p:cNvSpPr>
          <p:nvPr>
            <p:ph type="body" sz="quarter" idx="10"/>
          </p:nvPr>
        </p:nvSpPr>
        <p:spPr>
          <a:xfrm>
            <a:off x="7429500" y="2430102"/>
            <a:ext cx="4616560" cy="846386"/>
          </a:xfrm>
        </p:spPr>
        <p:txBody>
          <a:bodyPr/>
          <a:lstStyle/>
          <a:p>
            <a:pPr marL="0" indent="0">
              <a:buNone/>
            </a:pPr>
            <a:r>
              <a:rPr lang="en-US"/>
              <a:t>25% less expensive than Redshift</a:t>
            </a:r>
            <a:endParaRPr lang="en-US">
              <a:cs typeface="Segoe UI"/>
            </a:endParaRPr>
          </a:p>
          <a:p>
            <a:pPr marL="0" indent="0">
              <a:buNone/>
            </a:pPr>
            <a:r>
              <a:rPr lang="en-US">
                <a:cs typeface="Segoe UI Semilight"/>
              </a:rPr>
              <a:t>94% less expensive than </a:t>
            </a:r>
            <a:r>
              <a:rPr lang="en-US" err="1">
                <a:cs typeface="Segoe UI Semilight"/>
              </a:rPr>
              <a:t>BigQuery</a:t>
            </a:r>
            <a:endParaRPr lang="en-US"/>
          </a:p>
        </p:txBody>
      </p:sp>
      <p:grpSp>
        <p:nvGrpSpPr>
          <p:cNvPr id="16" name="Group 15">
            <a:extLst>
              <a:ext uri="{FF2B5EF4-FFF2-40B4-BE49-F238E27FC236}">
                <a16:creationId xmlns:a16="http://schemas.microsoft.com/office/drawing/2014/main" id="{CA99C59B-6846-4ED0-9048-F6065AFCEE1D}"/>
              </a:ext>
            </a:extLst>
          </p:cNvPr>
          <p:cNvGrpSpPr/>
          <p:nvPr/>
        </p:nvGrpSpPr>
        <p:grpSpPr>
          <a:xfrm>
            <a:off x="6858000" y="2430102"/>
            <a:ext cx="350338" cy="350338"/>
            <a:chOff x="2454274" y="4329114"/>
            <a:chExt cx="419100" cy="419100"/>
          </a:xfrm>
          <a:solidFill>
            <a:schemeClr val="accent2"/>
          </a:solidFill>
        </p:grpSpPr>
        <p:sp>
          <p:nvSpPr>
            <p:cNvPr id="17" name="Freeform 37">
              <a:extLst>
                <a:ext uri="{FF2B5EF4-FFF2-40B4-BE49-F238E27FC236}">
                  <a16:creationId xmlns:a16="http://schemas.microsoft.com/office/drawing/2014/main" id="{03FFD885-D7D3-459A-BFD0-634F18EF5361}"/>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38">
              <a:extLst>
                <a:ext uri="{FF2B5EF4-FFF2-40B4-BE49-F238E27FC236}">
                  <a16:creationId xmlns:a16="http://schemas.microsoft.com/office/drawing/2014/main" id="{73B76906-6F47-4600-9934-8205E1AFA80C}"/>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A6229521-972D-4B94-BC16-D5F274226686}"/>
              </a:ext>
            </a:extLst>
          </p:cNvPr>
          <p:cNvGrpSpPr/>
          <p:nvPr/>
        </p:nvGrpSpPr>
        <p:grpSpPr>
          <a:xfrm>
            <a:off x="6858000" y="2966615"/>
            <a:ext cx="350338" cy="350338"/>
            <a:chOff x="2454274" y="4329114"/>
            <a:chExt cx="419100" cy="419100"/>
          </a:xfrm>
          <a:solidFill>
            <a:schemeClr val="accent2"/>
          </a:solidFill>
        </p:grpSpPr>
        <p:sp>
          <p:nvSpPr>
            <p:cNvPr id="24" name="Freeform 37">
              <a:extLst>
                <a:ext uri="{FF2B5EF4-FFF2-40B4-BE49-F238E27FC236}">
                  <a16:creationId xmlns:a16="http://schemas.microsoft.com/office/drawing/2014/main" id="{0013CCE2-503D-4E5B-A64D-E3DCA32CB2C7}"/>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38">
              <a:extLst>
                <a:ext uri="{FF2B5EF4-FFF2-40B4-BE49-F238E27FC236}">
                  <a16:creationId xmlns:a16="http://schemas.microsoft.com/office/drawing/2014/main" id="{5F5BEB7B-AAA4-464F-A752-210BAE2DDA3F}"/>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35A1DE9B-2E8E-40C2-8586-8CF62EF763E8}"/>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a:ln>
                  <a:noFill/>
                </a:ln>
                <a:solidFill>
                  <a:prstClr val="white"/>
                </a:solidFill>
                <a:effectLst/>
                <a:uLnTx/>
                <a:uFillTx/>
                <a:latin typeface="Segoe UI"/>
                <a:ea typeface="+mn-ea"/>
                <a:cs typeface="+mn-cs"/>
              </a:rPr>
              <a:t> as the TPC-H metric of cost of ownership divided by composite query. </a:t>
            </a:r>
          </a:p>
        </p:txBody>
      </p:sp>
      <p:sp>
        <p:nvSpPr>
          <p:cNvPr id="28" name="TextBox 27">
            <a:extLst>
              <a:ext uri="{FF2B5EF4-FFF2-40B4-BE49-F238E27FC236}">
                <a16:creationId xmlns:a16="http://schemas.microsoft.com/office/drawing/2014/main" id="{80395186-6716-45B2-A0D2-DCC0E7A5581C}"/>
              </a:ext>
            </a:extLst>
          </p:cNvPr>
          <p:cNvSpPr txBox="1"/>
          <p:nvPr/>
        </p:nvSpPr>
        <p:spPr>
          <a:xfrm>
            <a:off x="6858000" y="6245150"/>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a:ln>
                  <a:noFill/>
                </a:ln>
                <a:solidFill>
                  <a:prstClr val="black"/>
                </a:solidFill>
                <a:effectLst/>
                <a:uLnTx/>
                <a:uFillTx/>
                <a:latin typeface="Segoe UI"/>
                <a:ea typeface="+mn-ea"/>
                <a:cs typeface="+mn-cs"/>
              </a:rPr>
              <a:t> TPC-H results, published in January 2019</a:t>
            </a:r>
          </a:p>
        </p:txBody>
      </p:sp>
      <p:grpSp>
        <p:nvGrpSpPr>
          <p:cNvPr id="38" name="Group 331">
            <a:extLst>
              <a:ext uri="{FF2B5EF4-FFF2-40B4-BE49-F238E27FC236}">
                <a16:creationId xmlns:a16="http://schemas.microsoft.com/office/drawing/2014/main" id="{BB9021DE-3D50-C54B-B468-63CE25250967}"/>
              </a:ext>
            </a:extLst>
          </p:cNvPr>
          <p:cNvGrpSpPr>
            <a:grpSpLocks noChangeAspect="1"/>
          </p:cNvGrpSpPr>
          <p:nvPr/>
        </p:nvGrpSpPr>
        <p:grpSpPr bwMode="auto">
          <a:xfrm>
            <a:off x="2263335" y="1922557"/>
            <a:ext cx="1468727" cy="1219227"/>
            <a:chOff x="2204" y="2803"/>
            <a:chExt cx="312" cy="259"/>
          </a:xfrm>
        </p:grpSpPr>
        <p:sp>
          <p:nvSpPr>
            <p:cNvPr id="40" name="Freeform 332">
              <a:extLst>
                <a:ext uri="{FF2B5EF4-FFF2-40B4-BE49-F238E27FC236}">
                  <a16:creationId xmlns:a16="http://schemas.microsoft.com/office/drawing/2014/main" id="{2783DAD7-2E35-DF4F-BBF0-A0512DDB4994}"/>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333">
              <a:extLst>
                <a:ext uri="{FF2B5EF4-FFF2-40B4-BE49-F238E27FC236}">
                  <a16:creationId xmlns:a16="http://schemas.microsoft.com/office/drawing/2014/main" id="{EB235181-1018-2348-9A67-BA739631481C}"/>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334">
              <a:extLst>
                <a:ext uri="{FF2B5EF4-FFF2-40B4-BE49-F238E27FC236}">
                  <a16:creationId xmlns:a16="http://schemas.microsoft.com/office/drawing/2014/main" id="{8FEBC7E0-39D7-0041-8E79-1EBBE1FDAAB0}"/>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35">
              <a:extLst>
                <a:ext uri="{FF2B5EF4-FFF2-40B4-BE49-F238E27FC236}">
                  <a16:creationId xmlns:a16="http://schemas.microsoft.com/office/drawing/2014/main" id="{7603895B-7A79-5C49-9DC2-5F26CD8DEE5A}"/>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36">
              <a:extLst>
                <a:ext uri="{FF2B5EF4-FFF2-40B4-BE49-F238E27FC236}">
                  <a16:creationId xmlns:a16="http://schemas.microsoft.com/office/drawing/2014/main" id="{0E7B7D8A-98C1-444E-B437-B7CAF11E00F8}"/>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337">
              <a:extLst>
                <a:ext uri="{FF2B5EF4-FFF2-40B4-BE49-F238E27FC236}">
                  <a16:creationId xmlns:a16="http://schemas.microsoft.com/office/drawing/2014/main" id="{07D8ED1B-40C8-4B4E-B7AF-B1B68A28CECD}"/>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338">
              <a:extLst>
                <a:ext uri="{FF2B5EF4-FFF2-40B4-BE49-F238E27FC236}">
                  <a16:creationId xmlns:a16="http://schemas.microsoft.com/office/drawing/2014/main" id="{7D6AE4D1-5029-AD4B-8D2D-26B2CBEE2BE5}"/>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339">
              <a:extLst>
                <a:ext uri="{FF2B5EF4-FFF2-40B4-BE49-F238E27FC236}">
                  <a16:creationId xmlns:a16="http://schemas.microsoft.com/office/drawing/2014/main" id="{6EBD3EBE-1013-6242-8CD7-D0FC3B76E288}"/>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71A85960-34CF-4741-846A-A490A7126530}"/>
              </a:ext>
            </a:extLst>
          </p:cNvPr>
          <p:cNvSpPr/>
          <p:nvPr/>
        </p:nvSpPr>
        <p:spPr>
          <a:xfrm>
            <a:off x="6751655" y="1920164"/>
            <a:ext cx="391555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Leader in price per performance</a:t>
            </a:r>
          </a:p>
        </p:txBody>
      </p:sp>
    </p:spTree>
    <p:extLst>
      <p:ext uri="{BB962C8B-B14F-4D97-AF65-F5344CB8AC3E}">
        <p14:creationId xmlns:p14="http://schemas.microsoft.com/office/powerpoint/2010/main" val="218946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102">
            <a:extLst>
              <a:ext uri="{FF2B5EF4-FFF2-40B4-BE49-F238E27FC236}">
                <a16:creationId xmlns:a16="http://schemas.microsoft.com/office/drawing/2014/main" id="{48809CE5-EF52-C54E-8933-A1C8BDD798E2}"/>
              </a:ext>
            </a:extLst>
          </p:cNvPr>
          <p:cNvSpPr>
            <a:spLocks noChangeShapeType="1"/>
          </p:cNvSpPr>
          <p:nvPr/>
        </p:nvSpPr>
        <p:spPr bwMode="auto">
          <a:xfrm>
            <a:off x="6871225" y="229944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0" name="Line 103">
            <a:extLst>
              <a:ext uri="{FF2B5EF4-FFF2-40B4-BE49-F238E27FC236}">
                <a16:creationId xmlns:a16="http://schemas.microsoft.com/office/drawing/2014/main" id="{2605B871-EBCB-AB44-A49E-97248498036D}"/>
              </a:ext>
            </a:extLst>
          </p:cNvPr>
          <p:cNvSpPr>
            <a:spLocks noChangeShapeType="1"/>
          </p:cNvSpPr>
          <p:nvPr/>
        </p:nvSpPr>
        <p:spPr bwMode="auto">
          <a:xfrm>
            <a:off x="6871225" y="212482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Line 102">
            <a:extLst>
              <a:ext uri="{FF2B5EF4-FFF2-40B4-BE49-F238E27FC236}">
                <a16:creationId xmlns:a16="http://schemas.microsoft.com/office/drawing/2014/main" id="{7E8637D0-E64D-DA46-9B48-0ACE4F7C1964}"/>
              </a:ext>
            </a:extLst>
          </p:cNvPr>
          <p:cNvSpPr>
            <a:spLocks noChangeShapeType="1"/>
          </p:cNvSpPr>
          <p:nvPr/>
        </p:nvSpPr>
        <p:spPr bwMode="auto">
          <a:xfrm>
            <a:off x="6878638" y="262598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5" name="Line 103">
            <a:extLst>
              <a:ext uri="{FF2B5EF4-FFF2-40B4-BE49-F238E27FC236}">
                <a16:creationId xmlns:a16="http://schemas.microsoft.com/office/drawing/2014/main" id="{CA241CA9-21E8-624A-BC29-94D3792EF9B8}"/>
              </a:ext>
            </a:extLst>
          </p:cNvPr>
          <p:cNvSpPr>
            <a:spLocks noChangeShapeType="1"/>
          </p:cNvSpPr>
          <p:nvPr/>
        </p:nvSpPr>
        <p:spPr bwMode="auto">
          <a:xfrm>
            <a:off x="6878638" y="245136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ED9BCC3-84BD-419E-B0A4-08F8DA463A9C}"/>
              </a:ext>
            </a:extLst>
          </p:cNvPr>
          <p:cNvSpPr txBox="1"/>
          <p:nvPr/>
        </p:nvSpPr>
        <p:spPr>
          <a:xfrm>
            <a:off x="6847737" y="6233913"/>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a:ln>
                  <a:noFill/>
                </a:ln>
                <a:solidFill>
                  <a:prstClr val="black"/>
                </a:solidFill>
                <a:effectLst/>
                <a:uLnTx/>
                <a:uFillTx/>
                <a:latin typeface="Segoe UI"/>
                <a:ea typeface="+mn-ea"/>
                <a:cs typeface="+mn-cs"/>
              </a:rPr>
              <a:t> TPC-H results, published in January 2019</a:t>
            </a:r>
          </a:p>
        </p:txBody>
      </p:sp>
      <p:pic>
        <p:nvPicPr>
          <p:cNvPr id="9" name="Picture 8">
            <a:extLst>
              <a:ext uri="{FF2B5EF4-FFF2-40B4-BE49-F238E27FC236}">
                <a16:creationId xmlns:a16="http://schemas.microsoft.com/office/drawing/2014/main" id="{C13A8EB0-4374-4191-8B23-E0BF28F1B4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91215" y="4791261"/>
            <a:ext cx="340177" cy="318037"/>
          </a:xfrm>
          <a:prstGeom prst="rect">
            <a:avLst/>
          </a:prstGeom>
        </p:spPr>
      </p:pic>
      <p:pic>
        <p:nvPicPr>
          <p:cNvPr id="10" name="Picture 9">
            <a:extLst>
              <a:ext uri="{FF2B5EF4-FFF2-40B4-BE49-F238E27FC236}">
                <a16:creationId xmlns:a16="http://schemas.microsoft.com/office/drawing/2014/main" id="{FEA7CCA9-22D7-4874-88A4-44022EF7AE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553545" y="4773912"/>
            <a:ext cx="492277" cy="352734"/>
          </a:xfrm>
          <a:prstGeom prst="rect">
            <a:avLst/>
          </a:prstGeom>
        </p:spPr>
      </p:pic>
      <p:pic>
        <p:nvPicPr>
          <p:cNvPr id="12" name="Picture 11">
            <a:extLst>
              <a:ext uri="{FF2B5EF4-FFF2-40B4-BE49-F238E27FC236}">
                <a16:creationId xmlns:a16="http://schemas.microsoft.com/office/drawing/2014/main" id="{06B43734-897F-4014-B217-93FCBF9671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28752" y="4757738"/>
            <a:ext cx="385083" cy="385083"/>
          </a:xfrm>
          <a:prstGeom prst="rect">
            <a:avLst/>
          </a:prstGeom>
        </p:spPr>
      </p:pic>
      <p:sp>
        <p:nvSpPr>
          <p:cNvPr id="13" name="TextBox 12">
            <a:extLst>
              <a:ext uri="{FF2B5EF4-FFF2-40B4-BE49-F238E27FC236}">
                <a16:creationId xmlns:a16="http://schemas.microsoft.com/office/drawing/2014/main" id="{AFA33AC8-9C13-48D5-B0A7-85053E746875}"/>
              </a:ext>
            </a:extLst>
          </p:cNvPr>
          <p:cNvSpPr txBox="1"/>
          <p:nvPr/>
        </p:nvSpPr>
        <p:spPr>
          <a:xfrm>
            <a:off x="10314983" y="5245910"/>
            <a:ext cx="121262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Amazon Redshift</a:t>
            </a:r>
          </a:p>
        </p:txBody>
      </p:sp>
      <p:sp>
        <p:nvSpPr>
          <p:cNvPr id="7" name="AutoShape 3">
            <a:extLst>
              <a:ext uri="{FF2B5EF4-FFF2-40B4-BE49-F238E27FC236}">
                <a16:creationId xmlns:a16="http://schemas.microsoft.com/office/drawing/2014/main" id="{BCA6E81D-4752-4A14-9702-3FA0D8D80372}"/>
              </a:ext>
            </a:extLst>
          </p:cNvPr>
          <p:cNvSpPr>
            <a:spLocks noChangeAspect="1" noChangeArrowheads="1" noTextEdit="1"/>
          </p:cNvSpPr>
          <p:nvPr/>
        </p:nvSpPr>
        <p:spPr bwMode="auto">
          <a:xfrm>
            <a:off x="6523038" y="1587734"/>
            <a:ext cx="5130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Line 5">
            <a:extLst>
              <a:ext uri="{FF2B5EF4-FFF2-40B4-BE49-F238E27FC236}">
                <a16:creationId xmlns:a16="http://schemas.microsoft.com/office/drawing/2014/main" id="{71D39FF3-97DE-481B-8BDF-580AC2385BEC}"/>
              </a:ext>
            </a:extLst>
          </p:cNvPr>
          <p:cNvSpPr>
            <a:spLocks noChangeShapeType="1"/>
          </p:cNvSpPr>
          <p:nvPr/>
        </p:nvSpPr>
        <p:spPr bwMode="auto">
          <a:xfrm>
            <a:off x="6878638" y="382769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64F99B94-6806-0943-9395-F482BBD4F6B5}"/>
              </a:ext>
            </a:extLst>
          </p:cNvPr>
          <p:cNvGrpSpPr/>
          <p:nvPr/>
        </p:nvGrpSpPr>
        <p:grpSpPr>
          <a:xfrm>
            <a:off x="6815379" y="3849921"/>
            <a:ext cx="415925" cy="477838"/>
            <a:chOff x="6880225" y="3692525"/>
            <a:chExt cx="415925" cy="477838"/>
          </a:xfrm>
        </p:grpSpPr>
        <p:grpSp>
          <p:nvGrpSpPr>
            <p:cNvPr id="14" name="Group 13">
              <a:extLst>
                <a:ext uri="{FF2B5EF4-FFF2-40B4-BE49-F238E27FC236}">
                  <a16:creationId xmlns:a16="http://schemas.microsoft.com/office/drawing/2014/main" id="{50795406-ECB0-D643-B647-28928A0C43F9}"/>
                </a:ext>
              </a:extLst>
            </p:cNvPr>
            <p:cNvGrpSpPr/>
            <p:nvPr/>
          </p:nvGrpSpPr>
          <p:grpSpPr>
            <a:xfrm>
              <a:off x="6880225" y="3736975"/>
              <a:ext cx="371475" cy="433388"/>
              <a:chOff x="6880225" y="3736975"/>
              <a:chExt cx="371475" cy="433388"/>
            </a:xfrm>
          </p:grpSpPr>
          <p:sp>
            <p:nvSpPr>
              <p:cNvPr id="11" name="Rectangle 6">
                <a:extLst>
                  <a:ext uri="{FF2B5EF4-FFF2-40B4-BE49-F238E27FC236}">
                    <a16:creationId xmlns:a16="http://schemas.microsoft.com/office/drawing/2014/main" id="{EB169165-1AAE-4C62-94B6-6CA9C0CD38F9}"/>
                  </a:ext>
                </a:extLst>
              </p:cNvPr>
              <p:cNvSpPr>
                <a:spLocks noChangeArrowheads="1"/>
              </p:cNvSpPr>
              <p:nvPr/>
            </p:nvSpPr>
            <p:spPr bwMode="auto">
              <a:xfrm rot="18900000">
                <a:off x="6880225" y="3983038"/>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Rectangle 7">
                <a:extLst>
                  <a:ext uri="{FF2B5EF4-FFF2-40B4-BE49-F238E27FC236}">
                    <a16:creationId xmlns:a16="http://schemas.microsoft.com/office/drawing/2014/main" id="{56460D73-C620-4D8F-8892-ED18150C68DF}"/>
                  </a:ext>
                </a:extLst>
              </p:cNvPr>
              <p:cNvSpPr>
                <a:spLocks noChangeArrowheads="1"/>
              </p:cNvSpPr>
              <p:nvPr/>
            </p:nvSpPr>
            <p:spPr bwMode="auto">
              <a:xfrm rot="18900000">
                <a:off x="6926263" y="391953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Rectangle 8">
                <a:extLst>
                  <a:ext uri="{FF2B5EF4-FFF2-40B4-BE49-F238E27FC236}">
                    <a16:creationId xmlns:a16="http://schemas.microsoft.com/office/drawing/2014/main" id="{3DFB8806-3264-4F5D-9526-F72F668C4590}"/>
                  </a:ext>
                </a:extLst>
              </p:cNvPr>
              <p:cNvSpPr>
                <a:spLocks noChangeArrowheads="1"/>
              </p:cNvSpPr>
              <p:nvPr/>
            </p:nvSpPr>
            <p:spPr bwMode="auto">
              <a:xfrm rot="18900000">
                <a:off x="7000875" y="3865563"/>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9">
                <a:extLst>
                  <a:ext uri="{FF2B5EF4-FFF2-40B4-BE49-F238E27FC236}">
                    <a16:creationId xmlns:a16="http://schemas.microsoft.com/office/drawing/2014/main" id="{9EB4517B-A68F-4ADA-9CB5-A06EB4C4AD32}"/>
                  </a:ext>
                </a:extLst>
              </p:cNvPr>
              <p:cNvSpPr>
                <a:spLocks noChangeArrowheads="1"/>
              </p:cNvSpPr>
              <p:nvPr/>
            </p:nvSpPr>
            <p:spPr bwMode="auto">
              <a:xfrm rot="18900000">
                <a:off x="7031038" y="3802063"/>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10">
                <a:extLst>
                  <a:ext uri="{FF2B5EF4-FFF2-40B4-BE49-F238E27FC236}">
                    <a16:creationId xmlns:a16="http://schemas.microsoft.com/office/drawing/2014/main" id="{30D02014-9C57-4C25-9491-28B0CADD352A}"/>
                  </a:ext>
                </a:extLst>
              </p:cNvPr>
              <p:cNvSpPr>
                <a:spLocks noChangeArrowheads="1"/>
              </p:cNvSpPr>
              <p:nvPr/>
            </p:nvSpPr>
            <p:spPr bwMode="auto">
              <a:xfrm rot="18900000">
                <a:off x="7127875"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7" name="Rectangle 11">
              <a:extLst>
                <a:ext uri="{FF2B5EF4-FFF2-40B4-BE49-F238E27FC236}">
                  <a16:creationId xmlns:a16="http://schemas.microsoft.com/office/drawing/2014/main" id="{842E648C-1AA9-4431-9E2B-68420B581A32}"/>
                </a:ext>
              </a:extLst>
            </p:cNvPr>
            <p:cNvSpPr>
              <a:spLocks noChangeArrowheads="1"/>
            </p:cNvSpPr>
            <p:nvPr/>
          </p:nvSpPr>
          <p:spPr bwMode="auto">
            <a:xfrm rot="18900000">
              <a:off x="716756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2" name="Group 131">
            <a:extLst>
              <a:ext uri="{FF2B5EF4-FFF2-40B4-BE49-F238E27FC236}">
                <a16:creationId xmlns:a16="http://schemas.microsoft.com/office/drawing/2014/main" id="{FA3570D8-014A-324D-B06C-C19164471F1A}"/>
              </a:ext>
            </a:extLst>
          </p:cNvPr>
          <p:cNvGrpSpPr/>
          <p:nvPr/>
        </p:nvGrpSpPr>
        <p:grpSpPr>
          <a:xfrm>
            <a:off x="7265022" y="3849921"/>
            <a:ext cx="447675" cy="506413"/>
            <a:chOff x="7527925" y="3692525"/>
            <a:chExt cx="447675" cy="506413"/>
          </a:xfrm>
        </p:grpSpPr>
        <p:grpSp>
          <p:nvGrpSpPr>
            <p:cNvPr id="6" name="Group 5">
              <a:extLst>
                <a:ext uri="{FF2B5EF4-FFF2-40B4-BE49-F238E27FC236}">
                  <a16:creationId xmlns:a16="http://schemas.microsoft.com/office/drawing/2014/main" id="{AF8C433F-0981-7A4A-9252-9AAC3BDF22C4}"/>
                </a:ext>
              </a:extLst>
            </p:cNvPr>
            <p:cNvGrpSpPr/>
            <p:nvPr/>
          </p:nvGrpSpPr>
          <p:grpSpPr>
            <a:xfrm>
              <a:off x="7527925" y="3736975"/>
              <a:ext cx="403225" cy="461963"/>
              <a:chOff x="7527925" y="3736975"/>
              <a:chExt cx="403225" cy="461963"/>
            </a:xfrm>
          </p:grpSpPr>
          <p:sp>
            <p:nvSpPr>
              <p:cNvPr id="28" name="Rectangle 12">
                <a:extLst>
                  <a:ext uri="{FF2B5EF4-FFF2-40B4-BE49-F238E27FC236}">
                    <a16:creationId xmlns:a16="http://schemas.microsoft.com/office/drawing/2014/main" id="{46DD43D5-C8BA-43B7-B709-8DAC6917AA54}"/>
                  </a:ext>
                </a:extLst>
              </p:cNvPr>
              <p:cNvSpPr>
                <a:spLocks noChangeArrowheads="1"/>
              </p:cNvSpPr>
              <p:nvPr/>
            </p:nvSpPr>
            <p:spPr bwMode="auto">
              <a:xfrm rot="18900000">
                <a:off x="7527925" y="4011613"/>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13">
                <a:extLst>
                  <a:ext uri="{FF2B5EF4-FFF2-40B4-BE49-F238E27FC236}">
                    <a16:creationId xmlns:a16="http://schemas.microsoft.com/office/drawing/2014/main" id="{49562802-AE19-41C7-918B-15A115D9D4A6}"/>
                  </a:ext>
                </a:extLst>
              </p:cNvPr>
              <p:cNvSpPr>
                <a:spLocks noChangeArrowheads="1"/>
              </p:cNvSpPr>
              <p:nvPr/>
            </p:nvSpPr>
            <p:spPr bwMode="auto">
              <a:xfrm rot="18900000">
                <a:off x="7572375" y="395128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14">
                <a:extLst>
                  <a:ext uri="{FF2B5EF4-FFF2-40B4-BE49-F238E27FC236}">
                    <a16:creationId xmlns:a16="http://schemas.microsoft.com/office/drawing/2014/main" id="{53E9DA67-B8AA-43FA-A90A-9FC295386C33}"/>
                  </a:ext>
                </a:extLst>
              </p:cNvPr>
              <p:cNvSpPr>
                <a:spLocks noChangeArrowheads="1"/>
              </p:cNvSpPr>
              <p:nvPr/>
            </p:nvSpPr>
            <p:spPr bwMode="auto">
              <a:xfrm rot="18900000">
                <a:off x="7654925" y="38989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15">
                <a:extLst>
                  <a:ext uri="{FF2B5EF4-FFF2-40B4-BE49-F238E27FC236}">
                    <a16:creationId xmlns:a16="http://schemas.microsoft.com/office/drawing/2014/main" id="{533B4B65-18A2-484F-AC3D-8E8AC8978860}"/>
                  </a:ext>
                </a:extLst>
              </p:cNvPr>
              <p:cNvSpPr>
                <a:spLocks noChangeArrowheads="1"/>
              </p:cNvSpPr>
              <p:nvPr/>
            </p:nvSpPr>
            <p:spPr bwMode="auto">
              <a:xfrm rot="18900000">
                <a:off x="7680325" y="3865563"/>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16">
                <a:extLst>
                  <a:ext uri="{FF2B5EF4-FFF2-40B4-BE49-F238E27FC236}">
                    <a16:creationId xmlns:a16="http://schemas.microsoft.com/office/drawing/2014/main" id="{938F4AD6-DE77-4E3F-B3C6-67922583C00E}"/>
                  </a:ext>
                </a:extLst>
              </p:cNvPr>
              <p:cNvSpPr>
                <a:spLocks noChangeArrowheads="1"/>
              </p:cNvSpPr>
              <p:nvPr/>
            </p:nvSpPr>
            <p:spPr bwMode="auto">
              <a:xfrm rot="18900000">
                <a:off x="7712075" y="3802063"/>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17">
                <a:extLst>
                  <a:ext uri="{FF2B5EF4-FFF2-40B4-BE49-F238E27FC236}">
                    <a16:creationId xmlns:a16="http://schemas.microsoft.com/office/drawing/2014/main" id="{5A8B9D39-0761-4595-9935-DA5F50FFAFBB}"/>
                  </a:ext>
                </a:extLst>
              </p:cNvPr>
              <p:cNvSpPr>
                <a:spLocks noChangeArrowheads="1"/>
              </p:cNvSpPr>
              <p:nvPr/>
            </p:nvSpPr>
            <p:spPr bwMode="auto">
              <a:xfrm rot="18900000">
                <a:off x="7807325"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18">
              <a:extLst>
                <a:ext uri="{FF2B5EF4-FFF2-40B4-BE49-F238E27FC236}">
                  <a16:creationId xmlns:a16="http://schemas.microsoft.com/office/drawing/2014/main" id="{404ABA87-5B05-4EE3-8B25-E43E51E8B73E}"/>
                </a:ext>
              </a:extLst>
            </p:cNvPr>
            <p:cNvSpPr>
              <a:spLocks noChangeArrowheads="1"/>
            </p:cNvSpPr>
            <p:nvPr/>
          </p:nvSpPr>
          <p:spPr bwMode="auto">
            <a:xfrm rot="18900000">
              <a:off x="784701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3" name="Group 132">
            <a:extLst>
              <a:ext uri="{FF2B5EF4-FFF2-40B4-BE49-F238E27FC236}">
                <a16:creationId xmlns:a16="http://schemas.microsoft.com/office/drawing/2014/main" id="{9A550C13-4407-5448-B1C4-32787225F2AB}"/>
              </a:ext>
            </a:extLst>
          </p:cNvPr>
          <p:cNvGrpSpPr/>
          <p:nvPr/>
        </p:nvGrpSpPr>
        <p:grpSpPr>
          <a:xfrm>
            <a:off x="7729327" y="3849921"/>
            <a:ext cx="466725" cy="519113"/>
            <a:chOff x="8207375" y="3692525"/>
            <a:chExt cx="466725" cy="519113"/>
          </a:xfrm>
        </p:grpSpPr>
        <p:grpSp>
          <p:nvGrpSpPr>
            <p:cNvPr id="16" name="Group 15">
              <a:extLst>
                <a:ext uri="{FF2B5EF4-FFF2-40B4-BE49-F238E27FC236}">
                  <a16:creationId xmlns:a16="http://schemas.microsoft.com/office/drawing/2014/main" id="{D85D3F8C-BA4D-4948-8479-6E5258E8CE51}"/>
                </a:ext>
              </a:extLst>
            </p:cNvPr>
            <p:cNvGrpSpPr/>
            <p:nvPr/>
          </p:nvGrpSpPr>
          <p:grpSpPr>
            <a:xfrm>
              <a:off x="8207375" y="3736975"/>
              <a:ext cx="417513" cy="474663"/>
              <a:chOff x="8207375" y="3736975"/>
              <a:chExt cx="417513" cy="474663"/>
            </a:xfrm>
          </p:grpSpPr>
          <p:sp>
            <p:nvSpPr>
              <p:cNvPr id="35" name="Rectangle 19">
                <a:extLst>
                  <a:ext uri="{FF2B5EF4-FFF2-40B4-BE49-F238E27FC236}">
                    <a16:creationId xmlns:a16="http://schemas.microsoft.com/office/drawing/2014/main" id="{C6136D44-9649-41B6-BCF0-568608B32CB1}"/>
                  </a:ext>
                </a:extLst>
              </p:cNvPr>
              <p:cNvSpPr>
                <a:spLocks noChangeArrowheads="1"/>
              </p:cNvSpPr>
              <p:nvPr/>
            </p:nvSpPr>
            <p:spPr bwMode="auto">
              <a:xfrm rot="18900000">
                <a:off x="8207375" y="4024313"/>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Rectangle 20">
                <a:extLst>
                  <a:ext uri="{FF2B5EF4-FFF2-40B4-BE49-F238E27FC236}">
                    <a16:creationId xmlns:a16="http://schemas.microsoft.com/office/drawing/2014/main" id="{A41BC67E-CC9E-4094-83B2-F3291445BABE}"/>
                  </a:ext>
                </a:extLst>
              </p:cNvPr>
              <p:cNvSpPr>
                <a:spLocks noChangeArrowheads="1"/>
              </p:cNvSpPr>
              <p:nvPr/>
            </p:nvSpPr>
            <p:spPr bwMode="auto">
              <a:xfrm rot="18900000">
                <a:off x="8256588" y="396398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21">
                <a:extLst>
                  <a:ext uri="{FF2B5EF4-FFF2-40B4-BE49-F238E27FC236}">
                    <a16:creationId xmlns:a16="http://schemas.microsoft.com/office/drawing/2014/main" id="{D790E380-7ECB-4974-B2FB-485D760CFE5C}"/>
                  </a:ext>
                </a:extLst>
              </p:cNvPr>
              <p:cNvSpPr>
                <a:spLocks noChangeArrowheads="1"/>
              </p:cNvSpPr>
              <p:nvPr/>
            </p:nvSpPr>
            <p:spPr bwMode="auto">
              <a:xfrm rot="18900000">
                <a:off x="8332788" y="39052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Rectangle 22">
                <a:extLst>
                  <a:ext uri="{FF2B5EF4-FFF2-40B4-BE49-F238E27FC236}">
                    <a16:creationId xmlns:a16="http://schemas.microsoft.com/office/drawing/2014/main" id="{EB732139-EBFA-48E5-B660-82806E6B32E6}"/>
                  </a:ext>
                </a:extLst>
              </p:cNvPr>
              <p:cNvSpPr>
                <a:spLocks noChangeArrowheads="1"/>
              </p:cNvSpPr>
              <p:nvPr/>
            </p:nvSpPr>
            <p:spPr bwMode="auto">
              <a:xfrm rot="18900000">
                <a:off x="8353425" y="3821113"/>
                <a:ext cx="246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Rectangle 23">
                <a:extLst>
                  <a:ext uri="{FF2B5EF4-FFF2-40B4-BE49-F238E27FC236}">
                    <a16:creationId xmlns:a16="http://schemas.microsoft.com/office/drawing/2014/main" id="{F04F41AF-7940-48F5-9A4B-4BC9F09A1205}"/>
                  </a:ext>
                </a:extLst>
              </p:cNvPr>
              <p:cNvSpPr>
                <a:spLocks noChangeArrowheads="1"/>
              </p:cNvSpPr>
              <p:nvPr/>
            </p:nvSpPr>
            <p:spPr bwMode="auto">
              <a:xfrm rot="18900000">
                <a:off x="8501063"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41" name="Rectangle 24">
              <a:extLst>
                <a:ext uri="{FF2B5EF4-FFF2-40B4-BE49-F238E27FC236}">
                  <a16:creationId xmlns:a16="http://schemas.microsoft.com/office/drawing/2014/main" id="{70F4BF46-0D3A-4E95-830C-5C1ED7D37CFB}"/>
                </a:ext>
              </a:extLst>
            </p:cNvPr>
            <p:cNvSpPr>
              <a:spLocks noChangeArrowheads="1"/>
            </p:cNvSpPr>
            <p:nvPr/>
          </p:nvSpPr>
          <p:spPr bwMode="auto">
            <a:xfrm rot="18900000">
              <a:off x="854551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1" name="Group 20">
            <a:extLst>
              <a:ext uri="{FF2B5EF4-FFF2-40B4-BE49-F238E27FC236}">
                <a16:creationId xmlns:a16="http://schemas.microsoft.com/office/drawing/2014/main" id="{AA839595-3853-F542-AB55-474EC88FFFB1}"/>
              </a:ext>
            </a:extLst>
          </p:cNvPr>
          <p:cNvGrpSpPr/>
          <p:nvPr/>
        </p:nvGrpSpPr>
        <p:grpSpPr>
          <a:xfrm>
            <a:off x="9698465" y="3836698"/>
            <a:ext cx="398463" cy="452438"/>
            <a:chOff x="8975725" y="3689350"/>
            <a:chExt cx="398463" cy="452438"/>
          </a:xfrm>
        </p:grpSpPr>
        <p:sp>
          <p:nvSpPr>
            <p:cNvPr id="42" name="Rectangle 25">
              <a:extLst>
                <a:ext uri="{FF2B5EF4-FFF2-40B4-BE49-F238E27FC236}">
                  <a16:creationId xmlns:a16="http://schemas.microsoft.com/office/drawing/2014/main" id="{B500247B-6D01-4A22-8538-2409F3DAD9D8}"/>
                </a:ext>
              </a:extLst>
            </p:cNvPr>
            <p:cNvSpPr>
              <a:spLocks noChangeArrowheads="1"/>
            </p:cNvSpPr>
            <p:nvPr/>
          </p:nvSpPr>
          <p:spPr bwMode="auto">
            <a:xfrm rot="18900000">
              <a:off x="8975725" y="3954463"/>
              <a:ext cx="1508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Bi</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 name="Rectangle 26">
              <a:extLst>
                <a:ext uri="{FF2B5EF4-FFF2-40B4-BE49-F238E27FC236}">
                  <a16:creationId xmlns:a16="http://schemas.microsoft.com/office/drawing/2014/main" id="{3B86F9A5-A02E-42D2-8A7A-1E69ECE37587}"/>
                </a:ext>
              </a:extLst>
            </p:cNvPr>
            <p:cNvSpPr>
              <a:spLocks noChangeArrowheads="1"/>
            </p:cNvSpPr>
            <p:nvPr/>
          </p:nvSpPr>
          <p:spPr bwMode="auto">
            <a:xfrm rot="18900000">
              <a:off x="9042400" y="38989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 name="Rectangle 27">
              <a:extLst>
                <a:ext uri="{FF2B5EF4-FFF2-40B4-BE49-F238E27FC236}">
                  <a16:creationId xmlns:a16="http://schemas.microsoft.com/office/drawing/2014/main" id="{E2F4AA02-0C58-4C3C-A1AD-FB9B5D51D33C}"/>
                </a:ext>
              </a:extLst>
            </p:cNvPr>
            <p:cNvSpPr>
              <a:spLocks noChangeArrowheads="1"/>
            </p:cNvSpPr>
            <p:nvPr/>
          </p:nvSpPr>
          <p:spPr bwMode="auto">
            <a:xfrm rot="18900000">
              <a:off x="9082088" y="3848100"/>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Q</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 name="Rectangle 28">
              <a:extLst>
                <a:ext uri="{FF2B5EF4-FFF2-40B4-BE49-F238E27FC236}">
                  <a16:creationId xmlns:a16="http://schemas.microsoft.com/office/drawing/2014/main" id="{A7E1362C-1304-4F74-A563-09044916801A}"/>
                </a:ext>
              </a:extLst>
            </p:cNvPr>
            <p:cNvSpPr>
              <a:spLocks noChangeArrowheads="1"/>
            </p:cNvSpPr>
            <p:nvPr/>
          </p:nvSpPr>
          <p:spPr bwMode="auto">
            <a:xfrm rot="18900000">
              <a:off x="9144000" y="38004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u</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 name="Rectangle 29">
              <a:extLst>
                <a:ext uri="{FF2B5EF4-FFF2-40B4-BE49-F238E27FC236}">
                  <a16:creationId xmlns:a16="http://schemas.microsoft.com/office/drawing/2014/main" id="{1BA5165E-E47B-4F44-B854-F1B6608D9AD4}"/>
                </a:ext>
              </a:extLst>
            </p:cNvPr>
            <p:cNvSpPr>
              <a:spLocks noChangeArrowheads="1"/>
            </p:cNvSpPr>
            <p:nvPr/>
          </p:nvSpPr>
          <p:spPr bwMode="auto">
            <a:xfrm rot="18900000">
              <a:off x="9185275" y="3754438"/>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30">
              <a:extLst>
                <a:ext uri="{FF2B5EF4-FFF2-40B4-BE49-F238E27FC236}">
                  <a16:creationId xmlns:a16="http://schemas.microsoft.com/office/drawing/2014/main" id="{3B628930-6CB1-4870-8808-CEE7DB2276FB}"/>
                </a:ext>
              </a:extLst>
            </p:cNvPr>
            <p:cNvSpPr>
              <a:spLocks noChangeArrowheads="1"/>
            </p:cNvSpPr>
            <p:nvPr/>
          </p:nvSpPr>
          <p:spPr bwMode="auto">
            <a:xfrm rot="18900000">
              <a:off x="9229725" y="3722688"/>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31">
              <a:extLst>
                <a:ext uri="{FF2B5EF4-FFF2-40B4-BE49-F238E27FC236}">
                  <a16:creationId xmlns:a16="http://schemas.microsoft.com/office/drawing/2014/main" id="{665A4DAD-BA69-4934-AA75-B53C6B7794B0}"/>
                </a:ext>
              </a:extLst>
            </p:cNvPr>
            <p:cNvSpPr>
              <a:spLocks noChangeArrowheads="1"/>
            </p:cNvSpPr>
            <p:nvPr/>
          </p:nvSpPr>
          <p:spPr bwMode="auto">
            <a:xfrm rot="18900000">
              <a:off x="9259888" y="3689350"/>
              <a:ext cx="1143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y</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0" name="Group 129">
            <a:extLst>
              <a:ext uri="{FF2B5EF4-FFF2-40B4-BE49-F238E27FC236}">
                <a16:creationId xmlns:a16="http://schemas.microsoft.com/office/drawing/2014/main" id="{51F43316-49D8-2042-AA2D-69A9AFB2604A}"/>
              </a:ext>
            </a:extLst>
          </p:cNvPr>
          <p:cNvGrpSpPr/>
          <p:nvPr/>
        </p:nvGrpSpPr>
        <p:grpSpPr>
          <a:xfrm>
            <a:off x="9954103" y="3854684"/>
            <a:ext cx="628650" cy="681037"/>
            <a:chOff x="9415463" y="3697288"/>
            <a:chExt cx="628650" cy="681037"/>
          </a:xfrm>
        </p:grpSpPr>
        <p:grpSp>
          <p:nvGrpSpPr>
            <p:cNvPr id="19" name="Group 18">
              <a:extLst>
                <a:ext uri="{FF2B5EF4-FFF2-40B4-BE49-F238E27FC236}">
                  <a16:creationId xmlns:a16="http://schemas.microsoft.com/office/drawing/2014/main" id="{593A71F5-CCCA-5F45-8915-E271A04C8259}"/>
                </a:ext>
              </a:extLst>
            </p:cNvPr>
            <p:cNvGrpSpPr/>
            <p:nvPr/>
          </p:nvGrpSpPr>
          <p:grpSpPr>
            <a:xfrm>
              <a:off x="9415463" y="3746500"/>
              <a:ext cx="568325" cy="631825"/>
              <a:chOff x="9415463" y="3746500"/>
              <a:chExt cx="568325" cy="631825"/>
            </a:xfrm>
          </p:grpSpPr>
          <p:sp>
            <p:nvSpPr>
              <p:cNvPr id="49" name="Rectangle 32">
                <a:extLst>
                  <a:ext uri="{FF2B5EF4-FFF2-40B4-BE49-F238E27FC236}">
                    <a16:creationId xmlns:a16="http://schemas.microsoft.com/office/drawing/2014/main" id="{20AEAE4F-FB0C-4D90-BDF6-E7A21631AB63}"/>
                  </a:ext>
                </a:extLst>
              </p:cNvPr>
              <p:cNvSpPr>
                <a:spLocks noChangeArrowheads="1"/>
              </p:cNvSpPr>
              <p:nvPr/>
            </p:nvSpPr>
            <p:spPr bwMode="auto">
              <a:xfrm rot="18900000">
                <a:off x="9415463" y="41910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 name="Rectangle 33">
                <a:extLst>
                  <a:ext uri="{FF2B5EF4-FFF2-40B4-BE49-F238E27FC236}">
                    <a16:creationId xmlns:a16="http://schemas.microsoft.com/office/drawing/2014/main" id="{7A0AD2E0-B2E6-4E19-8F54-4843E9621E3E}"/>
                  </a:ext>
                </a:extLst>
              </p:cNvPr>
              <p:cNvSpPr>
                <a:spLocks noChangeArrowheads="1"/>
              </p:cNvSpPr>
              <p:nvPr/>
            </p:nvSpPr>
            <p:spPr bwMode="auto">
              <a:xfrm rot="18900000">
                <a:off x="9455150" y="4129088"/>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34">
                <a:extLst>
                  <a:ext uri="{FF2B5EF4-FFF2-40B4-BE49-F238E27FC236}">
                    <a16:creationId xmlns:a16="http://schemas.microsoft.com/office/drawing/2014/main" id="{9EF0FF83-66C2-4228-925B-689E34A54798}"/>
                  </a:ext>
                </a:extLst>
              </p:cNvPr>
              <p:cNvSpPr>
                <a:spLocks noChangeArrowheads="1"/>
              </p:cNvSpPr>
              <p:nvPr/>
            </p:nvSpPr>
            <p:spPr bwMode="auto">
              <a:xfrm rot="18900000">
                <a:off x="9540875" y="4083050"/>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35">
                <a:extLst>
                  <a:ext uri="{FF2B5EF4-FFF2-40B4-BE49-F238E27FC236}">
                    <a16:creationId xmlns:a16="http://schemas.microsoft.com/office/drawing/2014/main" id="{AAF22954-1BD7-4A30-996F-BF91078FD4A6}"/>
                  </a:ext>
                </a:extLst>
              </p:cNvPr>
              <p:cNvSpPr>
                <a:spLocks noChangeArrowheads="1"/>
              </p:cNvSpPr>
              <p:nvPr/>
            </p:nvSpPr>
            <p:spPr bwMode="auto">
              <a:xfrm rot="18900000">
                <a:off x="9558338" y="4052888"/>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3" name="Rectangle 36">
                <a:extLst>
                  <a:ext uri="{FF2B5EF4-FFF2-40B4-BE49-F238E27FC236}">
                    <a16:creationId xmlns:a16="http://schemas.microsoft.com/office/drawing/2014/main" id="{595623AF-9D2D-49B0-9FC4-A0FEE6A5F66B}"/>
                  </a:ext>
                </a:extLst>
              </p:cNvPr>
              <p:cNvSpPr>
                <a:spLocks noChangeArrowheads="1"/>
              </p:cNvSpPr>
              <p:nvPr/>
            </p:nvSpPr>
            <p:spPr bwMode="auto">
              <a:xfrm rot="18900000">
                <a:off x="9601200" y="4016375"/>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37">
                <a:extLst>
                  <a:ext uri="{FF2B5EF4-FFF2-40B4-BE49-F238E27FC236}">
                    <a16:creationId xmlns:a16="http://schemas.microsoft.com/office/drawing/2014/main" id="{7B468B59-7552-4C0E-9DBC-5721EC9FE64F}"/>
                  </a:ext>
                </a:extLst>
              </p:cNvPr>
              <p:cNvSpPr>
                <a:spLocks noChangeArrowheads="1"/>
              </p:cNvSpPr>
              <p:nvPr/>
            </p:nvSpPr>
            <p:spPr bwMode="auto">
              <a:xfrm rot="18900000">
                <a:off x="9628188" y="3967163"/>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38">
                <a:extLst>
                  <a:ext uri="{FF2B5EF4-FFF2-40B4-BE49-F238E27FC236}">
                    <a16:creationId xmlns:a16="http://schemas.microsoft.com/office/drawing/2014/main" id="{46131572-A734-4772-B8C6-00F584448386}"/>
                  </a:ext>
                </a:extLst>
              </p:cNvPr>
              <p:cNvSpPr>
                <a:spLocks noChangeArrowheads="1"/>
              </p:cNvSpPr>
              <p:nvPr/>
            </p:nvSpPr>
            <p:spPr bwMode="auto">
              <a:xfrm rot="18900000">
                <a:off x="9694863" y="3927475"/>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6" name="Rectangle 39">
                <a:extLst>
                  <a:ext uri="{FF2B5EF4-FFF2-40B4-BE49-F238E27FC236}">
                    <a16:creationId xmlns:a16="http://schemas.microsoft.com/office/drawing/2014/main" id="{4D19DBAA-1DE7-43A3-A2F3-B3FF5508FE07}"/>
                  </a:ext>
                </a:extLst>
              </p:cNvPr>
              <p:cNvSpPr>
                <a:spLocks noChangeArrowheads="1"/>
              </p:cNvSpPr>
              <p:nvPr/>
            </p:nvSpPr>
            <p:spPr bwMode="auto">
              <a:xfrm rot="18900000">
                <a:off x="9717088" y="388937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40">
                <a:extLst>
                  <a:ext uri="{FF2B5EF4-FFF2-40B4-BE49-F238E27FC236}">
                    <a16:creationId xmlns:a16="http://schemas.microsoft.com/office/drawing/2014/main" id="{14C0A614-5FE8-4883-99D2-92083AA85EAA}"/>
                  </a:ext>
                </a:extLst>
              </p:cNvPr>
              <p:cNvSpPr>
                <a:spLocks noChangeArrowheads="1"/>
              </p:cNvSpPr>
              <p:nvPr/>
            </p:nvSpPr>
            <p:spPr bwMode="auto">
              <a:xfrm rot="18900000">
                <a:off x="9764713" y="3846513"/>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41">
                <a:extLst>
                  <a:ext uri="{FF2B5EF4-FFF2-40B4-BE49-F238E27FC236}">
                    <a16:creationId xmlns:a16="http://schemas.microsoft.com/office/drawing/2014/main" id="{FA77F6E3-85C5-464D-B749-363C0EA7A959}"/>
                  </a:ext>
                </a:extLst>
              </p:cNvPr>
              <p:cNvSpPr>
                <a:spLocks noChangeArrowheads="1"/>
              </p:cNvSpPr>
              <p:nvPr/>
            </p:nvSpPr>
            <p:spPr bwMode="auto">
              <a:xfrm rot="18900000">
                <a:off x="9809163" y="3811588"/>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42">
                <a:extLst>
                  <a:ext uri="{FF2B5EF4-FFF2-40B4-BE49-F238E27FC236}">
                    <a16:creationId xmlns:a16="http://schemas.microsoft.com/office/drawing/2014/main" id="{030021EA-48FA-4808-942F-16930B8B742F}"/>
                  </a:ext>
                </a:extLst>
              </p:cNvPr>
              <p:cNvSpPr>
                <a:spLocks noChangeArrowheads="1"/>
              </p:cNvSpPr>
              <p:nvPr/>
            </p:nvSpPr>
            <p:spPr bwMode="auto">
              <a:xfrm rot="18900000">
                <a:off x="9836150" y="37846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43">
                <a:extLst>
                  <a:ext uri="{FF2B5EF4-FFF2-40B4-BE49-F238E27FC236}">
                    <a16:creationId xmlns:a16="http://schemas.microsoft.com/office/drawing/2014/main" id="{697924C6-DE96-4697-AB2F-B1B995B46352}"/>
                  </a:ext>
                </a:extLst>
              </p:cNvPr>
              <p:cNvSpPr>
                <a:spLocks noChangeArrowheads="1"/>
              </p:cNvSpPr>
              <p:nvPr/>
            </p:nvSpPr>
            <p:spPr bwMode="auto">
              <a:xfrm rot="18900000">
                <a:off x="9859963"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61" name="Rectangle 44">
              <a:extLst>
                <a:ext uri="{FF2B5EF4-FFF2-40B4-BE49-F238E27FC236}">
                  <a16:creationId xmlns:a16="http://schemas.microsoft.com/office/drawing/2014/main" id="{57128046-F156-41F7-9411-11B18DD37FE7}"/>
                </a:ext>
              </a:extLst>
            </p:cNvPr>
            <p:cNvSpPr>
              <a:spLocks noChangeArrowheads="1"/>
            </p:cNvSpPr>
            <p:nvPr/>
          </p:nvSpPr>
          <p:spPr bwMode="auto">
            <a:xfrm rot="18900000">
              <a:off x="9898063"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39" name="Group 38">
            <a:extLst>
              <a:ext uri="{FF2B5EF4-FFF2-40B4-BE49-F238E27FC236}">
                <a16:creationId xmlns:a16="http://schemas.microsoft.com/office/drawing/2014/main" id="{05AA4133-5649-0747-8610-880E35051291}"/>
              </a:ext>
            </a:extLst>
          </p:cNvPr>
          <p:cNvGrpSpPr/>
          <p:nvPr/>
        </p:nvGrpSpPr>
        <p:grpSpPr>
          <a:xfrm>
            <a:off x="10422882" y="3854684"/>
            <a:ext cx="646112" cy="690562"/>
            <a:chOff x="10094913" y="3697288"/>
            <a:chExt cx="646112" cy="690562"/>
          </a:xfrm>
        </p:grpSpPr>
        <p:grpSp>
          <p:nvGrpSpPr>
            <p:cNvPr id="18" name="Group 17">
              <a:extLst>
                <a:ext uri="{FF2B5EF4-FFF2-40B4-BE49-F238E27FC236}">
                  <a16:creationId xmlns:a16="http://schemas.microsoft.com/office/drawing/2014/main" id="{1DD06AAE-3307-394C-AD6B-A92C3A7E1273}"/>
                </a:ext>
              </a:extLst>
            </p:cNvPr>
            <p:cNvGrpSpPr/>
            <p:nvPr/>
          </p:nvGrpSpPr>
          <p:grpSpPr>
            <a:xfrm>
              <a:off x="10094913" y="3746500"/>
              <a:ext cx="582612" cy="641350"/>
              <a:chOff x="10094913" y="3746500"/>
              <a:chExt cx="582612" cy="641350"/>
            </a:xfrm>
          </p:grpSpPr>
          <p:sp>
            <p:nvSpPr>
              <p:cNvPr id="62" name="Rectangle 45">
                <a:extLst>
                  <a:ext uri="{FF2B5EF4-FFF2-40B4-BE49-F238E27FC236}">
                    <a16:creationId xmlns:a16="http://schemas.microsoft.com/office/drawing/2014/main" id="{A64078AC-A7F7-4800-A6E3-8D03D441B705}"/>
                  </a:ext>
                </a:extLst>
              </p:cNvPr>
              <p:cNvSpPr>
                <a:spLocks noChangeArrowheads="1"/>
              </p:cNvSpPr>
              <p:nvPr/>
            </p:nvSpPr>
            <p:spPr bwMode="auto">
              <a:xfrm rot="18900000">
                <a:off x="10094913" y="4200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Rectangle 46">
                <a:extLst>
                  <a:ext uri="{FF2B5EF4-FFF2-40B4-BE49-F238E27FC236}">
                    <a16:creationId xmlns:a16="http://schemas.microsoft.com/office/drawing/2014/main" id="{29FB4846-D155-49A9-89C3-21FC9E4B3021}"/>
                  </a:ext>
                </a:extLst>
              </p:cNvPr>
              <p:cNvSpPr>
                <a:spLocks noChangeArrowheads="1"/>
              </p:cNvSpPr>
              <p:nvPr/>
            </p:nvSpPr>
            <p:spPr bwMode="auto">
              <a:xfrm rot="18900000">
                <a:off x="10134600" y="4143375"/>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 name="Rectangle 47">
                <a:extLst>
                  <a:ext uri="{FF2B5EF4-FFF2-40B4-BE49-F238E27FC236}">
                    <a16:creationId xmlns:a16="http://schemas.microsoft.com/office/drawing/2014/main" id="{48FDC7C5-9758-4A79-846F-6244467E9F55}"/>
                  </a:ext>
                </a:extLst>
              </p:cNvPr>
              <p:cNvSpPr>
                <a:spLocks noChangeArrowheads="1"/>
              </p:cNvSpPr>
              <p:nvPr/>
            </p:nvSpPr>
            <p:spPr bwMode="auto">
              <a:xfrm rot="18900000">
                <a:off x="10225088" y="4097338"/>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 name="Rectangle 48">
                <a:extLst>
                  <a:ext uri="{FF2B5EF4-FFF2-40B4-BE49-F238E27FC236}">
                    <a16:creationId xmlns:a16="http://schemas.microsoft.com/office/drawing/2014/main" id="{8380A33A-0898-4319-B6C0-DF5E646D2A70}"/>
                  </a:ext>
                </a:extLst>
              </p:cNvPr>
              <p:cNvSpPr>
                <a:spLocks noChangeArrowheads="1"/>
              </p:cNvSpPr>
              <p:nvPr/>
            </p:nvSpPr>
            <p:spPr bwMode="auto">
              <a:xfrm rot="18900000">
                <a:off x="10239375" y="4065588"/>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6" name="Rectangle 49">
                <a:extLst>
                  <a:ext uri="{FF2B5EF4-FFF2-40B4-BE49-F238E27FC236}">
                    <a16:creationId xmlns:a16="http://schemas.microsoft.com/office/drawing/2014/main" id="{5450CEBF-63FE-4EB3-ACCB-540883E3D8F0}"/>
                  </a:ext>
                </a:extLst>
              </p:cNvPr>
              <p:cNvSpPr>
                <a:spLocks noChangeArrowheads="1"/>
              </p:cNvSpPr>
              <p:nvPr/>
            </p:nvSpPr>
            <p:spPr bwMode="auto">
              <a:xfrm rot="18900000">
                <a:off x="10280650" y="4029075"/>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Rectangle 50">
                <a:extLst>
                  <a:ext uri="{FF2B5EF4-FFF2-40B4-BE49-F238E27FC236}">
                    <a16:creationId xmlns:a16="http://schemas.microsoft.com/office/drawing/2014/main" id="{AE68B4C1-9A93-43F1-8B51-943C1D5DFB76}"/>
                  </a:ext>
                </a:extLst>
              </p:cNvPr>
              <p:cNvSpPr>
                <a:spLocks noChangeArrowheads="1"/>
              </p:cNvSpPr>
              <p:nvPr/>
            </p:nvSpPr>
            <p:spPr bwMode="auto">
              <a:xfrm rot="18900000">
                <a:off x="10312400" y="3979863"/>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8" name="Rectangle 51">
                <a:extLst>
                  <a:ext uri="{FF2B5EF4-FFF2-40B4-BE49-F238E27FC236}">
                    <a16:creationId xmlns:a16="http://schemas.microsoft.com/office/drawing/2014/main" id="{41B98ECF-03F8-4B88-8D02-B866128C0CC4}"/>
                  </a:ext>
                </a:extLst>
              </p:cNvPr>
              <p:cNvSpPr>
                <a:spLocks noChangeArrowheads="1"/>
              </p:cNvSpPr>
              <p:nvPr/>
            </p:nvSpPr>
            <p:spPr bwMode="auto">
              <a:xfrm rot="18900000">
                <a:off x="10374313" y="3937000"/>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 name="Rectangle 52">
                <a:extLst>
                  <a:ext uri="{FF2B5EF4-FFF2-40B4-BE49-F238E27FC236}">
                    <a16:creationId xmlns:a16="http://schemas.microsoft.com/office/drawing/2014/main" id="{7EBF89A1-51EB-49B4-A260-3B3ACA6183CC}"/>
                  </a:ext>
                </a:extLst>
              </p:cNvPr>
              <p:cNvSpPr>
                <a:spLocks noChangeArrowheads="1"/>
              </p:cNvSpPr>
              <p:nvPr/>
            </p:nvSpPr>
            <p:spPr bwMode="auto">
              <a:xfrm rot="18900000">
                <a:off x="10396538" y="38989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0" name="Rectangle 53">
                <a:extLst>
                  <a:ext uri="{FF2B5EF4-FFF2-40B4-BE49-F238E27FC236}">
                    <a16:creationId xmlns:a16="http://schemas.microsoft.com/office/drawing/2014/main" id="{C79E0696-0AD0-47FD-B428-77B939E2AFB5}"/>
                  </a:ext>
                </a:extLst>
              </p:cNvPr>
              <p:cNvSpPr>
                <a:spLocks noChangeArrowheads="1"/>
              </p:cNvSpPr>
              <p:nvPr/>
            </p:nvSpPr>
            <p:spPr bwMode="auto">
              <a:xfrm rot="18900000">
                <a:off x="10444163" y="3860800"/>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 name="Rectangle 54">
                <a:extLst>
                  <a:ext uri="{FF2B5EF4-FFF2-40B4-BE49-F238E27FC236}">
                    <a16:creationId xmlns:a16="http://schemas.microsoft.com/office/drawing/2014/main" id="{19504347-B145-4F37-8DA9-D78E7A5186BA}"/>
                  </a:ext>
                </a:extLst>
              </p:cNvPr>
              <p:cNvSpPr>
                <a:spLocks noChangeArrowheads="1"/>
              </p:cNvSpPr>
              <p:nvPr/>
            </p:nvSpPr>
            <p:spPr bwMode="auto">
              <a:xfrm rot="18900000">
                <a:off x="10488613" y="3825875"/>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55">
                <a:extLst>
                  <a:ext uri="{FF2B5EF4-FFF2-40B4-BE49-F238E27FC236}">
                    <a16:creationId xmlns:a16="http://schemas.microsoft.com/office/drawing/2014/main" id="{F6304C05-8D78-4801-A184-B0077AEE233F}"/>
                  </a:ext>
                </a:extLst>
              </p:cNvPr>
              <p:cNvSpPr>
                <a:spLocks noChangeArrowheads="1"/>
              </p:cNvSpPr>
              <p:nvPr/>
            </p:nvSpPr>
            <p:spPr bwMode="auto">
              <a:xfrm rot="18900000">
                <a:off x="10512425" y="37877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56">
                <a:extLst>
                  <a:ext uri="{FF2B5EF4-FFF2-40B4-BE49-F238E27FC236}">
                    <a16:creationId xmlns:a16="http://schemas.microsoft.com/office/drawing/2014/main" id="{15533A17-B939-46D1-9927-F85DFC5A3D20}"/>
                  </a:ext>
                </a:extLst>
              </p:cNvPr>
              <p:cNvSpPr>
                <a:spLocks noChangeArrowheads="1"/>
              </p:cNvSpPr>
              <p:nvPr/>
            </p:nvSpPr>
            <p:spPr bwMode="auto">
              <a:xfrm rot="18900000">
                <a:off x="10553700"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74" name="Rectangle 57">
              <a:extLst>
                <a:ext uri="{FF2B5EF4-FFF2-40B4-BE49-F238E27FC236}">
                  <a16:creationId xmlns:a16="http://schemas.microsoft.com/office/drawing/2014/main" id="{949479F1-B3A8-4257-BE20-1DF4F64FE644}"/>
                </a:ext>
              </a:extLst>
            </p:cNvPr>
            <p:cNvSpPr>
              <a:spLocks noChangeArrowheads="1"/>
            </p:cNvSpPr>
            <p:nvPr/>
          </p:nvSpPr>
          <p:spPr bwMode="auto">
            <a:xfrm rot="18900000">
              <a:off x="10594975"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7738D8B8-1461-9A48-9C24-61087015B503}"/>
              </a:ext>
            </a:extLst>
          </p:cNvPr>
          <p:cNvGrpSpPr/>
          <p:nvPr/>
        </p:nvGrpSpPr>
        <p:grpSpPr>
          <a:xfrm>
            <a:off x="10907728" y="3854684"/>
            <a:ext cx="646112" cy="693737"/>
            <a:chOff x="10771188" y="3697288"/>
            <a:chExt cx="646112" cy="693737"/>
          </a:xfrm>
        </p:grpSpPr>
        <p:grpSp>
          <p:nvGrpSpPr>
            <p:cNvPr id="17" name="Group 16">
              <a:extLst>
                <a:ext uri="{FF2B5EF4-FFF2-40B4-BE49-F238E27FC236}">
                  <a16:creationId xmlns:a16="http://schemas.microsoft.com/office/drawing/2014/main" id="{FECAD202-51F0-9443-8A89-A80EC5FA221A}"/>
                </a:ext>
              </a:extLst>
            </p:cNvPr>
            <p:cNvGrpSpPr/>
            <p:nvPr/>
          </p:nvGrpSpPr>
          <p:grpSpPr>
            <a:xfrm>
              <a:off x="10771188" y="3746500"/>
              <a:ext cx="585787" cy="644525"/>
              <a:chOff x="10771188" y="3746500"/>
              <a:chExt cx="585787" cy="644525"/>
            </a:xfrm>
          </p:grpSpPr>
          <p:sp>
            <p:nvSpPr>
              <p:cNvPr id="75" name="Rectangle 58">
                <a:extLst>
                  <a:ext uri="{FF2B5EF4-FFF2-40B4-BE49-F238E27FC236}">
                    <a16:creationId xmlns:a16="http://schemas.microsoft.com/office/drawing/2014/main" id="{5F41F36A-67B8-46D8-A836-096F73CB452B}"/>
                  </a:ext>
                </a:extLst>
              </p:cNvPr>
              <p:cNvSpPr>
                <a:spLocks noChangeArrowheads="1"/>
              </p:cNvSpPr>
              <p:nvPr/>
            </p:nvSpPr>
            <p:spPr bwMode="auto">
              <a:xfrm rot="18900000">
                <a:off x="10771188" y="42037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 name="Rectangle 59">
                <a:extLst>
                  <a:ext uri="{FF2B5EF4-FFF2-40B4-BE49-F238E27FC236}">
                    <a16:creationId xmlns:a16="http://schemas.microsoft.com/office/drawing/2014/main" id="{0B9B6699-DD21-40C7-AA35-0B606E7CFF32}"/>
                  </a:ext>
                </a:extLst>
              </p:cNvPr>
              <p:cNvSpPr>
                <a:spLocks noChangeArrowheads="1"/>
              </p:cNvSpPr>
              <p:nvPr/>
            </p:nvSpPr>
            <p:spPr bwMode="auto">
              <a:xfrm rot="18900000">
                <a:off x="10809288" y="4143375"/>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7" name="Rectangle 60">
                <a:extLst>
                  <a:ext uri="{FF2B5EF4-FFF2-40B4-BE49-F238E27FC236}">
                    <a16:creationId xmlns:a16="http://schemas.microsoft.com/office/drawing/2014/main" id="{D7CADB9E-F4C5-49C4-9257-D8CB6BFE4D46}"/>
                  </a:ext>
                </a:extLst>
              </p:cNvPr>
              <p:cNvSpPr>
                <a:spLocks noChangeArrowheads="1"/>
              </p:cNvSpPr>
              <p:nvPr/>
            </p:nvSpPr>
            <p:spPr bwMode="auto">
              <a:xfrm rot="18900000">
                <a:off x="10895013" y="4102100"/>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8" name="Rectangle 61">
                <a:extLst>
                  <a:ext uri="{FF2B5EF4-FFF2-40B4-BE49-F238E27FC236}">
                    <a16:creationId xmlns:a16="http://schemas.microsoft.com/office/drawing/2014/main" id="{68E5D3C7-7A5A-4C33-8779-B01AA8CAD749}"/>
                  </a:ext>
                </a:extLst>
              </p:cNvPr>
              <p:cNvSpPr>
                <a:spLocks noChangeArrowheads="1"/>
              </p:cNvSpPr>
              <p:nvPr/>
            </p:nvSpPr>
            <p:spPr bwMode="auto">
              <a:xfrm rot="18900000">
                <a:off x="10909300" y="40703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 name="Rectangle 62">
                <a:extLst>
                  <a:ext uri="{FF2B5EF4-FFF2-40B4-BE49-F238E27FC236}">
                    <a16:creationId xmlns:a16="http://schemas.microsoft.com/office/drawing/2014/main" id="{C4F394DA-579C-4AC3-B070-B949B63E6AD5}"/>
                  </a:ext>
                </a:extLst>
              </p:cNvPr>
              <p:cNvSpPr>
                <a:spLocks noChangeArrowheads="1"/>
              </p:cNvSpPr>
              <p:nvPr/>
            </p:nvSpPr>
            <p:spPr bwMode="auto">
              <a:xfrm rot="18900000">
                <a:off x="10956925" y="4033838"/>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0" name="Rectangle 63">
                <a:extLst>
                  <a:ext uri="{FF2B5EF4-FFF2-40B4-BE49-F238E27FC236}">
                    <a16:creationId xmlns:a16="http://schemas.microsoft.com/office/drawing/2014/main" id="{923BEA3E-502E-48CD-91DB-A14B5D378805}"/>
                  </a:ext>
                </a:extLst>
              </p:cNvPr>
              <p:cNvSpPr>
                <a:spLocks noChangeArrowheads="1"/>
              </p:cNvSpPr>
              <p:nvPr/>
            </p:nvSpPr>
            <p:spPr bwMode="auto">
              <a:xfrm rot="18900000">
                <a:off x="10983913" y="3984625"/>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 name="Rectangle 64">
                <a:extLst>
                  <a:ext uri="{FF2B5EF4-FFF2-40B4-BE49-F238E27FC236}">
                    <a16:creationId xmlns:a16="http://schemas.microsoft.com/office/drawing/2014/main" id="{500E46E1-A2C6-4E16-A238-A1FA8B3890D0}"/>
                  </a:ext>
                </a:extLst>
              </p:cNvPr>
              <p:cNvSpPr>
                <a:spLocks noChangeArrowheads="1"/>
              </p:cNvSpPr>
              <p:nvPr/>
            </p:nvSpPr>
            <p:spPr bwMode="auto">
              <a:xfrm rot="18900000">
                <a:off x="11049000" y="3941763"/>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2" name="Rectangle 65">
                <a:extLst>
                  <a:ext uri="{FF2B5EF4-FFF2-40B4-BE49-F238E27FC236}">
                    <a16:creationId xmlns:a16="http://schemas.microsoft.com/office/drawing/2014/main" id="{7E748573-1A68-443A-B485-123DB230EB29}"/>
                  </a:ext>
                </a:extLst>
              </p:cNvPr>
              <p:cNvSpPr>
                <a:spLocks noChangeArrowheads="1"/>
              </p:cNvSpPr>
              <p:nvPr/>
            </p:nvSpPr>
            <p:spPr bwMode="auto">
              <a:xfrm rot="18900000">
                <a:off x="11071225" y="390207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3" name="Rectangle 66">
                <a:extLst>
                  <a:ext uri="{FF2B5EF4-FFF2-40B4-BE49-F238E27FC236}">
                    <a16:creationId xmlns:a16="http://schemas.microsoft.com/office/drawing/2014/main" id="{134AA1DC-4A39-4A78-A43C-96730AA0A14A}"/>
                  </a:ext>
                </a:extLst>
              </p:cNvPr>
              <p:cNvSpPr>
                <a:spLocks noChangeArrowheads="1"/>
              </p:cNvSpPr>
              <p:nvPr/>
            </p:nvSpPr>
            <p:spPr bwMode="auto">
              <a:xfrm rot="18900000">
                <a:off x="11118850" y="3860800"/>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4" name="Rectangle 67">
                <a:extLst>
                  <a:ext uri="{FF2B5EF4-FFF2-40B4-BE49-F238E27FC236}">
                    <a16:creationId xmlns:a16="http://schemas.microsoft.com/office/drawing/2014/main" id="{1F61A435-3063-44AC-9C69-69963E120845}"/>
                  </a:ext>
                </a:extLst>
              </p:cNvPr>
              <p:cNvSpPr>
                <a:spLocks noChangeArrowheads="1"/>
              </p:cNvSpPr>
              <p:nvPr/>
            </p:nvSpPr>
            <p:spPr bwMode="auto">
              <a:xfrm rot="18900000">
                <a:off x="11163300" y="3830638"/>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5" name="Rectangle 68">
                <a:extLst>
                  <a:ext uri="{FF2B5EF4-FFF2-40B4-BE49-F238E27FC236}">
                    <a16:creationId xmlns:a16="http://schemas.microsoft.com/office/drawing/2014/main" id="{DE2FB8E9-2941-4357-92EB-C28B54A9C2FD}"/>
                  </a:ext>
                </a:extLst>
              </p:cNvPr>
              <p:cNvSpPr>
                <a:spLocks noChangeArrowheads="1"/>
              </p:cNvSpPr>
              <p:nvPr/>
            </p:nvSpPr>
            <p:spPr bwMode="auto">
              <a:xfrm rot="18900000">
                <a:off x="11191875" y="37877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6" name="Rectangle 69">
                <a:extLst>
                  <a:ext uri="{FF2B5EF4-FFF2-40B4-BE49-F238E27FC236}">
                    <a16:creationId xmlns:a16="http://schemas.microsoft.com/office/drawing/2014/main" id="{6C52A1EB-5F04-4E1E-8A19-23A7F837D137}"/>
                  </a:ext>
                </a:extLst>
              </p:cNvPr>
              <p:cNvSpPr>
                <a:spLocks noChangeArrowheads="1"/>
              </p:cNvSpPr>
              <p:nvPr/>
            </p:nvSpPr>
            <p:spPr bwMode="auto">
              <a:xfrm rot="18900000">
                <a:off x="11233150"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87" name="Rectangle 70">
              <a:extLst>
                <a:ext uri="{FF2B5EF4-FFF2-40B4-BE49-F238E27FC236}">
                  <a16:creationId xmlns:a16="http://schemas.microsoft.com/office/drawing/2014/main" id="{FBABA565-B69D-4622-80E0-99989988E7E4}"/>
                </a:ext>
              </a:extLst>
            </p:cNvPr>
            <p:cNvSpPr>
              <a:spLocks noChangeArrowheads="1"/>
            </p:cNvSpPr>
            <p:nvPr/>
          </p:nvSpPr>
          <p:spPr bwMode="auto">
            <a:xfrm rot="18900000">
              <a:off x="11271250"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88" name="Rectangle 71">
            <a:extLst>
              <a:ext uri="{FF2B5EF4-FFF2-40B4-BE49-F238E27FC236}">
                <a16:creationId xmlns:a16="http://schemas.microsoft.com/office/drawing/2014/main" id="{32CFBBD5-4237-477B-A6B0-F219E40DF202}"/>
              </a:ext>
            </a:extLst>
          </p:cNvPr>
          <p:cNvSpPr>
            <a:spLocks noChangeArrowheads="1"/>
          </p:cNvSpPr>
          <p:nvPr/>
        </p:nvSpPr>
        <p:spPr bwMode="auto">
          <a:xfrm>
            <a:off x="6637338" y="37451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9" name="Rectangle 72">
            <a:extLst>
              <a:ext uri="{FF2B5EF4-FFF2-40B4-BE49-F238E27FC236}">
                <a16:creationId xmlns:a16="http://schemas.microsoft.com/office/drawing/2014/main" id="{03F021AF-05C0-4C68-991E-707326D55ACA}"/>
              </a:ext>
            </a:extLst>
          </p:cNvPr>
          <p:cNvSpPr>
            <a:spLocks noChangeArrowheads="1"/>
          </p:cNvSpPr>
          <p:nvPr/>
        </p:nvSpPr>
        <p:spPr bwMode="auto">
          <a:xfrm>
            <a:off x="6691313" y="37451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 name="Rectangle 73">
            <a:extLst>
              <a:ext uri="{FF2B5EF4-FFF2-40B4-BE49-F238E27FC236}">
                <a16:creationId xmlns:a16="http://schemas.microsoft.com/office/drawing/2014/main" id="{E3C3C6FF-6D0F-4E56-8ADC-86599BE561D2}"/>
              </a:ext>
            </a:extLst>
          </p:cNvPr>
          <p:cNvSpPr>
            <a:spLocks noChangeArrowheads="1"/>
          </p:cNvSpPr>
          <p:nvPr/>
        </p:nvSpPr>
        <p:spPr bwMode="auto">
          <a:xfrm>
            <a:off x="6596063" y="35705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1" name="Rectangle 74">
            <a:extLst>
              <a:ext uri="{FF2B5EF4-FFF2-40B4-BE49-F238E27FC236}">
                <a16:creationId xmlns:a16="http://schemas.microsoft.com/office/drawing/2014/main" id="{DD9C35FF-368B-4DD1-9813-A8C3F5606C8E}"/>
              </a:ext>
            </a:extLst>
          </p:cNvPr>
          <p:cNvSpPr>
            <a:spLocks noChangeArrowheads="1"/>
          </p:cNvSpPr>
          <p:nvPr/>
        </p:nvSpPr>
        <p:spPr bwMode="auto">
          <a:xfrm>
            <a:off x="6650038" y="3570521"/>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2" name="Rectangle 75">
            <a:extLst>
              <a:ext uri="{FF2B5EF4-FFF2-40B4-BE49-F238E27FC236}">
                <a16:creationId xmlns:a16="http://schemas.microsoft.com/office/drawing/2014/main" id="{253B7A80-3955-456E-9FD5-5CBCE0A68AF2}"/>
              </a:ext>
            </a:extLst>
          </p:cNvPr>
          <p:cNvSpPr>
            <a:spLocks noChangeArrowheads="1"/>
          </p:cNvSpPr>
          <p:nvPr/>
        </p:nvSpPr>
        <p:spPr bwMode="auto">
          <a:xfrm>
            <a:off x="6691313" y="35705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3" name="Rectangle 76">
            <a:extLst>
              <a:ext uri="{FF2B5EF4-FFF2-40B4-BE49-F238E27FC236}">
                <a16:creationId xmlns:a16="http://schemas.microsoft.com/office/drawing/2014/main" id="{1A300106-EA4D-422A-9F39-2C2FC1AD3216}"/>
              </a:ext>
            </a:extLst>
          </p:cNvPr>
          <p:cNvSpPr>
            <a:spLocks noChangeArrowheads="1"/>
          </p:cNvSpPr>
          <p:nvPr/>
        </p:nvSpPr>
        <p:spPr bwMode="auto">
          <a:xfrm>
            <a:off x="6577013" y="3397484"/>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4" name="Rectangle 77">
            <a:extLst>
              <a:ext uri="{FF2B5EF4-FFF2-40B4-BE49-F238E27FC236}">
                <a16:creationId xmlns:a16="http://schemas.microsoft.com/office/drawing/2014/main" id="{BBF64E0E-7031-4BFF-A1A3-F8BF216DFC54}"/>
              </a:ext>
            </a:extLst>
          </p:cNvPr>
          <p:cNvSpPr>
            <a:spLocks noChangeArrowheads="1"/>
          </p:cNvSpPr>
          <p:nvPr/>
        </p:nvSpPr>
        <p:spPr bwMode="auto">
          <a:xfrm>
            <a:off x="6691313" y="33974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78">
            <a:extLst>
              <a:ext uri="{FF2B5EF4-FFF2-40B4-BE49-F238E27FC236}">
                <a16:creationId xmlns:a16="http://schemas.microsoft.com/office/drawing/2014/main" id="{FE275053-CF78-4337-BD9D-063A3B59D9C3}"/>
              </a:ext>
            </a:extLst>
          </p:cNvPr>
          <p:cNvSpPr>
            <a:spLocks noChangeArrowheads="1"/>
          </p:cNvSpPr>
          <p:nvPr/>
        </p:nvSpPr>
        <p:spPr bwMode="auto">
          <a:xfrm>
            <a:off x="6577013"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79">
            <a:extLst>
              <a:ext uri="{FF2B5EF4-FFF2-40B4-BE49-F238E27FC236}">
                <a16:creationId xmlns:a16="http://schemas.microsoft.com/office/drawing/2014/main" id="{12B5BDA9-7318-43AE-BAF0-00A5A52118D1}"/>
              </a:ext>
            </a:extLst>
          </p:cNvPr>
          <p:cNvSpPr>
            <a:spLocks noChangeArrowheads="1"/>
          </p:cNvSpPr>
          <p:nvPr/>
        </p:nvSpPr>
        <p:spPr bwMode="auto">
          <a:xfrm>
            <a:off x="6637338"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 name="Rectangle 80">
            <a:extLst>
              <a:ext uri="{FF2B5EF4-FFF2-40B4-BE49-F238E27FC236}">
                <a16:creationId xmlns:a16="http://schemas.microsoft.com/office/drawing/2014/main" id="{9D76F6CB-B02A-4FC1-B240-FFF16DB4F9D8}"/>
              </a:ext>
            </a:extLst>
          </p:cNvPr>
          <p:cNvSpPr>
            <a:spLocks noChangeArrowheads="1"/>
          </p:cNvSpPr>
          <p:nvPr/>
        </p:nvSpPr>
        <p:spPr bwMode="auto">
          <a:xfrm>
            <a:off x="6691313"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Rectangle 81">
            <a:extLst>
              <a:ext uri="{FF2B5EF4-FFF2-40B4-BE49-F238E27FC236}">
                <a16:creationId xmlns:a16="http://schemas.microsoft.com/office/drawing/2014/main" id="{660817EC-9A44-45F6-8754-482FF740BF36}"/>
              </a:ext>
            </a:extLst>
          </p:cNvPr>
          <p:cNvSpPr>
            <a:spLocks noChangeArrowheads="1"/>
          </p:cNvSpPr>
          <p:nvPr/>
        </p:nvSpPr>
        <p:spPr bwMode="auto">
          <a:xfrm>
            <a:off x="6572250"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Rectangle 82">
            <a:extLst>
              <a:ext uri="{FF2B5EF4-FFF2-40B4-BE49-F238E27FC236}">
                <a16:creationId xmlns:a16="http://schemas.microsoft.com/office/drawing/2014/main" id="{094CE4D1-52B6-4BE5-AF62-8C2B044AC7CB}"/>
              </a:ext>
            </a:extLst>
          </p:cNvPr>
          <p:cNvSpPr>
            <a:spLocks noChangeArrowheads="1"/>
          </p:cNvSpPr>
          <p:nvPr/>
        </p:nvSpPr>
        <p:spPr bwMode="auto">
          <a:xfrm>
            <a:off x="6632575"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0" name="Rectangle 83">
            <a:extLst>
              <a:ext uri="{FF2B5EF4-FFF2-40B4-BE49-F238E27FC236}">
                <a16:creationId xmlns:a16="http://schemas.microsoft.com/office/drawing/2014/main" id="{FE814642-753B-4B4A-AAD8-789E3FA2867C}"/>
              </a:ext>
            </a:extLst>
          </p:cNvPr>
          <p:cNvSpPr>
            <a:spLocks noChangeArrowheads="1"/>
          </p:cNvSpPr>
          <p:nvPr/>
        </p:nvSpPr>
        <p:spPr bwMode="auto">
          <a:xfrm>
            <a:off x="6691313"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Rectangle 84">
            <a:extLst>
              <a:ext uri="{FF2B5EF4-FFF2-40B4-BE49-F238E27FC236}">
                <a16:creationId xmlns:a16="http://schemas.microsoft.com/office/drawing/2014/main" id="{98C2B87E-4BFE-4A0D-83FD-BB6EBF98564F}"/>
              </a:ext>
            </a:extLst>
          </p:cNvPr>
          <p:cNvSpPr>
            <a:spLocks noChangeArrowheads="1"/>
          </p:cNvSpPr>
          <p:nvPr/>
        </p:nvSpPr>
        <p:spPr bwMode="auto">
          <a:xfrm>
            <a:off x="6581775"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 name="Rectangle 85">
            <a:extLst>
              <a:ext uri="{FF2B5EF4-FFF2-40B4-BE49-F238E27FC236}">
                <a16:creationId xmlns:a16="http://schemas.microsoft.com/office/drawing/2014/main" id="{9589BA65-CE62-4B28-907D-7DFE38100137}"/>
              </a:ext>
            </a:extLst>
          </p:cNvPr>
          <p:cNvSpPr>
            <a:spLocks noChangeArrowheads="1"/>
          </p:cNvSpPr>
          <p:nvPr/>
        </p:nvSpPr>
        <p:spPr bwMode="auto">
          <a:xfrm>
            <a:off x="6637338"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Rectangle 86">
            <a:extLst>
              <a:ext uri="{FF2B5EF4-FFF2-40B4-BE49-F238E27FC236}">
                <a16:creationId xmlns:a16="http://schemas.microsoft.com/office/drawing/2014/main" id="{DCDAF9CF-34D2-4DC0-B856-0192B4F4A7D3}"/>
              </a:ext>
            </a:extLst>
          </p:cNvPr>
          <p:cNvSpPr>
            <a:spLocks noChangeArrowheads="1"/>
          </p:cNvSpPr>
          <p:nvPr/>
        </p:nvSpPr>
        <p:spPr bwMode="auto">
          <a:xfrm>
            <a:off x="6691313"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 name="Rectangle 87">
            <a:extLst>
              <a:ext uri="{FF2B5EF4-FFF2-40B4-BE49-F238E27FC236}">
                <a16:creationId xmlns:a16="http://schemas.microsoft.com/office/drawing/2014/main" id="{D72494BB-6C35-4DEE-A323-84B1374E1847}"/>
              </a:ext>
            </a:extLst>
          </p:cNvPr>
          <p:cNvSpPr>
            <a:spLocks noChangeArrowheads="1"/>
          </p:cNvSpPr>
          <p:nvPr/>
        </p:nvSpPr>
        <p:spPr bwMode="auto">
          <a:xfrm>
            <a:off x="6577013"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 name="Rectangle 88">
            <a:extLst>
              <a:ext uri="{FF2B5EF4-FFF2-40B4-BE49-F238E27FC236}">
                <a16:creationId xmlns:a16="http://schemas.microsoft.com/office/drawing/2014/main" id="{4A06AA0B-AB6F-423F-B3D0-F90FCAFF412B}"/>
              </a:ext>
            </a:extLst>
          </p:cNvPr>
          <p:cNvSpPr>
            <a:spLocks noChangeArrowheads="1"/>
          </p:cNvSpPr>
          <p:nvPr/>
        </p:nvSpPr>
        <p:spPr bwMode="auto">
          <a:xfrm>
            <a:off x="6632575"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 name="Rectangle 89">
            <a:extLst>
              <a:ext uri="{FF2B5EF4-FFF2-40B4-BE49-F238E27FC236}">
                <a16:creationId xmlns:a16="http://schemas.microsoft.com/office/drawing/2014/main" id="{1752F60D-1F7D-4509-AE4D-6408BF699E5E}"/>
              </a:ext>
            </a:extLst>
          </p:cNvPr>
          <p:cNvSpPr>
            <a:spLocks noChangeArrowheads="1"/>
          </p:cNvSpPr>
          <p:nvPr/>
        </p:nvSpPr>
        <p:spPr bwMode="auto">
          <a:xfrm>
            <a:off x="6691313"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5" name="Line 98">
            <a:extLst>
              <a:ext uri="{FF2B5EF4-FFF2-40B4-BE49-F238E27FC236}">
                <a16:creationId xmlns:a16="http://schemas.microsoft.com/office/drawing/2014/main" id="{0806E946-92EE-4F56-9D6C-593432606AD2}"/>
              </a:ext>
            </a:extLst>
          </p:cNvPr>
          <p:cNvSpPr>
            <a:spLocks noChangeShapeType="1"/>
          </p:cNvSpPr>
          <p:nvPr/>
        </p:nvSpPr>
        <p:spPr bwMode="auto">
          <a:xfrm>
            <a:off x="6878638" y="365307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Line 99">
            <a:extLst>
              <a:ext uri="{FF2B5EF4-FFF2-40B4-BE49-F238E27FC236}">
                <a16:creationId xmlns:a16="http://schemas.microsoft.com/office/drawing/2014/main" id="{87A01A49-2A80-4558-BC3B-B7E7CC149BF1}"/>
              </a:ext>
            </a:extLst>
          </p:cNvPr>
          <p:cNvSpPr>
            <a:spLocks noChangeShapeType="1"/>
          </p:cNvSpPr>
          <p:nvPr/>
        </p:nvSpPr>
        <p:spPr bwMode="auto">
          <a:xfrm>
            <a:off x="6878638" y="3480034"/>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Line 100">
            <a:extLst>
              <a:ext uri="{FF2B5EF4-FFF2-40B4-BE49-F238E27FC236}">
                <a16:creationId xmlns:a16="http://schemas.microsoft.com/office/drawing/2014/main" id="{B5AD56FD-C96F-4BE3-9A90-0CB41848F070}"/>
              </a:ext>
            </a:extLst>
          </p:cNvPr>
          <p:cNvSpPr>
            <a:spLocks noChangeShapeType="1"/>
          </p:cNvSpPr>
          <p:nvPr/>
        </p:nvSpPr>
        <p:spPr bwMode="auto">
          <a:xfrm>
            <a:off x="6878638" y="330699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Line 101">
            <a:extLst>
              <a:ext uri="{FF2B5EF4-FFF2-40B4-BE49-F238E27FC236}">
                <a16:creationId xmlns:a16="http://schemas.microsoft.com/office/drawing/2014/main" id="{8ACF4AEA-D39E-4B54-8226-84677FEAE897}"/>
              </a:ext>
            </a:extLst>
          </p:cNvPr>
          <p:cNvSpPr>
            <a:spLocks noChangeShapeType="1"/>
          </p:cNvSpPr>
          <p:nvPr/>
        </p:nvSpPr>
        <p:spPr bwMode="auto">
          <a:xfrm>
            <a:off x="6878638" y="313237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Line 102">
            <a:extLst>
              <a:ext uri="{FF2B5EF4-FFF2-40B4-BE49-F238E27FC236}">
                <a16:creationId xmlns:a16="http://schemas.microsoft.com/office/drawing/2014/main" id="{012B9FC5-2C50-4DAF-BD76-6E54C7836FE2}"/>
              </a:ext>
            </a:extLst>
          </p:cNvPr>
          <p:cNvSpPr>
            <a:spLocks noChangeShapeType="1"/>
          </p:cNvSpPr>
          <p:nvPr/>
        </p:nvSpPr>
        <p:spPr bwMode="auto">
          <a:xfrm>
            <a:off x="6878638" y="2959334"/>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Line 103">
            <a:extLst>
              <a:ext uri="{FF2B5EF4-FFF2-40B4-BE49-F238E27FC236}">
                <a16:creationId xmlns:a16="http://schemas.microsoft.com/office/drawing/2014/main" id="{081529F0-E793-439B-A83D-8D9437280C55}"/>
              </a:ext>
            </a:extLst>
          </p:cNvPr>
          <p:cNvSpPr>
            <a:spLocks noChangeShapeType="1"/>
          </p:cNvSpPr>
          <p:nvPr/>
        </p:nvSpPr>
        <p:spPr bwMode="auto">
          <a:xfrm>
            <a:off x="6878638" y="2784709"/>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7EFA1EB9-093D-6543-9327-1E3C7F6B37AA}"/>
              </a:ext>
            </a:extLst>
          </p:cNvPr>
          <p:cNvGrpSpPr/>
          <p:nvPr/>
        </p:nvGrpSpPr>
        <p:grpSpPr>
          <a:xfrm>
            <a:off x="6518276" y="1426095"/>
            <a:ext cx="5140324" cy="357188"/>
            <a:chOff x="6518276" y="1643711"/>
            <a:chExt cx="5140324" cy="357188"/>
          </a:xfrm>
        </p:grpSpPr>
        <p:sp>
          <p:nvSpPr>
            <p:cNvPr id="107" name="Rectangle 90">
              <a:extLst>
                <a:ext uri="{FF2B5EF4-FFF2-40B4-BE49-F238E27FC236}">
                  <a16:creationId xmlns:a16="http://schemas.microsoft.com/office/drawing/2014/main" id="{A2870673-2C49-40C5-853F-21A87C092A30}"/>
                </a:ext>
              </a:extLst>
            </p:cNvPr>
            <p:cNvSpPr>
              <a:spLocks noChangeArrowheads="1"/>
            </p:cNvSpPr>
            <p:nvPr/>
          </p:nvSpPr>
          <p:spPr bwMode="auto">
            <a:xfrm>
              <a:off x="6523038"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 name="Rectangle 91">
              <a:extLst>
                <a:ext uri="{FF2B5EF4-FFF2-40B4-BE49-F238E27FC236}">
                  <a16:creationId xmlns:a16="http://schemas.microsoft.com/office/drawing/2014/main" id="{6A78F470-4855-40CF-9BE7-C162D06CA9B8}"/>
                </a:ext>
              </a:extLst>
            </p:cNvPr>
            <p:cNvSpPr>
              <a:spLocks noChangeArrowheads="1"/>
            </p:cNvSpPr>
            <p:nvPr/>
          </p:nvSpPr>
          <p:spPr bwMode="auto">
            <a:xfrm>
              <a:off x="6581775"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 name="Rectangle 92">
              <a:extLst>
                <a:ext uri="{FF2B5EF4-FFF2-40B4-BE49-F238E27FC236}">
                  <a16:creationId xmlns:a16="http://schemas.microsoft.com/office/drawing/2014/main" id="{C320B1FA-691C-4505-8F18-8891EA2F9162}"/>
                </a:ext>
              </a:extLst>
            </p:cNvPr>
            <p:cNvSpPr>
              <a:spLocks noChangeArrowheads="1"/>
            </p:cNvSpPr>
            <p:nvPr/>
          </p:nvSpPr>
          <p:spPr bwMode="auto">
            <a:xfrm>
              <a:off x="6637338"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 name="Rectangle 93">
              <a:extLst>
                <a:ext uri="{FF2B5EF4-FFF2-40B4-BE49-F238E27FC236}">
                  <a16:creationId xmlns:a16="http://schemas.microsoft.com/office/drawing/2014/main" id="{A31DBD6F-1E10-4328-9E15-B178C12769AB}"/>
                </a:ext>
              </a:extLst>
            </p:cNvPr>
            <p:cNvSpPr>
              <a:spLocks noChangeArrowheads="1"/>
            </p:cNvSpPr>
            <p:nvPr/>
          </p:nvSpPr>
          <p:spPr bwMode="auto">
            <a:xfrm>
              <a:off x="6691313"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 name="Rectangle 94">
              <a:extLst>
                <a:ext uri="{FF2B5EF4-FFF2-40B4-BE49-F238E27FC236}">
                  <a16:creationId xmlns:a16="http://schemas.microsoft.com/office/drawing/2014/main" id="{41C3D783-CFBA-4A88-8CC7-5D90D3E6850F}"/>
                </a:ext>
              </a:extLst>
            </p:cNvPr>
            <p:cNvSpPr>
              <a:spLocks noChangeArrowheads="1"/>
            </p:cNvSpPr>
            <p:nvPr/>
          </p:nvSpPr>
          <p:spPr bwMode="auto">
            <a:xfrm>
              <a:off x="6518276"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 name="Rectangle 95">
              <a:extLst>
                <a:ext uri="{FF2B5EF4-FFF2-40B4-BE49-F238E27FC236}">
                  <a16:creationId xmlns:a16="http://schemas.microsoft.com/office/drawing/2014/main" id="{3367F9BD-82ED-4E59-8D8A-F15F468D9984}"/>
                </a:ext>
              </a:extLst>
            </p:cNvPr>
            <p:cNvSpPr>
              <a:spLocks noChangeArrowheads="1"/>
            </p:cNvSpPr>
            <p:nvPr/>
          </p:nvSpPr>
          <p:spPr bwMode="auto">
            <a:xfrm>
              <a:off x="6572250"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 name="Rectangle 96">
              <a:extLst>
                <a:ext uri="{FF2B5EF4-FFF2-40B4-BE49-F238E27FC236}">
                  <a16:creationId xmlns:a16="http://schemas.microsoft.com/office/drawing/2014/main" id="{1EE1E7D6-7B7D-4514-92EB-1C6CD78E6F85}"/>
                </a:ext>
              </a:extLst>
            </p:cNvPr>
            <p:cNvSpPr>
              <a:spLocks noChangeArrowheads="1"/>
            </p:cNvSpPr>
            <p:nvPr/>
          </p:nvSpPr>
          <p:spPr bwMode="auto">
            <a:xfrm>
              <a:off x="6632575"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4" name="Rectangle 97">
              <a:extLst>
                <a:ext uri="{FF2B5EF4-FFF2-40B4-BE49-F238E27FC236}">
                  <a16:creationId xmlns:a16="http://schemas.microsoft.com/office/drawing/2014/main" id="{7B3F3D02-DC7A-4BF2-8348-DDE6FE9FD416}"/>
                </a:ext>
              </a:extLst>
            </p:cNvPr>
            <p:cNvSpPr>
              <a:spLocks noChangeArrowheads="1"/>
            </p:cNvSpPr>
            <p:nvPr/>
          </p:nvSpPr>
          <p:spPr bwMode="auto">
            <a:xfrm>
              <a:off x="6691313"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1" name="Line 104">
              <a:extLst>
                <a:ext uri="{FF2B5EF4-FFF2-40B4-BE49-F238E27FC236}">
                  <a16:creationId xmlns:a16="http://schemas.microsoft.com/office/drawing/2014/main" id="{323DF942-229D-4A52-A912-F5278808E7EC}"/>
                </a:ext>
              </a:extLst>
            </p:cNvPr>
            <p:cNvSpPr>
              <a:spLocks noChangeShapeType="1"/>
            </p:cNvSpPr>
            <p:nvPr/>
          </p:nvSpPr>
          <p:spPr bwMode="auto">
            <a:xfrm>
              <a:off x="6878638" y="1886599"/>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Line 105">
              <a:extLst>
                <a:ext uri="{FF2B5EF4-FFF2-40B4-BE49-F238E27FC236}">
                  <a16:creationId xmlns:a16="http://schemas.microsoft.com/office/drawing/2014/main" id="{E9756137-44F7-493A-BCC7-5498A51062C9}"/>
                </a:ext>
              </a:extLst>
            </p:cNvPr>
            <p:cNvSpPr>
              <a:spLocks noChangeShapeType="1"/>
            </p:cNvSpPr>
            <p:nvPr/>
          </p:nvSpPr>
          <p:spPr bwMode="auto">
            <a:xfrm>
              <a:off x="6878638" y="171356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2" name="Rectangle 145">
            <a:extLst>
              <a:ext uri="{FF2B5EF4-FFF2-40B4-BE49-F238E27FC236}">
                <a16:creationId xmlns:a16="http://schemas.microsoft.com/office/drawing/2014/main" id="{9F1D3EF7-8D70-4006-A8F6-A2F56982E1A1}"/>
              </a:ext>
            </a:extLst>
          </p:cNvPr>
          <p:cNvSpPr>
            <a:spLocks noChangeArrowheads="1"/>
          </p:cNvSpPr>
          <p:nvPr/>
        </p:nvSpPr>
        <p:spPr bwMode="auto">
          <a:xfrm>
            <a:off x="7042653" y="3122846"/>
            <a:ext cx="214312" cy="7096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46">
            <a:extLst>
              <a:ext uri="{FF2B5EF4-FFF2-40B4-BE49-F238E27FC236}">
                <a16:creationId xmlns:a16="http://schemas.microsoft.com/office/drawing/2014/main" id="{654DF8CC-69C8-48F1-BD8C-2F68AAB0FBEB}"/>
              </a:ext>
            </a:extLst>
          </p:cNvPr>
          <p:cNvSpPr>
            <a:spLocks noChangeArrowheads="1"/>
          </p:cNvSpPr>
          <p:nvPr/>
        </p:nvSpPr>
        <p:spPr bwMode="auto">
          <a:xfrm>
            <a:off x="7521842" y="3241909"/>
            <a:ext cx="209550" cy="5905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47">
            <a:extLst>
              <a:ext uri="{FF2B5EF4-FFF2-40B4-BE49-F238E27FC236}">
                <a16:creationId xmlns:a16="http://schemas.microsoft.com/office/drawing/2014/main" id="{0554FD69-2DB1-4AF6-AA26-BBB452AA1038}"/>
              </a:ext>
            </a:extLst>
          </p:cNvPr>
          <p:cNvSpPr>
            <a:spLocks noChangeArrowheads="1"/>
          </p:cNvSpPr>
          <p:nvPr/>
        </p:nvSpPr>
        <p:spPr bwMode="auto">
          <a:xfrm>
            <a:off x="7996269" y="3013309"/>
            <a:ext cx="209550" cy="8191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49">
            <a:extLst>
              <a:ext uri="{FF2B5EF4-FFF2-40B4-BE49-F238E27FC236}">
                <a16:creationId xmlns:a16="http://schemas.microsoft.com/office/drawing/2014/main" id="{130976A7-357B-4559-BD41-E2E46C96F2B7}"/>
              </a:ext>
            </a:extLst>
          </p:cNvPr>
          <p:cNvSpPr>
            <a:spLocks noChangeArrowheads="1"/>
          </p:cNvSpPr>
          <p:nvPr/>
        </p:nvSpPr>
        <p:spPr bwMode="auto">
          <a:xfrm>
            <a:off x="10368404" y="2886309"/>
            <a:ext cx="214312" cy="94615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50">
            <a:extLst>
              <a:ext uri="{FF2B5EF4-FFF2-40B4-BE49-F238E27FC236}">
                <a16:creationId xmlns:a16="http://schemas.microsoft.com/office/drawing/2014/main" id="{4B4EE996-D8E1-4431-B5EB-3C9D0A7A8D27}"/>
              </a:ext>
            </a:extLst>
          </p:cNvPr>
          <p:cNvSpPr>
            <a:spLocks noChangeArrowheads="1"/>
          </p:cNvSpPr>
          <p:nvPr/>
        </p:nvSpPr>
        <p:spPr bwMode="auto">
          <a:xfrm>
            <a:off x="10847593" y="2995846"/>
            <a:ext cx="214312" cy="83661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51">
            <a:extLst>
              <a:ext uri="{FF2B5EF4-FFF2-40B4-BE49-F238E27FC236}">
                <a16:creationId xmlns:a16="http://schemas.microsoft.com/office/drawing/2014/main" id="{B0FDC441-55C3-4047-8595-27ACDBBC567E}"/>
              </a:ext>
            </a:extLst>
          </p:cNvPr>
          <p:cNvSpPr>
            <a:spLocks noChangeArrowheads="1"/>
          </p:cNvSpPr>
          <p:nvPr/>
        </p:nvSpPr>
        <p:spPr bwMode="auto">
          <a:xfrm>
            <a:off x="11326786" y="2922821"/>
            <a:ext cx="209550" cy="90963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EA0BDF12-B335-E942-BE61-07D41E606B76}"/>
              </a:ext>
            </a:extLst>
          </p:cNvPr>
          <p:cNvGrpSpPr/>
          <p:nvPr/>
        </p:nvGrpSpPr>
        <p:grpSpPr>
          <a:xfrm>
            <a:off x="7013817" y="2976236"/>
            <a:ext cx="284162" cy="187325"/>
            <a:chOff x="7078663" y="2768600"/>
            <a:chExt cx="284162" cy="187325"/>
          </a:xfrm>
        </p:grpSpPr>
        <p:sp>
          <p:nvSpPr>
            <p:cNvPr id="126" name="Rectangle 109">
              <a:extLst>
                <a:ext uri="{FF2B5EF4-FFF2-40B4-BE49-F238E27FC236}">
                  <a16:creationId xmlns:a16="http://schemas.microsoft.com/office/drawing/2014/main" id="{C1FD2C1B-4E4A-4F33-B6C0-96E6B067A92D}"/>
                </a:ext>
              </a:extLst>
            </p:cNvPr>
            <p:cNvSpPr>
              <a:spLocks noChangeArrowheads="1"/>
            </p:cNvSpPr>
            <p:nvPr/>
          </p:nvSpPr>
          <p:spPr bwMode="auto">
            <a:xfrm>
              <a:off x="7078663" y="2770188"/>
              <a:ext cx="260350"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52">
              <a:extLst>
                <a:ext uri="{FF2B5EF4-FFF2-40B4-BE49-F238E27FC236}">
                  <a16:creationId xmlns:a16="http://schemas.microsoft.com/office/drawing/2014/main" id="{F14EC819-79AD-42AE-BDEA-5068AC90078E}"/>
                </a:ext>
              </a:extLst>
            </p:cNvPr>
            <p:cNvSpPr>
              <a:spLocks noChangeArrowheads="1"/>
            </p:cNvSpPr>
            <p:nvPr/>
          </p:nvSpPr>
          <p:spPr bwMode="auto">
            <a:xfrm>
              <a:off x="7119938"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0" name="Rectangle 153">
              <a:extLst>
                <a:ext uri="{FF2B5EF4-FFF2-40B4-BE49-F238E27FC236}">
                  <a16:creationId xmlns:a16="http://schemas.microsoft.com/office/drawing/2014/main" id="{878CAEAA-2518-4EF4-8DFE-7D655F6AE885}"/>
                </a:ext>
              </a:extLst>
            </p:cNvPr>
            <p:cNvSpPr>
              <a:spLocks noChangeArrowheads="1"/>
            </p:cNvSpPr>
            <p:nvPr/>
          </p:nvSpPr>
          <p:spPr bwMode="auto">
            <a:xfrm>
              <a:off x="7180263"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1" name="Rectangle 154">
              <a:extLst>
                <a:ext uri="{FF2B5EF4-FFF2-40B4-BE49-F238E27FC236}">
                  <a16:creationId xmlns:a16="http://schemas.microsoft.com/office/drawing/2014/main" id="{ED1603CB-D59D-4EF2-B0F5-AF332C9CA7A0}"/>
                </a:ext>
              </a:extLst>
            </p:cNvPr>
            <p:cNvSpPr>
              <a:spLocks noChangeArrowheads="1"/>
            </p:cNvSpPr>
            <p:nvPr/>
          </p:nvSpPr>
          <p:spPr bwMode="auto">
            <a:xfrm>
              <a:off x="7239000"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9" name="Group 138">
            <a:extLst>
              <a:ext uri="{FF2B5EF4-FFF2-40B4-BE49-F238E27FC236}">
                <a16:creationId xmlns:a16="http://schemas.microsoft.com/office/drawing/2014/main" id="{58BB01EB-90A8-514D-8C1A-15D04BE40495}"/>
              </a:ext>
            </a:extLst>
          </p:cNvPr>
          <p:cNvGrpSpPr/>
          <p:nvPr/>
        </p:nvGrpSpPr>
        <p:grpSpPr>
          <a:xfrm>
            <a:off x="7489924" y="3095037"/>
            <a:ext cx="284163" cy="187325"/>
            <a:chOff x="7762875" y="2892425"/>
            <a:chExt cx="284163" cy="187325"/>
          </a:xfrm>
        </p:grpSpPr>
        <p:sp>
          <p:nvSpPr>
            <p:cNvPr id="125" name="Rectangle 108">
              <a:extLst>
                <a:ext uri="{FF2B5EF4-FFF2-40B4-BE49-F238E27FC236}">
                  <a16:creationId xmlns:a16="http://schemas.microsoft.com/office/drawing/2014/main" id="{39AE4B06-4FBD-46E1-9E06-8094B9C7306E}"/>
                </a:ext>
              </a:extLst>
            </p:cNvPr>
            <p:cNvSpPr>
              <a:spLocks noChangeArrowheads="1"/>
            </p:cNvSpPr>
            <p:nvPr/>
          </p:nvSpPr>
          <p:spPr bwMode="auto">
            <a:xfrm>
              <a:off x="7762875" y="2901950"/>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55">
              <a:extLst>
                <a:ext uri="{FF2B5EF4-FFF2-40B4-BE49-F238E27FC236}">
                  <a16:creationId xmlns:a16="http://schemas.microsoft.com/office/drawing/2014/main" id="{8EFF4AE2-F5C7-4BBB-8FE5-B51DBD0C8108}"/>
                </a:ext>
              </a:extLst>
            </p:cNvPr>
            <p:cNvSpPr>
              <a:spLocks noChangeArrowheads="1"/>
            </p:cNvSpPr>
            <p:nvPr/>
          </p:nvSpPr>
          <p:spPr bwMode="auto">
            <a:xfrm>
              <a:off x="7808913"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Rectangle 156">
              <a:extLst>
                <a:ext uri="{FF2B5EF4-FFF2-40B4-BE49-F238E27FC236}">
                  <a16:creationId xmlns:a16="http://schemas.microsoft.com/office/drawing/2014/main" id="{75EBA6F3-C84A-4AB9-8B5A-3448476F62F6}"/>
                </a:ext>
              </a:extLst>
            </p:cNvPr>
            <p:cNvSpPr>
              <a:spLocks noChangeArrowheads="1"/>
            </p:cNvSpPr>
            <p:nvPr/>
          </p:nvSpPr>
          <p:spPr bwMode="auto">
            <a:xfrm>
              <a:off x="7864475"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 name="Rectangle 157">
              <a:extLst>
                <a:ext uri="{FF2B5EF4-FFF2-40B4-BE49-F238E27FC236}">
                  <a16:creationId xmlns:a16="http://schemas.microsoft.com/office/drawing/2014/main" id="{3A2F743F-BF2C-48EE-B416-AFFDBAE1DF9A}"/>
                </a:ext>
              </a:extLst>
            </p:cNvPr>
            <p:cNvSpPr>
              <a:spLocks noChangeArrowheads="1"/>
            </p:cNvSpPr>
            <p:nvPr/>
          </p:nvSpPr>
          <p:spPr bwMode="auto">
            <a:xfrm>
              <a:off x="7923213"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8" name="Group 137">
            <a:extLst>
              <a:ext uri="{FF2B5EF4-FFF2-40B4-BE49-F238E27FC236}">
                <a16:creationId xmlns:a16="http://schemas.microsoft.com/office/drawing/2014/main" id="{9B1C19DF-E353-5F4C-9121-5D8612D17C75}"/>
              </a:ext>
            </a:extLst>
          </p:cNvPr>
          <p:cNvGrpSpPr/>
          <p:nvPr/>
        </p:nvGrpSpPr>
        <p:grpSpPr>
          <a:xfrm>
            <a:off x="7973802" y="2846341"/>
            <a:ext cx="279400" cy="187325"/>
            <a:chOff x="8451850" y="2663825"/>
            <a:chExt cx="279400" cy="187325"/>
          </a:xfrm>
        </p:grpSpPr>
        <p:sp>
          <p:nvSpPr>
            <p:cNvPr id="124" name="Rectangle 107">
              <a:extLst>
                <a:ext uri="{FF2B5EF4-FFF2-40B4-BE49-F238E27FC236}">
                  <a16:creationId xmlns:a16="http://schemas.microsoft.com/office/drawing/2014/main" id="{A2CFB713-D9AA-4325-8E39-3636336F49EE}"/>
                </a:ext>
              </a:extLst>
            </p:cNvPr>
            <p:cNvSpPr>
              <a:spLocks noChangeArrowheads="1"/>
            </p:cNvSpPr>
            <p:nvPr/>
          </p:nvSpPr>
          <p:spPr bwMode="auto">
            <a:xfrm>
              <a:off x="8451850" y="2668588"/>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Rectangle 158">
              <a:extLst>
                <a:ext uri="{FF2B5EF4-FFF2-40B4-BE49-F238E27FC236}">
                  <a16:creationId xmlns:a16="http://schemas.microsoft.com/office/drawing/2014/main" id="{527A4008-C688-424F-A8B6-17C062929795}"/>
                </a:ext>
              </a:extLst>
            </p:cNvPr>
            <p:cNvSpPr>
              <a:spLocks noChangeArrowheads="1"/>
            </p:cNvSpPr>
            <p:nvPr/>
          </p:nvSpPr>
          <p:spPr bwMode="auto">
            <a:xfrm>
              <a:off x="8493125" y="2663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 name="Rectangle 159">
              <a:extLst>
                <a:ext uri="{FF2B5EF4-FFF2-40B4-BE49-F238E27FC236}">
                  <a16:creationId xmlns:a16="http://schemas.microsoft.com/office/drawing/2014/main" id="{C31BCD52-93C5-4F33-A32C-5D384CEC7708}"/>
                </a:ext>
              </a:extLst>
            </p:cNvPr>
            <p:cNvSpPr>
              <a:spLocks noChangeArrowheads="1"/>
            </p:cNvSpPr>
            <p:nvPr/>
          </p:nvSpPr>
          <p:spPr bwMode="auto">
            <a:xfrm>
              <a:off x="8551863" y="2663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 name="Rectangle 160">
              <a:extLst>
                <a:ext uri="{FF2B5EF4-FFF2-40B4-BE49-F238E27FC236}">
                  <a16:creationId xmlns:a16="http://schemas.microsoft.com/office/drawing/2014/main" id="{F998FB6F-5E11-4211-81AC-EB5A0F9C97C8}"/>
                </a:ext>
              </a:extLst>
            </p:cNvPr>
            <p:cNvSpPr>
              <a:spLocks noChangeArrowheads="1"/>
            </p:cNvSpPr>
            <p:nvPr/>
          </p:nvSpPr>
          <p:spPr bwMode="auto">
            <a:xfrm>
              <a:off x="8612188" y="2663825"/>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7</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4" name="Group 133">
            <a:extLst>
              <a:ext uri="{FF2B5EF4-FFF2-40B4-BE49-F238E27FC236}">
                <a16:creationId xmlns:a16="http://schemas.microsoft.com/office/drawing/2014/main" id="{A9F20E75-5F12-9748-8313-7BA945BA16E9}"/>
              </a:ext>
            </a:extLst>
          </p:cNvPr>
          <p:cNvGrpSpPr/>
          <p:nvPr/>
        </p:nvGrpSpPr>
        <p:grpSpPr>
          <a:xfrm>
            <a:off x="10325936" y="2710078"/>
            <a:ext cx="279400" cy="201612"/>
            <a:chOff x="9820275" y="2522538"/>
            <a:chExt cx="279400" cy="201612"/>
          </a:xfrm>
        </p:grpSpPr>
        <p:sp>
          <p:nvSpPr>
            <p:cNvPr id="127" name="Rectangle 110">
              <a:extLst>
                <a:ext uri="{FF2B5EF4-FFF2-40B4-BE49-F238E27FC236}">
                  <a16:creationId xmlns:a16="http://schemas.microsoft.com/office/drawing/2014/main" id="{2206B862-CE66-4FAB-9FA9-0BF6112FABC1}"/>
                </a:ext>
              </a:extLst>
            </p:cNvPr>
            <p:cNvSpPr>
              <a:spLocks noChangeArrowheads="1"/>
            </p:cNvSpPr>
            <p:nvPr/>
          </p:nvSpPr>
          <p:spPr bwMode="auto">
            <a:xfrm>
              <a:off x="9820275" y="2522538"/>
              <a:ext cx="260350"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61">
              <a:extLst>
                <a:ext uri="{FF2B5EF4-FFF2-40B4-BE49-F238E27FC236}">
                  <a16:creationId xmlns:a16="http://schemas.microsoft.com/office/drawing/2014/main" id="{0EAEF1FD-4BE0-4F00-A0AE-C8365BBBA8DD}"/>
                </a:ext>
              </a:extLst>
            </p:cNvPr>
            <p:cNvSpPr>
              <a:spLocks noChangeArrowheads="1"/>
            </p:cNvSpPr>
            <p:nvPr/>
          </p:nvSpPr>
          <p:spPr bwMode="auto">
            <a:xfrm>
              <a:off x="9861550"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 name="Rectangle 162">
              <a:extLst>
                <a:ext uri="{FF2B5EF4-FFF2-40B4-BE49-F238E27FC236}">
                  <a16:creationId xmlns:a16="http://schemas.microsoft.com/office/drawing/2014/main" id="{AE5AB0E2-EAC2-4164-89E1-2A3243D41984}"/>
                </a:ext>
              </a:extLst>
            </p:cNvPr>
            <p:cNvSpPr>
              <a:spLocks noChangeArrowheads="1"/>
            </p:cNvSpPr>
            <p:nvPr/>
          </p:nvSpPr>
          <p:spPr bwMode="auto">
            <a:xfrm>
              <a:off x="9915525"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 name="Rectangle 163">
              <a:extLst>
                <a:ext uri="{FF2B5EF4-FFF2-40B4-BE49-F238E27FC236}">
                  <a16:creationId xmlns:a16="http://schemas.microsoft.com/office/drawing/2014/main" id="{FDC48F8A-9ECD-493F-B7A5-3FCB5394FEC6}"/>
                </a:ext>
              </a:extLst>
            </p:cNvPr>
            <p:cNvSpPr>
              <a:spLocks noChangeArrowheads="1"/>
            </p:cNvSpPr>
            <p:nvPr/>
          </p:nvSpPr>
          <p:spPr bwMode="auto">
            <a:xfrm>
              <a:off x="9975850"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5" name="Group 134">
            <a:extLst>
              <a:ext uri="{FF2B5EF4-FFF2-40B4-BE49-F238E27FC236}">
                <a16:creationId xmlns:a16="http://schemas.microsoft.com/office/drawing/2014/main" id="{E98C995D-EF0E-EF44-980A-330AEB130080}"/>
              </a:ext>
            </a:extLst>
          </p:cNvPr>
          <p:cNvGrpSpPr/>
          <p:nvPr/>
        </p:nvGrpSpPr>
        <p:grpSpPr>
          <a:xfrm>
            <a:off x="10806598" y="2829140"/>
            <a:ext cx="287337" cy="187325"/>
            <a:chOff x="10504488" y="2641600"/>
            <a:chExt cx="287337" cy="187325"/>
          </a:xfrm>
        </p:grpSpPr>
        <p:sp>
          <p:nvSpPr>
            <p:cNvPr id="128" name="Rectangle 111">
              <a:extLst>
                <a:ext uri="{FF2B5EF4-FFF2-40B4-BE49-F238E27FC236}">
                  <a16:creationId xmlns:a16="http://schemas.microsoft.com/office/drawing/2014/main" id="{DD26E6F3-7A95-4839-B1D4-BCFE4E970983}"/>
                </a:ext>
              </a:extLst>
            </p:cNvPr>
            <p:cNvSpPr>
              <a:spLocks noChangeArrowheads="1"/>
            </p:cNvSpPr>
            <p:nvPr/>
          </p:nvSpPr>
          <p:spPr bwMode="auto">
            <a:xfrm>
              <a:off x="10504488" y="2668588"/>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64">
              <a:extLst>
                <a:ext uri="{FF2B5EF4-FFF2-40B4-BE49-F238E27FC236}">
                  <a16:creationId xmlns:a16="http://schemas.microsoft.com/office/drawing/2014/main" id="{1E46BCFC-582D-4CBE-B343-03B57420E0C2}"/>
                </a:ext>
              </a:extLst>
            </p:cNvPr>
            <p:cNvSpPr>
              <a:spLocks noChangeArrowheads="1"/>
            </p:cNvSpPr>
            <p:nvPr/>
          </p:nvSpPr>
          <p:spPr bwMode="auto">
            <a:xfrm>
              <a:off x="10545763"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 name="Rectangle 165">
              <a:extLst>
                <a:ext uri="{FF2B5EF4-FFF2-40B4-BE49-F238E27FC236}">
                  <a16:creationId xmlns:a16="http://schemas.microsoft.com/office/drawing/2014/main" id="{BA6AC21F-4FD3-4A8F-AB7B-329E952FA9A0}"/>
                </a:ext>
              </a:extLst>
            </p:cNvPr>
            <p:cNvSpPr>
              <a:spLocks noChangeArrowheads="1"/>
            </p:cNvSpPr>
            <p:nvPr/>
          </p:nvSpPr>
          <p:spPr bwMode="auto">
            <a:xfrm>
              <a:off x="10604500"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 name="Rectangle 166">
              <a:extLst>
                <a:ext uri="{FF2B5EF4-FFF2-40B4-BE49-F238E27FC236}">
                  <a16:creationId xmlns:a16="http://schemas.microsoft.com/office/drawing/2014/main" id="{E8AF6D28-987C-47AC-9DB3-04DF8A3DB05E}"/>
                </a:ext>
              </a:extLst>
            </p:cNvPr>
            <p:cNvSpPr>
              <a:spLocks noChangeArrowheads="1"/>
            </p:cNvSpPr>
            <p:nvPr/>
          </p:nvSpPr>
          <p:spPr bwMode="auto">
            <a:xfrm>
              <a:off x="10668000"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6" name="Group 135">
            <a:extLst>
              <a:ext uri="{FF2B5EF4-FFF2-40B4-BE49-F238E27FC236}">
                <a16:creationId xmlns:a16="http://schemas.microsoft.com/office/drawing/2014/main" id="{E27FA439-5752-7047-84DB-A59540A2DA9C}"/>
              </a:ext>
            </a:extLst>
          </p:cNvPr>
          <p:cNvGrpSpPr/>
          <p:nvPr/>
        </p:nvGrpSpPr>
        <p:grpSpPr>
          <a:xfrm>
            <a:off x="11294513" y="2755592"/>
            <a:ext cx="263525" cy="187325"/>
            <a:chOff x="11193463" y="2578100"/>
            <a:chExt cx="263525" cy="187325"/>
          </a:xfrm>
        </p:grpSpPr>
        <p:sp>
          <p:nvSpPr>
            <p:cNvPr id="129" name="Rectangle 112">
              <a:extLst>
                <a:ext uri="{FF2B5EF4-FFF2-40B4-BE49-F238E27FC236}">
                  <a16:creationId xmlns:a16="http://schemas.microsoft.com/office/drawing/2014/main" id="{D2ECAEFA-0E27-45FF-9147-1A1741361EFF}"/>
                </a:ext>
              </a:extLst>
            </p:cNvPr>
            <p:cNvSpPr>
              <a:spLocks noChangeArrowheads="1"/>
            </p:cNvSpPr>
            <p:nvPr/>
          </p:nvSpPr>
          <p:spPr bwMode="auto">
            <a:xfrm>
              <a:off x="11193463" y="2582863"/>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67">
              <a:extLst>
                <a:ext uri="{FF2B5EF4-FFF2-40B4-BE49-F238E27FC236}">
                  <a16:creationId xmlns:a16="http://schemas.microsoft.com/office/drawing/2014/main" id="{25B01A74-1BB6-4D47-8043-49A726A55C52}"/>
                </a:ext>
              </a:extLst>
            </p:cNvPr>
            <p:cNvSpPr>
              <a:spLocks noChangeArrowheads="1"/>
            </p:cNvSpPr>
            <p:nvPr/>
          </p:nvSpPr>
          <p:spPr bwMode="auto">
            <a:xfrm>
              <a:off x="11242675" y="25781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 name="Rectangle 168">
              <a:extLst>
                <a:ext uri="{FF2B5EF4-FFF2-40B4-BE49-F238E27FC236}">
                  <a16:creationId xmlns:a16="http://schemas.microsoft.com/office/drawing/2014/main" id="{D14B5D1A-D9EE-4B01-ACF8-6C5056CFAFA1}"/>
                </a:ext>
              </a:extLst>
            </p:cNvPr>
            <p:cNvSpPr>
              <a:spLocks noChangeArrowheads="1"/>
            </p:cNvSpPr>
            <p:nvPr/>
          </p:nvSpPr>
          <p:spPr bwMode="auto">
            <a:xfrm>
              <a:off x="11298238" y="25781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Rectangle 169">
              <a:extLst>
                <a:ext uri="{FF2B5EF4-FFF2-40B4-BE49-F238E27FC236}">
                  <a16:creationId xmlns:a16="http://schemas.microsoft.com/office/drawing/2014/main" id="{3F515199-4642-4CA6-A192-0D39AF0B64AE}"/>
                </a:ext>
              </a:extLst>
            </p:cNvPr>
            <p:cNvSpPr>
              <a:spLocks noChangeArrowheads="1"/>
            </p:cNvSpPr>
            <p:nvPr/>
          </p:nvSpPr>
          <p:spPr bwMode="auto">
            <a:xfrm>
              <a:off x="11352213" y="25781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7" name="Group 136">
            <a:extLst>
              <a:ext uri="{FF2B5EF4-FFF2-40B4-BE49-F238E27FC236}">
                <a16:creationId xmlns:a16="http://schemas.microsoft.com/office/drawing/2014/main" id="{3D9B0D5E-5231-2346-AB60-A2B1724FC959}"/>
              </a:ext>
            </a:extLst>
          </p:cNvPr>
          <p:cNvGrpSpPr/>
          <p:nvPr/>
        </p:nvGrpSpPr>
        <p:grpSpPr>
          <a:xfrm>
            <a:off x="9839759" y="1423762"/>
            <a:ext cx="325438" cy="187325"/>
            <a:chOff x="9121775" y="1860550"/>
            <a:chExt cx="325438" cy="187325"/>
          </a:xfrm>
        </p:grpSpPr>
        <p:sp>
          <p:nvSpPr>
            <p:cNvPr id="123" name="Rectangle 106">
              <a:extLst>
                <a:ext uri="{FF2B5EF4-FFF2-40B4-BE49-F238E27FC236}">
                  <a16:creationId xmlns:a16="http://schemas.microsoft.com/office/drawing/2014/main" id="{8CFC5A1E-3C35-44A4-ACCA-44E374B6169E}"/>
                </a:ext>
              </a:extLst>
            </p:cNvPr>
            <p:cNvSpPr>
              <a:spLocks noChangeArrowheads="1"/>
            </p:cNvSpPr>
            <p:nvPr/>
          </p:nvSpPr>
          <p:spPr bwMode="auto">
            <a:xfrm>
              <a:off x="9121775" y="1868488"/>
              <a:ext cx="287337"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Rectangle 170">
              <a:extLst>
                <a:ext uri="{FF2B5EF4-FFF2-40B4-BE49-F238E27FC236}">
                  <a16:creationId xmlns:a16="http://schemas.microsoft.com/office/drawing/2014/main" id="{4C785F6F-B1BB-44AB-B95C-58922836E718}"/>
                </a:ext>
              </a:extLst>
            </p:cNvPr>
            <p:cNvSpPr>
              <a:spLocks noChangeArrowheads="1"/>
            </p:cNvSpPr>
            <p:nvPr/>
          </p:nvSpPr>
          <p:spPr bwMode="auto">
            <a:xfrm>
              <a:off x="9150350"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 name="Rectangle 171">
              <a:extLst>
                <a:ext uri="{FF2B5EF4-FFF2-40B4-BE49-F238E27FC236}">
                  <a16:creationId xmlns:a16="http://schemas.microsoft.com/office/drawing/2014/main" id="{B01C85F2-75F6-4ACC-88FC-4F02707A2392}"/>
                </a:ext>
              </a:extLst>
            </p:cNvPr>
            <p:cNvSpPr>
              <a:spLocks noChangeArrowheads="1"/>
            </p:cNvSpPr>
            <p:nvPr/>
          </p:nvSpPr>
          <p:spPr bwMode="auto">
            <a:xfrm>
              <a:off x="9204325"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 name="Rectangle 172">
              <a:extLst>
                <a:ext uri="{FF2B5EF4-FFF2-40B4-BE49-F238E27FC236}">
                  <a16:creationId xmlns:a16="http://schemas.microsoft.com/office/drawing/2014/main" id="{EF6C633B-0F03-4755-AC10-5C76C53C51E5}"/>
                </a:ext>
              </a:extLst>
            </p:cNvPr>
            <p:cNvSpPr>
              <a:spLocks noChangeArrowheads="1"/>
            </p:cNvSpPr>
            <p:nvPr/>
          </p:nvSpPr>
          <p:spPr bwMode="auto">
            <a:xfrm>
              <a:off x="9264650"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 name="Rectangle 173">
              <a:extLst>
                <a:ext uri="{FF2B5EF4-FFF2-40B4-BE49-F238E27FC236}">
                  <a16:creationId xmlns:a16="http://schemas.microsoft.com/office/drawing/2014/main" id="{E33856C7-BF65-4CF2-AFA0-9946FFBB0018}"/>
                </a:ext>
              </a:extLst>
            </p:cNvPr>
            <p:cNvSpPr>
              <a:spLocks noChangeArrowheads="1"/>
            </p:cNvSpPr>
            <p:nvPr/>
          </p:nvSpPr>
          <p:spPr bwMode="auto">
            <a:xfrm>
              <a:off x="9323388"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94" name="Title 1">
            <a:extLst>
              <a:ext uri="{FF2B5EF4-FFF2-40B4-BE49-F238E27FC236}">
                <a16:creationId xmlns:a16="http://schemas.microsoft.com/office/drawing/2014/main" id="{9B79DE44-4B2F-0146-8538-155377D79827}"/>
              </a:ext>
            </a:extLst>
          </p:cNvPr>
          <p:cNvSpPr>
            <a:spLocks noGrp="1"/>
          </p:cNvSpPr>
          <p:nvPr>
            <p:ph type="title"/>
          </p:nvPr>
        </p:nvSpPr>
        <p:spPr>
          <a:xfrm>
            <a:off x="424140" y="3475818"/>
            <a:ext cx="5146331" cy="984885"/>
          </a:xfrm>
        </p:spPr>
        <p:txBody>
          <a:bodyPr/>
          <a:lstStyle/>
          <a:p>
            <a:pPr algn="ctr"/>
            <a:r>
              <a:rPr lang="en-US" sz="3200">
                <a:solidFill>
                  <a:schemeClr val="accent2"/>
                </a:solidFill>
              </a:rPr>
              <a:t>Best-in-class</a:t>
            </a:r>
            <a:r>
              <a:rPr lang="en-US" sz="3200">
                <a:solidFill>
                  <a:schemeClr val="accent1"/>
                </a:solidFill>
              </a:rPr>
              <a:t> </a:t>
            </a:r>
            <a:r>
              <a:rPr lang="en-US" sz="3200"/>
              <a:t>price</a:t>
            </a:r>
            <a:br>
              <a:rPr lang="en-US" sz="3200"/>
            </a:br>
            <a:r>
              <a:rPr lang="en-US" sz="3200"/>
              <a:t>per performance</a:t>
            </a:r>
          </a:p>
        </p:txBody>
      </p:sp>
      <p:grpSp>
        <p:nvGrpSpPr>
          <p:cNvPr id="195" name="Group 331">
            <a:extLst>
              <a:ext uri="{FF2B5EF4-FFF2-40B4-BE49-F238E27FC236}">
                <a16:creationId xmlns:a16="http://schemas.microsoft.com/office/drawing/2014/main" id="{91E0E253-17A2-4F4F-B98D-B90EE1136FF4}"/>
              </a:ext>
            </a:extLst>
          </p:cNvPr>
          <p:cNvGrpSpPr>
            <a:grpSpLocks noChangeAspect="1"/>
          </p:cNvGrpSpPr>
          <p:nvPr/>
        </p:nvGrpSpPr>
        <p:grpSpPr bwMode="auto">
          <a:xfrm>
            <a:off x="2263335" y="1922557"/>
            <a:ext cx="1468727" cy="1219227"/>
            <a:chOff x="2204" y="2803"/>
            <a:chExt cx="312" cy="259"/>
          </a:xfrm>
        </p:grpSpPr>
        <p:sp>
          <p:nvSpPr>
            <p:cNvPr id="196" name="Freeform 332">
              <a:extLst>
                <a:ext uri="{FF2B5EF4-FFF2-40B4-BE49-F238E27FC236}">
                  <a16:creationId xmlns:a16="http://schemas.microsoft.com/office/drawing/2014/main" id="{72D70290-AA64-FA44-83E8-712F903665C1}"/>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Freeform 333">
              <a:extLst>
                <a:ext uri="{FF2B5EF4-FFF2-40B4-BE49-F238E27FC236}">
                  <a16:creationId xmlns:a16="http://schemas.microsoft.com/office/drawing/2014/main" id="{D8901B77-059A-2744-A4C5-5575371E63EA}"/>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Freeform 334">
              <a:extLst>
                <a:ext uri="{FF2B5EF4-FFF2-40B4-BE49-F238E27FC236}">
                  <a16:creationId xmlns:a16="http://schemas.microsoft.com/office/drawing/2014/main" id="{D31348D3-54D1-9546-8408-753830318E61}"/>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335">
              <a:extLst>
                <a:ext uri="{FF2B5EF4-FFF2-40B4-BE49-F238E27FC236}">
                  <a16:creationId xmlns:a16="http://schemas.microsoft.com/office/drawing/2014/main" id="{38BF1731-B5F2-664B-9F51-9FA1954A2589}"/>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336">
              <a:extLst>
                <a:ext uri="{FF2B5EF4-FFF2-40B4-BE49-F238E27FC236}">
                  <a16:creationId xmlns:a16="http://schemas.microsoft.com/office/drawing/2014/main" id="{E4FDA533-4745-A940-B940-AB69872A95C2}"/>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337">
              <a:extLst>
                <a:ext uri="{FF2B5EF4-FFF2-40B4-BE49-F238E27FC236}">
                  <a16:creationId xmlns:a16="http://schemas.microsoft.com/office/drawing/2014/main" id="{BE093928-D99D-4B4E-940F-2F6CCEFCD246}"/>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Oval 338">
              <a:extLst>
                <a:ext uri="{FF2B5EF4-FFF2-40B4-BE49-F238E27FC236}">
                  <a16:creationId xmlns:a16="http://schemas.microsoft.com/office/drawing/2014/main" id="{59E6AC3F-DB4F-B045-8719-86ED7FC77B13}"/>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339">
              <a:extLst>
                <a:ext uri="{FF2B5EF4-FFF2-40B4-BE49-F238E27FC236}">
                  <a16:creationId xmlns:a16="http://schemas.microsoft.com/office/drawing/2014/main" id="{2BFF06CA-3FAB-BB48-96E8-F47BE46B542B}"/>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6" name="TextBox 205">
            <a:extLst>
              <a:ext uri="{FF2B5EF4-FFF2-40B4-BE49-F238E27FC236}">
                <a16:creationId xmlns:a16="http://schemas.microsoft.com/office/drawing/2014/main" id="{BE0E9FA7-6AEC-6A4C-94BB-ABDBCAD1E1F6}"/>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a:ln>
                  <a:noFill/>
                </a:ln>
                <a:solidFill>
                  <a:prstClr val="white"/>
                </a:solidFill>
                <a:effectLst/>
                <a:uLnTx/>
                <a:uFillTx/>
                <a:latin typeface="Segoe UI"/>
                <a:ea typeface="+mn-ea"/>
                <a:cs typeface="+mn-cs"/>
              </a:rPr>
              <a:t> as the TPC-H metric of cost of ownership divided by composite query. </a:t>
            </a:r>
          </a:p>
        </p:txBody>
      </p:sp>
      <p:sp>
        <p:nvSpPr>
          <p:cNvPr id="2" name="TextBox 1">
            <a:extLst>
              <a:ext uri="{FF2B5EF4-FFF2-40B4-BE49-F238E27FC236}">
                <a16:creationId xmlns:a16="http://schemas.microsoft.com/office/drawing/2014/main" id="{C9E8DB40-5CB2-E54D-8CDE-3B10E5A0DBE6}"/>
              </a:ext>
            </a:extLst>
          </p:cNvPr>
          <p:cNvSpPr txBox="1"/>
          <p:nvPr/>
        </p:nvSpPr>
        <p:spPr>
          <a:xfrm>
            <a:off x="8323230" y="790307"/>
            <a:ext cx="18804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Price-performance @ 30TB</a:t>
            </a:r>
          </a:p>
        </p:txBody>
      </p:sp>
      <p:sp>
        <p:nvSpPr>
          <p:cNvPr id="3" name="TextBox 2">
            <a:extLst>
              <a:ext uri="{FF2B5EF4-FFF2-40B4-BE49-F238E27FC236}">
                <a16:creationId xmlns:a16="http://schemas.microsoft.com/office/drawing/2014/main" id="{D7A721A0-4671-E243-AEFE-AAC51F61795D}"/>
              </a:ext>
            </a:extLst>
          </p:cNvPr>
          <p:cNvSpPr txBox="1"/>
          <p:nvPr/>
        </p:nvSpPr>
        <p:spPr>
          <a:xfrm>
            <a:off x="8845071" y="1067849"/>
            <a:ext cx="83676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Lower is Better</a:t>
            </a:r>
          </a:p>
        </p:txBody>
      </p:sp>
      <p:sp>
        <p:nvSpPr>
          <p:cNvPr id="4" name="Rectangle 3">
            <a:extLst>
              <a:ext uri="{FF2B5EF4-FFF2-40B4-BE49-F238E27FC236}">
                <a16:creationId xmlns:a16="http://schemas.microsoft.com/office/drawing/2014/main" id="{D472B250-AE16-F746-9403-02CB8131DEB2}"/>
              </a:ext>
            </a:extLst>
          </p:cNvPr>
          <p:cNvSpPr/>
          <p:nvPr/>
        </p:nvSpPr>
        <p:spPr>
          <a:xfrm>
            <a:off x="9266153" y="5199744"/>
            <a:ext cx="1087156"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Google </a:t>
            </a:r>
            <a:r>
              <a:rPr kumimoji="0" lang="en-US" sz="9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BigQuery</a:t>
            </a: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F0BE4ECD-307A-EB41-B259-DFE3866FF23F}"/>
              </a:ext>
            </a:extLst>
          </p:cNvPr>
          <p:cNvSpPr/>
          <p:nvPr/>
        </p:nvSpPr>
        <p:spPr>
          <a:xfrm>
            <a:off x="6822960" y="5199744"/>
            <a:ext cx="1476686"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Azure Synapse Analytics </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TextBox 203">
            <a:extLst>
              <a:ext uri="{FF2B5EF4-FFF2-40B4-BE49-F238E27FC236}">
                <a16:creationId xmlns:a16="http://schemas.microsoft.com/office/drawing/2014/main" id="{B7D47D01-2494-CE4A-A9FA-031915BE3DC8}"/>
              </a:ext>
            </a:extLst>
          </p:cNvPr>
          <p:cNvSpPr txBox="1"/>
          <p:nvPr/>
        </p:nvSpPr>
        <p:spPr>
          <a:xfrm>
            <a:off x="8383370" y="5245110"/>
            <a:ext cx="82871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Snowflake</a:t>
            </a:r>
          </a:p>
        </p:txBody>
      </p:sp>
      <p:pic>
        <p:nvPicPr>
          <p:cNvPr id="205" name="Picture 204" descr="A picture containing object, clock&#10;&#10;Description automatically generated">
            <a:extLst>
              <a:ext uri="{FF2B5EF4-FFF2-40B4-BE49-F238E27FC236}">
                <a16:creationId xmlns:a16="http://schemas.microsoft.com/office/drawing/2014/main" id="{79FE7B9E-F2A0-E04C-87B6-204957BB142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5955"/>
          <a:stretch/>
        </p:blipFill>
        <p:spPr>
          <a:xfrm>
            <a:off x="8641342" y="4773694"/>
            <a:ext cx="312766" cy="315859"/>
          </a:xfrm>
          <a:prstGeom prst="rect">
            <a:avLst/>
          </a:prstGeom>
        </p:spPr>
      </p:pic>
      <p:sp>
        <p:nvSpPr>
          <p:cNvPr id="208" name="Rectangle 147">
            <a:extLst>
              <a:ext uri="{FF2B5EF4-FFF2-40B4-BE49-F238E27FC236}">
                <a16:creationId xmlns:a16="http://schemas.microsoft.com/office/drawing/2014/main" id="{C52C2DCD-F097-1043-AF8A-A96919CB47DE}"/>
              </a:ext>
            </a:extLst>
          </p:cNvPr>
          <p:cNvSpPr>
            <a:spLocks noChangeArrowheads="1"/>
          </p:cNvSpPr>
          <p:nvPr/>
        </p:nvSpPr>
        <p:spPr bwMode="auto">
          <a:xfrm>
            <a:off x="8470696" y="2406469"/>
            <a:ext cx="209550" cy="142415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8986A70D-40D5-B04F-ADEB-BE90415E9A5B}"/>
              </a:ext>
            </a:extLst>
          </p:cNvPr>
          <p:cNvSpPr txBox="1"/>
          <p:nvPr/>
        </p:nvSpPr>
        <p:spPr>
          <a:xfrm>
            <a:off x="8446987" y="2249210"/>
            <a:ext cx="250068" cy="138499"/>
          </a:xfrm>
          <a:prstGeom prst="rect">
            <a:avLst/>
          </a:prstGeom>
          <a:solidFill>
            <a:schemeClr val="bg1"/>
          </a:solidFill>
        </p:spPr>
        <p:txBody>
          <a:bodyPr wrap="none" lIns="0" tIns="0" rIns="0" bIns="0" rtlCol="0">
            <a:spAutoFit/>
          </a:bodyPr>
          <a:lstStyle/>
          <a:p>
            <a:pPr algn="l"/>
            <a:r>
              <a:rPr lang="en-US" sz="900">
                <a:solidFill>
                  <a:schemeClr val="accent3"/>
                </a:solidFill>
              </a:rPr>
              <a:t>$103</a:t>
            </a:r>
          </a:p>
        </p:txBody>
      </p:sp>
      <p:sp>
        <p:nvSpPr>
          <p:cNvPr id="209" name="Rectangle 147">
            <a:extLst>
              <a:ext uri="{FF2B5EF4-FFF2-40B4-BE49-F238E27FC236}">
                <a16:creationId xmlns:a16="http://schemas.microsoft.com/office/drawing/2014/main" id="{54905D68-BAB5-194F-816F-63210A690CAF}"/>
              </a:ext>
            </a:extLst>
          </p:cNvPr>
          <p:cNvSpPr>
            <a:spLocks noChangeArrowheads="1"/>
          </p:cNvSpPr>
          <p:nvPr/>
        </p:nvSpPr>
        <p:spPr bwMode="auto">
          <a:xfrm>
            <a:off x="8945123" y="2374001"/>
            <a:ext cx="209550" cy="145435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TextBox 209">
            <a:extLst>
              <a:ext uri="{FF2B5EF4-FFF2-40B4-BE49-F238E27FC236}">
                <a16:creationId xmlns:a16="http://schemas.microsoft.com/office/drawing/2014/main" id="{4A8E45EF-D234-6342-8DB1-B9EE647245B9}"/>
              </a:ext>
            </a:extLst>
          </p:cNvPr>
          <p:cNvSpPr txBox="1"/>
          <p:nvPr/>
        </p:nvSpPr>
        <p:spPr>
          <a:xfrm>
            <a:off x="8905652" y="2186888"/>
            <a:ext cx="250068" cy="138499"/>
          </a:xfrm>
          <a:prstGeom prst="rect">
            <a:avLst/>
          </a:prstGeom>
          <a:solidFill>
            <a:schemeClr val="bg1"/>
          </a:solidFill>
        </p:spPr>
        <p:txBody>
          <a:bodyPr wrap="none" lIns="0" tIns="0" rIns="0" bIns="0" rtlCol="0">
            <a:spAutoFit/>
          </a:bodyPr>
          <a:lstStyle/>
          <a:p>
            <a:pPr algn="l"/>
            <a:r>
              <a:rPr lang="en-US" sz="900">
                <a:solidFill>
                  <a:schemeClr val="accent3"/>
                </a:solidFill>
              </a:rPr>
              <a:t>$110</a:t>
            </a:r>
          </a:p>
        </p:txBody>
      </p:sp>
      <p:sp>
        <p:nvSpPr>
          <p:cNvPr id="211" name="Rectangle 147">
            <a:extLst>
              <a:ext uri="{FF2B5EF4-FFF2-40B4-BE49-F238E27FC236}">
                <a16:creationId xmlns:a16="http://schemas.microsoft.com/office/drawing/2014/main" id="{8D639BE8-01F9-F34B-96A7-9116FD7ABF27}"/>
              </a:ext>
            </a:extLst>
          </p:cNvPr>
          <p:cNvSpPr>
            <a:spLocks noChangeArrowheads="1"/>
          </p:cNvSpPr>
          <p:nvPr/>
        </p:nvSpPr>
        <p:spPr bwMode="auto">
          <a:xfrm>
            <a:off x="9419550" y="2041749"/>
            <a:ext cx="209550" cy="179146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TextBox 211">
            <a:extLst>
              <a:ext uri="{FF2B5EF4-FFF2-40B4-BE49-F238E27FC236}">
                <a16:creationId xmlns:a16="http://schemas.microsoft.com/office/drawing/2014/main" id="{00E59580-A125-4C44-A541-D2308B56E0D8}"/>
              </a:ext>
            </a:extLst>
          </p:cNvPr>
          <p:cNvSpPr txBox="1"/>
          <p:nvPr/>
        </p:nvSpPr>
        <p:spPr>
          <a:xfrm>
            <a:off x="9382032" y="1879301"/>
            <a:ext cx="250068" cy="138499"/>
          </a:xfrm>
          <a:prstGeom prst="rect">
            <a:avLst/>
          </a:prstGeom>
          <a:solidFill>
            <a:schemeClr val="bg1"/>
          </a:solidFill>
        </p:spPr>
        <p:txBody>
          <a:bodyPr wrap="none" lIns="0" tIns="0" rIns="0" bIns="0" rtlCol="0">
            <a:spAutoFit/>
          </a:bodyPr>
          <a:lstStyle/>
          <a:p>
            <a:pPr algn="l"/>
            <a:r>
              <a:rPr lang="en-US" sz="900">
                <a:solidFill>
                  <a:schemeClr val="accent3"/>
                </a:solidFill>
              </a:rPr>
              <a:t>$152</a:t>
            </a:r>
          </a:p>
        </p:txBody>
      </p:sp>
      <p:grpSp>
        <p:nvGrpSpPr>
          <p:cNvPr id="141" name="Group 140">
            <a:extLst>
              <a:ext uri="{FF2B5EF4-FFF2-40B4-BE49-F238E27FC236}">
                <a16:creationId xmlns:a16="http://schemas.microsoft.com/office/drawing/2014/main" id="{59173DBF-856A-5140-A921-CACD20DBA843}"/>
              </a:ext>
            </a:extLst>
          </p:cNvPr>
          <p:cNvGrpSpPr/>
          <p:nvPr/>
        </p:nvGrpSpPr>
        <p:grpSpPr>
          <a:xfrm>
            <a:off x="9785845" y="1587734"/>
            <a:ext cx="415925" cy="2244726"/>
            <a:chOff x="9058275" y="1430338"/>
            <a:chExt cx="415925" cy="2244726"/>
          </a:xfrm>
        </p:grpSpPr>
        <p:sp>
          <p:nvSpPr>
            <p:cNvPr id="165" name="Rectangle 148">
              <a:extLst>
                <a:ext uri="{FF2B5EF4-FFF2-40B4-BE49-F238E27FC236}">
                  <a16:creationId xmlns:a16="http://schemas.microsoft.com/office/drawing/2014/main" id="{79E5FE80-1381-40F8-A3F1-F0511DCEDC9A}"/>
                </a:ext>
              </a:extLst>
            </p:cNvPr>
            <p:cNvSpPr>
              <a:spLocks noChangeArrowheads="1"/>
            </p:cNvSpPr>
            <p:nvPr/>
          </p:nvSpPr>
          <p:spPr bwMode="auto">
            <a:xfrm>
              <a:off x="9158288" y="1430338"/>
              <a:ext cx="215900" cy="224472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74">
              <a:extLst>
                <a:ext uri="{FF2B5EF4-FFF2-40B4-BE49-F238E27FC236}">
                  <a16:creationId xmlns:a16="http://schemas.microsoft.com/office/drawing/2014/main" id="{981FF9FC-744D-4608-B4BB-C3C24A5D7973}"/>
                </a:ext>
              </a:extLst>
            </p:cNvPr>
            <p:cNvSpPr>
              <a:spLocks/>
            </p:cNvSpPr>
            <p:nvPr/>
          </p:nvSpPr>
          <p:spPr bwMode="auto">
            <a:xfrm>
              <a:off x="9058275" y="1575061"/>
              <a:ext cx="415925" cy="293687"/>
            </a:xfrm>
            <a:custGeom>
              <a:avLst/>
              <a:gdLst>
                <a:gd name="T0" fmla="*/ 32 w 262"/>
                <a:gd name="T1" fmla="*/ 185 h 185"/>
                <a:gd name="T2" fmla="*/ 0 w 262"/>
                <a:gd name="T3" fmla="*/ 115 h 185"/>
                <a:gd name="T4" fmla="*/ 227 w 262"/>
                <a:gd name="T5" fmla="*/ 0 h 185"/>
                <a:gd name="T6" fmla="*/ 262 w 262"/>
                <a:gd name="T7" fmla="*/ 69 h 185"/>
                <a:gd name="T8" fmla="*/ 32 w 262"/>
                <a:gd name="T9" fmla="*/ 185 h 185"/>
              </a:gdLst>
              <a:ahLst/>
              <a:cxnLst>
                <a:cxn ang="0">
                  <a:pos x="T0" y="T1"/>
                </a:cxn>
                <a:cxn ang="0">
                  <a:pos x="T2" y="T3"/>
                </a:cxn>
                <a:cxn ang="0">
                  <a:pos x="T4" y="T5"/>
                </a:cxn>
                <a:cxn ang="0">
                  <a:pos x="T6" y="T7"/>
                </a:cxn>
                <a:cxn ang="0">
                  <a:pos x="T8" y="T9"/>
                </a:cxn>
              </a:cxnLst>
              <a:rect l="0" t="0" r="r" b="b"/>
              <a:pathLst>
                <a:path w="262" h="185">
                  <a:moveTo>
                    <a:pt x="32" y="185"/>
                  </a:moveTo>
                  <a:lnTo>
                    <a:pt x="0" y="115"/>
                  </a:lnTo>
                  <a:lnTo>
                    <a:pt x="227" y="0"/>
                  </a:lnTo>
                  <a:lnTo>
                    <a:pt x="262" y="69"/>
                  </a:lnTo>
                  <a:lnTo>
                    <a:pt x="3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Line 175">
              <a:extLst>
                <a:ext uri="{FF2B5EF4-FFF2-40B4-BE49-F238E27FC236}">
                  <a16:creationId xmlns:a16="http://schemas.microsoft.com/office/drawing/2014/main" id="{5E5A4226-4C0B-4278-AA9A-088B050FA26F}"/>
                </a:ext>
              </a:extLst>
            </p:cNvPr>
            <p:cNvSpPr>
              <a:spLocks noChangeShapeType="1"/>
            </p:cNvSpPr>
            <p:nvPr/>
          </p:nvSpPr>
          <p:spPr bwMode="auto">
            <a:xfrm flipH="1">
              <a:off x="9109075" y="1684598"/>
              <a:ext cx="365125" cy="184150"/>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Line 176">
              <a:extLst>
                <a:ext uri="{FF2B5EF4-FFF2-40B4-BE49-F238E27FC236}">
                  <a16:creationId xmlns:a16="http://schemas.microsoft.com/office/drawing/2014/main" id="{071C5AB8-BA0C-4E7A-B00B-D3DB3BE3CE0C}"/>
                </a:ext>
              </a:extLst>
            </p:cNvPr>
            <p:cNvSpPr>
              <a:spLocks noChangeShapeType="1"/>
            </p:cNvSpPr>
            <p:nvPr/>
          </p:nvSpPr>
          <p:spPr bwMode="auto">
            <a:xfrm flipV="1">
              <a:off x="9058275" y="1575061"/>
              <a:ext cx="360362" cy="18256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4" name="TextBox 143">
            <a:extLst>
              <a:ext uri="{FF2B5EF4-FFF2-40B4-BE49-F238E27FC236}">
                <a16:creationId xmlns:a16="http://schemas.microsoft.com/office/drawing/2014/main" id="{8B9D5627-7C53-3740-ADC0-F72BAEA52A78}"/>
              </a:ext>
            </a:extLst>
          </p:cNvPr>
          <p:cNvSpPr txBox="1"/>
          <p:nvPr/>
        </p:nvSpPr>
        <p:spPr>
          <a:xfrm>
            <a:off x="6572814" y="2554453"/>
            <a:ext cx="187552" cy="138499"/>
          </a:xfrm>
          <a:prstGeom prst="rect">
            <a:avLst/>
          </a:prstGeom>
          <a:noFill/>
        </p:spPr>
        <p:txBody>
          <a:bodyPr wrap="none" lIns="0" tIns="0" rIns="0" bIns="0" rtlCol="0">
            <a:spAutoFit/>
          </a:bodyPr>
          <a:lstStyle/>
          <a:p>
            <a:pPr algn="l"/>
            <a:r>
              <a:rPr lang="en-US" sz="900">
                <a:solidFill>
                  <a:schemeClr val="accent3"/>
                </a:solidFill>
              </a:rPr>
              <a:t>$80</a:t>
            </a:r>
          </a:p>
        </p:txBody>
      </p:sp>
      <p:sp>
        <p:nvSpPr>
          <p:cNvPr id="216" name="TextBox 215">
            <a:extLst>
              <a:ext uri="{FF2B5EF4-FFF2-40B4-BE49-F238E27FC236}">
                <a16:creationId xmlns:a16="http://schemas.microsoft.com/office/drawing/2014/main" id="{4D849760-5553-6B4C-B95F-09D8A39EA422}"/>
              </a:ext>
            </a:extLst>
          </p:cNvPr>
          <p:cNvSpPr txBox="1"/>
          <p:nvPr/>
        </p:nvSpPr>
        <p:spPr>
          <a:xfrm>
            <a:off x="6503540" y="2395704"/>
            <a:ext cx="250068" cy="138499"/>
          </a:xfrm>
          <a:prstGeom prst="rect">
            <a:avLst/>
          </a:prstGeom>
          <a:noFill/>
        </p:spPr>
        <p:txBody>
          <a:bodyPr wrap="none" lIns="0" tIns="0" rIns="0" bIns="0" rtlCol="0">
            <a:spAutoFit/>
          </a:bodyPr>
          <a:lstStyle/>
          <a:p>
            <a:pPr algn="l"/>
            <a:r>
              <a:rPr lang="en-US" sz="900">
                <a:solidFill>
                  <a:schemeClr val="accent3"/>
                </a:solidFill>
              </a:rPr>
              <a:t>$100</a:t>
            </a:r>
          </a:p>
        </p:txBody>
      </p:sp>
      <p:sp>
        <p:nvSpPr>
          <p:cNvPr id="145" name="TextBox 144">
            <a:extLst>
              <a:ext uri="{FF2B5EF4-FFF2-40B4-BE49-F238E27FC236}">
                <a16:creationId xmlns:a16="http://schemas.microsoft.com/office/drawing/2014/main" id="{6EF0C8B1-0721-5347-8FCC-E70800CF269B}"/>
              </a:ext>
            </a:extLst>
          </p:cNvPr>
          <p:cNvSpPr txBox="1"/>
          <p:nvPr/>
        </p:nvSpPr>
        <p:spPr>
          <a:xfrm rot="18933876">
            <a:off x="8209899" y="3986411"/>
            <a:ext cx="444032" cy="138499"/>
          </a:xfrm>
          <a:prstGeom prst="rect">
            <a:avLst/>
          </a:prstGeom>
          <a:noFill/>
        </p:spPr>
        <p:txBody>
          <a:bodyPr wrap="none" lIns="0" tIns="0" rIns="0" bIns="0" rtlCol="0">
            <a:spAutoFit/>
          </a:bodyPr>
          <a:lstStyle/>
          <a:p>
            <a:pPr algn="l"/>
            <a:r>
              <a:rPr lang="en-US" sz="900">
                <a:solidFill>
                  <a:schemeClr val="accent3"/>
                </a:solidFill>
              </a:rPr>
              <a:t>2x-Large</a:t>
            </a:r>
          </a:p>
        </p:txBody>
      </p:sp>
      <p:sp>
        <p:nvSpPr>
          <p:cNvPr id="217" name="TextBox 216">
            <a:extLst>
              <a:ext uri="{FF2B5EF4-FFF2-40B4-BE49-F238E27FC236}">
                <a16:creationId xmlns:a16="http://schemas.microsoft.com/office/drawing/2014/main" id="{4EA1F487-2F35-3247-BE46-A9118F2D67DB}"/>
              </a:ext>
            </a:extLst>
          </p:cNvPr>
          <p:cNvSpPr txBox="1"/>
          <p:nvPr/>
        </p:nvSpPr>
        <p:spPr>
          <a:xfrm rot="18933876">
            <a:off x="8695299" y="3995676"/>
            <a:ext cx="444032" cy="138499"/>
          </a:xfrm>
          <a:prstGeom prst="rect">
            <a:avLst/>
          </a:prstGeom>
          <a:noFill/>
        </p:spPr>
        <p:txBody>
          <a:bodyPr wrap="none" lIns="0" tIns="0" rIns="0" bIns="0" rtlCol="0">
            <a:spAutoFit/>
          </a:bodyPr>
          <a:lstStyle/>
          <a:p>
            <a:pPr algn="l"/>
            <a:r>
              <a:rPr lang="en-US" sz="900">
                <a:solidFill>
                  <a:schemeClr val="accent3"/>
                </a:solidFill>
              </a:rPr>
              <a:t>3x-Large</a:t>
            </a:r>
          </a:p>
        </p:txBody>
      </p:sp>
      <p:sp>
        <p:nvSpPr>
          <p:cNvPr id="218" name="TextBox 217">
            <a:extLst>
              <a:ext uri="{FF2B5EF4-FFF2-40B4-BE49-F238E27FC236}">
                <a16:creationId xmlns:a16="http://schemas.microsoft.com/office/drawing/2014/main" id="{3E76ADEF-F2FC-944C-87A3-FCBB0C5B2445}"/>
              </a:ext>
            </a:extLst>
          </p:cNvPr>
          <p:cNvSpPr txBox="1"/>
          <p:nvPr/>
        </p:nvSpPr>
        <p:spPr>
          <a:xfrm rot="18933876">
            <a:off x="9170619" y="3992651"/>
            <a:ext cx="444032" cy="138499"/>
          </a:xfrm>
          <a:prstGeom prst="rect">
            <a:avLst/>
          </a:prstGeom>
          <a:noFill/>
        </p:spPr>
        <p:txBody>
          <a:bodyPr wrap="square" lIns="0" tIns="0" rIns="0" bIns="0" rtlCol="0">
            <a:spAutoFit/>
          </a:bodyPr>
          <a:lstStyle/>
          <a:p>
            <a:pPr algn="l"/>
            <a:r>
              <a:rPr lang="en-US" sz="900">
                <a:solidFill>
                  <a:schemeClr val="accent3"/>
                </a:solidFill>
              </a:rPr>
              <a:t>4x-Large</a:t>
            </a:r>
          </a:p>
        </p:txBody>
      </p:sp>
      <p:sp>
        <p:nvSpPr>
          <p:cNvPr id="221" name="TextBox 220">
            <a:extLst>
              <a:ext uri="{FF2B5EF4-FFF2-40B4-BE49-F238E27FC236}">
                <a16:creationId xmlns:a16="http://schemas.microsoft.com/office/drawing/2014/main" id="{D138C34D-977C-664E-B08E-4F68D80D9A35}"/>
              </a:ext>
            </a:extLst>
          </p:cNvPr>
          <p:cNvSpPr txBox="1"/>
          <p:nvPr/>
        </p:nvSpPr>
        <p:spPr>
          <a:xfrm>
            <a:off x="6487992" y="2227913"/>
            <a:ext cx="250068" cy="138499"/>
          </a:xfrm>
          <a:prstGeom prst="rect">
            <a:avLst/>
          </a:prstGeom>
          <a:noFill/>
        </p:spPr>
        <p:txBody>
          <a:bodyPr wrap="none" lIns="0" tIns="0" rIns="0" bIns="0" rtlCol="0">
            <a:spAutoFit/>
          </a:bodyPr>
          <a:lstStyle/>
          <a:p>
            <a:pPr algn="l"/>
            <a:r>
              <a:rPr lang="en-US" sz="900">
                <a:solidFill>
                  <a:schemeClr val="accent3"/>
                </a:solidFill>
              </a:rPr>
              <a:t>$120</a:t>
            </a:r>
          </a:p>
        </p:txBody>
      </p:sp>
      <p:sp>
        <p:nvSpPr>
          <p:cNvPr id="222" name="TextBox 221">
            <a:extLst>
              <a:ext uri="{FF2B5EF4-FFF2-40B4-BE49-F238E27FC236}">
                <a16:creationId xmlns:a16="http://schemas.microsoft.com/office/drawing/2014/main" id="{99C56663-2359-B94E-A13B-F3FFD65B07B0}"/>
              </a:ext>
            </a:extLst>
          </p:cNvPr>
          <p:cNvSpPr txBox="1"/>
          <p:nvPr/>
        </p:nvSpPr>
        <p:spPr>
          <a:xfrm>
            <a:off x="6496127" y="2069164"/>
            <a:ext cx="250068" cy="138499"/>
          </a:xfrm>
          <a:prstGeom prst="rect">
            <a:avLst/>
          </a:prstGeom>
          <a:noFill/>
        </p:spPr>
        <p:txBody>
          <a:bodyPr wrap="none" lIns="0" tIns="0" rIns="0" bIns="0" rtlCol="0">
            <a:spAutoFit/>
          </a:bodyPr>
          <a:lstStyle/>
          <a:p>
            <a:pPr algn="l"/>
            <a:r>
              <a:rPr lang="en-US" sz="900">
                <a:solidFill>
                  <a:schemeClr val="accent3"/>
                </a:solidFill>
              </a:rPr>
              <a:t>$140</a:t>
            </a:r>
          </a:p>
        </p:txBody>
      </p:sp>
    </p:spTree>
    <p:extLst>
      <p:ext uri="{BB962C8B-B14F-4D97-AF65-F5344CB8AC3E}">
        <p14:creationId xmlns:p14="http://schemas.microsoft.com/office/powerpoint/2010/main" val="169196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3CA717DD-F715-754E-9FB2-FED1D4D53EE4}"/>
              </a:ext>
            </a:extLst>
          </p:cNvPr>
          <p:cNvCxnSpPr/>
          <p:nvPr/>
        </p:nvCxnSpPr>
        <p:spPr>
          <a:xfrm>
            <a:off x="7076448" y="2335380"/>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91E23D-EF33-F541-8380-25D0F4877F82}"/>
              </a:ext>
            </a:extLst>
          </p:cNvPr>
          <p:cNvCxnSpPr/>
          <p:nvPr/>
        </p:nvCxnSpPr>
        <p:spPr>
          <a:xfrm>
            <a:off x="7076448" y="1902824"/>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267401-D562-8442-B477-3CD3E001B4EB}"/>
              </a:ext>
            </a:extLst>
          </p:cNvPr>
          <p:cNvCxnSpPr/>
          <p:nvPr/>
        </p:nvCxnSpPr>
        <p:spPr>
          <a:xfrm>
            <a:off x="7076448" y="3200492"/>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BB84BD-AF49-D747-BEC2-FDE2DACE169E}"/>
              </a:ext>
            </a:extLst>
          </p:cNvPr>
          <p:cNvCxnSpPr/>
          <p:nvPr/>
        </p:nvCxnSpPr>
        <p:spPr>
          <a:xfrm>
            <a:off x="7076448" y="2767936"/>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ED414D9-AEB0-534D-84C3-2B8975C044A5}"/>
              </a:ext>
            </a:extLst>
          </p:cNvPr>
          <p:cNvCxnSpPr/>
          <p:nvPr/>
        </p:nvCxnSpPr>
        <p:spPr>
          <a:xfrm>
            <a:off x="7076448" y="4065604"/>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250675-102B-8348-8035-1E05D0ABF4AA}"/>
              </a:ext>
            </a:extLst>
          </p:cNvPr>
          <p:cNvCxnSpPr/>
          <p:nvPr/>
        </p:nvCxnSpPr>
        <p:spPr>
          <a:xfrm>
            <a:off x="7076448" y="3633048"/>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2F6C38-B6A2-2749-94EC-5BB907D5AD71}"/>
              </a:ext>
            </a:extLst>
          </p:cNvPr>
          <p:cNvCxnSpPr/>
          <p:nvPr/>
        </p:nvCxnSpPr>
        <p:spPr>
          <a:xfrm>
            <a:off x="7076448" y="4498160"/>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ED9BCC3-84BD-419E-B0A4-08F8DA463A9C}"/>
              </a:ext>
            </a:extLst>
          </p:cNvPr>
          <p:cNvSpPr txBox="1"/>
          <p:nvPr/>
        </p:nvSpPr>
        <p:spPr>
          <a:xfrm>
            <a:off x="6858000" y="6263290"/>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a:ln>
                  <a:noFill/>
                </a:ln>
                <a:solidFill>
                  <a:prstClr val="black"/>
                </a:solidFill>
                <a:effectLst/>
                <a:uLnTx/>
                <a:uFillTx/>
                <a:latin typeface="Segoe UI"/>
                <a:ea typeface="+mn-ea"/>
                <a:cs typeface="+mn-cs"/>
              </a:rPr>
              <a:t> TPC-DS results, published in April y 2019</a:t>
            </a:r>
          </a:p>
        </p:txBody>
      </p:sp>
      <p:sp>
        <p:nvSpPr>
          <p:cNvPr id="15" name="Title 1">
            <a:extLst>
              <a:ext uri="{FF2B5EF4-FFF2-40B4-BE49-F238E27FC236}">
                <a16:creationId xmlns:a16="http://schemas.microsoft.com/office/drawing/2014/main" id="{5DE299AE-CDB4-6D43-AD14-6FB7D9627446}"/>
              </a:ext>
            </a:extLst>
          </p:cNvPr>
          <p:cNvSpPr>
            <a:spLocks noGrp="1"/>
          </p:cNvSpPr>
          <p:nvPr>
            <p:ph type="title"/>
          </p:nvPr>
        </p:nvSpPr>
        <p:spPr>
          <a:xfrm>
            <a:off x="424140" y="3475818"/>
            <a:ext cx="5146331" cy="984885"/>
          </a:xfrm>
        </p:spPr>
        <p:txBody>
          <a:bodyPr/>
          <a:lstStyle/>
          <a:p>
            <a:pPr algn="ctr"/>
            <a:r>
              <a:rPr lang="en-US" sz="3200">
                <a:solidFill>
                  <a:schemeClr val="accent2"/>
                </a:solidFill>
              </a:rPr>
              <a:t>Best-in-class</a:t>
            </a:r>
            <a:r>
              <a:rPr lang="en-US" sz="3200">
                <a:solidFill>
                  <a:schemeClr val="accent1"/>
                </a:solidFill>
              </a:rPr>
              <a:t> </a:t>
            </a:r>
            <a:r>
              <a:rPr lang="en-US" sz="3200"/>
              <a:t>price</a:t>
            </a:r>
            <a:br>
              <a:rPr lang="en-US" sz="3200"/>
            </a:br>
            <a:r>
              <a:rPr lang="en-US" sz="3200"/>
              <a:t>per performance</a:t>
            </a:r>
          </a:p>
        </p:txBody>
      </p:sp>
      <p:grpSp>
        <p:nvGrpSpPr>
          <p:cNvPr id="21" name="Group 331">
            <a:extLst>
              <a:ext uri="{FF2B5EF4-FFF2-40B4-BE49-F238E27FC236}">
                <a16:creationId xmlns:a16="http://schemas.microsoft.com/office/drawing/2014/main" id="{FE69A638-CD79-814B-93C3-89410B29D516}"/>
              </a:ext>
            </a:extLst>
          </p:cNvPr>
          <p:cNvGrpSpPr>
            <a:grpSpLocks noChangeAspect="1"/>
          </p:cNvGrpSpPr>
          <p:nvPr/>
        </p:nvGrpSpPr>
        <p:grpSpPr bwMode="auto">
          <a:xfrm>
            <a:off x="2263335" y="1922557"/>
            <a:ext cx="1468727" cy="1219227"/>
            <a:chOff x="2204" y="2803"/>
            <a:chExt cx="312" cy="259"/>
          </a:xfrm>
        </p:grpSpPr>
        <p:sp>
          <p:nvSpPr>
            <p:cNvPr id="22" name="Freeform 332">
              <a:extLst>
                <a:ext uri="{FF2B5EF4-FFF2-40B4-BE49-F238E27FC236}">
                  <a16:creationId xmlns:a16="http://schemas.microsoft.com/office/drawing/2014/main" id="{59C04716-148E-794F-A2F3-67C177364D3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333">
              <a:extLst>
                <a:ext uri="{FF2B5EF4-FFF2-40B4-BE49-F238E27FC236}">
                  <a16:creationId xmlns:a16="http://schemas.microsoft.com/office/drawing/2014/main" id="{870805A1-D062-B04D-BCA6-532ABE133522}"/>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334">
              <a:extLst>
                <a:ext uri="{FF2B5EF4-FFF2-40B4-BE49-F238E27FC236}">
                  <a16:creationId xmlns:a16="http://schemas.microsoft.com/office/drawing/2014/main" id="{7454A010-5B1D-1948-8830-CCC9BDC96E03}"/>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335">
              <a:extLst>
                <a:ext uri="{FF2B5EF4-FFF2-40B4-BE49-F238E27FC236}">
                  <a16:creationId xmlns:a16="http://schemas.microsoft.com/office/drawing/2014/main" id="{A21995E4-F6D9-7249-8019-9709B8B5F6D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336">
              <a:extLst>
                <a:ext uri="{FF2B5EF4-FFF2-40B4-BE49-F238E27FC236}">
                  <a16:creationId xmlns:a16="http://schemas.microsoft.com/office/drawing/2014/main" id="{CDAB7E27-78FA-8243-88F0-AC22431FDBB5}"/>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337">
              <a:extLst>
                <a:ext uri="{FF2B5EF4-FFF2-40B4-BE49-F238E27FC236}">
                  <a16:creationId xmlns:a16="http://schemas.microsoft.com/office/drawing/2014/main" id="{0FC6841E-CC7B-EE4F-BB85-6DA922221E58}"/>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Oval 338">
              <a:extLst>
                <a:ext uri="{FF2B5EF4-FFF2-40B4-BE49-F238E27FC236}">
                  <a16:creationId xmlns:a16="http://schemas.microsoft.com/office/drawing/2014/main" id="{8DF9ED67-9B9D-EF4C-9950-C23BE45B2578}"/>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339">
              <a:extLst>
                <a:ext uri="{FF2B5EF4-FFF2-40B4-BE49-F238E27FC236}">
                  <a16:creationId xmlns:a16="http://schemas.microsoft.com/office/drawing/2014/main" id="{8638B1B8-67F5-8C42-A372-BD136720D9E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DF29C767-3212-8F41-AADE-941FE16A446F}"/>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a:ln>
                  <a:noFill/>
                </a:ln>
                <a:solidFill>
                  <a:prstClr val="white"/>
                </a:solidFill>
                <a:effectLst/>
                <a:uLnTx/>
                <a:uFillTx/>
                <a:latin typeface="Segoe UI"/>
                <a:ea typeface="+mn-ea"/>
                <a:cs typeface="+mn-cs"/>
              </a:rPr>
              <a:t> as the TPC-DS metric of cost of ownership divided by composite query. </a:t>
            </a:r>
          </a:p>
        </p:txBody>
      </p:sp>
      <p:sp>
        <p:nvSpPr>
          <p:cNvPr id="33" name="TextBox 32">
            <a:extLst>
              <a:ext uri="{FF2B5EF4-FFF2-40B4-BE49-F238E27FC236}">
                <a16:creationId xmlns:a16="http://schemas.microsoft.com/office/drawing/2014/main" id="{C6A82C65-C1E2-4B41-AF76-D747992240B0}"/>
              </a:ext>
            </a:extLst>
          </p:cNvPr>
          <p:cNvSpPr txBox="1"/>
          <p:nvPr/>
        </p:nvSpPr>
        <p:spPr>
          <a:xfrm>
            <a:off x="8165835" y="1121741"/>
            <a:ext cx="18804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Price-performance @ 30TB</a:t>
            </a:r>
          </a:p>
        </p:txBody>
      </p:sp>
      <p:sp>
        <p:nvSpPr>
          <p:cNvPr id="34" name="TextBox 33">
            <a:extLst>
              <a:ext uri="{FF2B5EF4-FFF2-40B4-BE49-F238E27FC236}">
                <a16:creationId xmlns:a16="http://schemas.microsoft.com/office/drawing/2014/main" id="{934BC23E-5788-2B45-8ECE-AEA238DB0C92}"/>
              </a:ext>
            </a:extLst>
          </p:cNvPr>
          <p:cNvSpPr txBox="1"/>
          <p:nvPr/>
        </p:nvSpPr>
        <p:spPr>
          <a:xfrm>
            <a:off x="8687676" y="1399283"/>
            <a:ext cx="83676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Lower is Better</a:t>
            </a:r>
          </a:p>
        </p:txBody>
      </p:sp>
      <p:pic>
        <p:nvPicPr>
          <p:cNvPr id="35" name="Picture 34">
            <a:extLst>
              <a:ext uri="{FF2B5EF4-FFF2-40B4-BE49-F238E27FC236}">
                <a16:creationId xmlns:a16="http://schemas.microsoft.com/office/drawing/2014/main" id="{82A8451B-FBD6-BD49-9899-09AF119C22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60141" y="4989820"/>
            <a:ext cx="235634" cy="220298"/>
          </a:xfrm>
          <a:prstGeom prst="rect">
            <a:avLst/>
          </a:prstGeom>
        </p:spPr>
      </p:pic>
      <p:pic>
        <p:nvPicPr>
          <p:cNvPr id="36" name="Picture 35">
            <a:extLst>
              <a:ext uri="{FF2B5EF4-FFF2-40B4-BE49-F238E27FC236}">
                <a16:creationId xmlns:a16="http://schemas.microsoft.com/office/drawing/2014/main" id="{7156145A-DB23-A344-83F9-6279C2E33F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437666" y="4977803"/>
            <a:ext cx="340991" cy="244332"/>
          </a:xfrm>
          <a:prstGeom prst="rect">
            <a:avLst/>
          </a:prstGeom>
        </p:spPr>
      </p:pic>
      <p:pic>
        <p:nvPicPr>
          <p:cNvPr id="37" name="Picture 36">
            <a:extLst>
              <a:ext uri="{FF2B5EF4-FFF2-40B4-BE49-F238E27FC236}">
                <a16:creationId xmlns:a16="http://schemas.microsoft.com/office/drawing/2014/main" id="{7E52155F-B877-D04B-AF09-C20C8220574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32465" y="4966599"/>
            <a:ext cx="266740" cy="266740"/>
          </a:xfrm>
          <a:prstGeom prst="rect">
            <a:avLst/>
          </a:prstGeom>
        </p:spPr>
      </p:pic>
      <p:sp>
        <p:nvSpPr>
          <p:cNvPr id="38" name="TextBox 37">
            <a:extLst>
              <a:ext uri="{FF2B5EF4-FFF2-40B4-BE49-F238E27FC236}">
                <a16:creationId xmlns:a16="http://schemas.microsoft.com/office/drawing/2014/main" id="{EB5DCC23-4C6F-9647-840F-E0D267C160C0}"/>
              </a:ext>
            </a:extLst>
          </p:cNvPr>
          <p:cNvSpPr txBox="1"/>
          <p:nvPr/>
        </p:nvSpPr>
        <p:spPr>
          <a:xfrm>
            <a:off x="7805673" y="4651068"/>
            <a:ext cx="7316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Amazon Redshift</a:t>
            </a:r>
          </a:p>
        </p:txBody>
      </p:sp>
      <p:sp>
        <p:nvSpPr>
          <p:cNvPr id="39" name="Rectangle 38">
            <a:extLst>
              <a:ext uri="{FF2B5EF4-FFF2-40B4-BE49-F238E27FC236}">
                <a16:creationId xmlns:a16="http://schemas.microsoft.com/office/drawing/2014/main" id="{AD8FD555-149F-984F-8574-CC417DFC59C3}"/>
              </a:ext>
            </a:extLst>
          </p:cNvPr>
          <p:cNvSpPr/>
          <p:nvPr/>
        </p:nvSpPr>
        <p:spPr>
          <a:xfrm>
            <a:off x="10130588" y="4602997"/>
            <a:ext cx="96372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Google </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BigQuery</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Flat Rate </a:t>
            </a: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4EBC8FF1-E538-2342-9F86-D8A7CABCFFFB}"/>
              </a:ext>
            </a:extLst>
          </p:cNvPr>
          <p:cNvSpPr/>
          <p:nvPr/>
        </p:nvSpPr>
        <p:spPr>
          <a:xfrm>
            <a:off x="6813699" y="4602319"/>
            <a:ext cx="112851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Azure Synapse Analytics </a:t>
            </a: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pic>
        <p:nvPicPr>
          <p:cNvPr id="41" name="Picture 40">
            <a:extLst>
              <a:ext uri="{FF2B5EF4-FFF2-40B4-BE49-F238E27FC236}">
                <a16:creationId xmlns:a16="http://schemas.microsoft.com/office/drawing/2014/main" id="{00D48C28-A6D3-5A44-8E2C-58006DB63F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245255" y="4977803"/>
            <a:ext cx="340991" cy="244332"/>
          </a:xfrm>
          <a:prstGeom prst="rect">
            <a:avLst/>
          </a:prstGeom>
        </p:spPr>
      </p:pic>
      <p:sp>
        <p:nvSpPr>
          <p:cNvPr id="42" name="Rectangle 41">
            <a:extLst>
              <a:ext uri="{FF2B5EF4-FFF2-40B4-BE49-F238E27FC236}">
                <a16:creationId xmlns:a16="http://schemas.microsoft.com/office/drawing/2014/main" id="{05E1820C-6C44-8749-8822-105846628712}"/>
              </a:ext>
            </a:extLst>
          </p:cNvPr>
          <p:cNvSpPr/>
          <p:nvPr/>
        </p:nvSpPr>
        <p:spPr>
          <a:xfrm>
            <a:off x="10935802" y="4602997"/>
            <a:ext cx="96372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Google </a:t>
            </a:r>
            <a:r>
              <a:rPr kumimoji="0" lang="en-US" sz="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BigQuery</a:t>
            </a:r>
            <a:endPar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Flat Rate </a:t>
            </a: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E1EC498E-A039-4B4A-80CF-47A309A6975E}"/>
              </a:ext>
            </a:extLst>
          </p:cNvPr>
          <p:cNvSpPr txBox="1"/>
          <p:nvPr/>
        </p:nvSpPr>
        <p:spPr>
          <a:xfrm>
            <a:off x="8536308" y="4650375"/>
            <a:ext cx="82871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Snowflake Standard</a:t>
            </a:r>
          </a:p>
        </p:txBody>
      </p:sp>
      <p:sp>
        <p:nvSpPr>
          <p:cNvPr id="48" name="Rectangle 148">
            <a:extLst>
              <a:ext uri="{FF2B5EF4-FFF2-40B4-BE49-F238E27FC236}">
                <a16:creationId xmlns:a16="http://schemas.microsoft.com/office/drawing/2014/main" id="{EC0FF656-222A-3146-A46C-3FEE5F8B25E1}"/>
              </a:ext>
            </a:extLst>
          </p:cNvPr>
          <p:cNvSpPr>
            <a:spLocks noChangeArrowheads="1"/>
          </p:cNvSpPr>
          <p:nvPr/>
        </p:nvSpPr>
        <p:spPr bwMode="auto">
          <a:xfrm>
            <a:off x="11267437" y="1535618"/>
            <a:ext cx="300457" cy="29558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149">
            <a:extLst>
              <a:ext uri="{FF2B5EF4-FFF2-40B4-BE49-F238E27FC236}">
                <a16:creationId xmlns:a16="http://schemas.microsoft.com/office/drawing/2014/main" id="{A2B789C0-DFB1-6C4D-A8E3-43FC38C9433D}"/>
              </a:ext>
            </a:extLst>
          </p:cNvPr>
          <p:cNvSpPr>
            <a:spLocks noChangeArrowheads="1"/>
          </p:cNvSpPr>
          <p:nvPr/>
        </p:nvSpPr>
        <p:spPr bwMode="auto">
          <a:xfrm>
            <a:off x="10459885" y="2031304"/>
            <a:ext cx="296554" cy="246017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174">
            <a:extLst>
              <a:ext uri="{FF2B5EF4-FFF2-40B4-BE49-F238E27FC236}">
                <a16:creationId xmlns:a16="http://schemas.microsoft.com/office/drawing/2014/main" id="{00BD94D8-B1F6-C540-B9FE-69E373308DC9}"/>
              </a:ext>
            </a:extLst>
          </p:cNvPr>
          <p:cNvSpPr>
            <a:spLocks/>
          </p:cNvSpPr>
          <p:nvPr/>
        </p:nvSpPr>
        <p:spPr bwMode="auto">
          <a:xfrm>
            <a:off x="11116526" y="1681588"/>
            <a:ext cx="578822" cy="408709"/>
          </a:xfrm>
          <a:custGeom>
            <a:avLst/>
            <a:gdLst>
              <a:gd name="T0" fmla="*/ 32 w 262"/>
              <a:gd name="T1" fmla="*/ 185 h 185"/>
              <a:gd name="T2" fmla="*/ 0 w 262"/>
              <a:gd name="T3" fmla="*/ 115 h 185"/>
              <a:gd name="T4" fmla="*/ 227 w 262"/>
              <a:gd name="T5" fmla="*/ 0 h 185"/>
              <a:gd name="T6" fmla="*/ 262 w 262"/>
              <a:gd name="T7" fmla="*/ 69 h 185"/>
              <a:gd name="T8" fmla="*/ 32 w 262"/>
              <a:gd name="T9" fmla="*/ 185 h 185"/>
            </a:gdLst>
            <a:ahLst/>
            <a:cxnLst>
              <a:cxn ang="0">
                <a:pos x="T0" y="T1"/>
              </a:cxn>
              <a:cxn ang="0">
                <a:pos x="T2" y="T3"/>
              </a:cxn>
              <a:cxn ang="0">
                <a:pos x="T4" y="T5"/>
              </a:cxn>
              <a:cxn ang="0">
                <a:pos x="T6" y="T7"/>
              </a:cxn>
              <a:cxn ang="0">
                <a:pos x="T8" y="T9"/>
              </a:cxn>
            </a:cxnLst>
            <a:rect l="0" t="0" r="r" b="b"/>
            <a:pathLst>
              <a:path w="262" h="185">
                <a:moveTo>
                  <a:pt x="32" y="185"/>
                </a:moveTo>
                <a:lnTo>
                  <a:pt x="0" y="115"/>
                </a:lnTo>
                <a:lnTo>
                  <a:pt x="227" y="0"/>
                </a:lnTo>
                <a:lnTo>
                  <a:pt x="262" y="69"/>
                </a:lnTo>
                <a:lnTo>
                  <a:pt x="3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Line 175">
            <a:extLst>
              <a:ext uri="{FF2B5EF4-FFF2-40B4-BE49-F238E27FC236}">
                <a16:creationId xmlns:a16="http://schemas.microsoft.com/office/drawing/2014/main" id="{E2DF6381-19E8-1B47-8DDD-AF93FA6ADF16}"/>
              </a:ext>
            </a:extLst>
          </p:cNvPr>
          <p:cNvSpPr>
            <a:spLocks noChangeShapeType="1"/>
          </p:cNvSpPr>
          <p:nvPr/>
        </p:nvSpPr>
        <p:spPr bwMode="auto">
          <a:xfrm flipH="1">
            <a:off x="11187222" y="1833748"/>
            <a:ext cx="508126" cy="25627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Line 176">
            <a:extLst>
              <a:ext uri="{FF2B5EF4-FFF2-40B4-BE49-F238E27FC236}">
                <a16:creationId xmlns:a16="http://schemas.microsoft.com/office/drawing/2014/main" id="{3C857E78-3DE4-2F43-BAB3-0242E0AF2D26}"/>
              </a:ext>
            </a:extLst>
          </p:cNvPr>
          <p:cNvSpPr>
            <a:spLocks noChangeShapeType="1"/>
          </p:cNvSpPr>
          <p:nvPr/>
        </p:nvSpPr>
        <p:spPr bwMode="auto">
          <a:xfrm flipV="1">
            <a:off x="11138287" y="1674093"/>
            <a:ext cx="501497" cy="25406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AC33CD4-D2EF-7D4D-87AF-3E44F2BD199A}"/>
              </a:ext>
            </a:extLst>
          </p:cNvPr>
          <p:cNvSpPr txBox="1"/>
          <p:nvPr/>
        </p:nvSpPr>
        <p:spPr>
          <a:xfrm>
            <a:off x="11245255" y="1378681"/>
            <a:ext cx="314189"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$1310</a:t>
            </a:r>
          </a:p>
        </p:txBody>
      </p:sp>
      <p:sp>
        <p:nvSpPr>
          <p:cNvPr id="57" name="TextBox 56">
            <a:extLst>
              <a:ext uri="{FF2B5EF4-FFF2-40B4-BE49-F238E27FC236}">
                <a16:creationId xmlns:a16="http://schemas.microsoft.com/office/drawing/2014/main" id="{3109F4A3-432E-F74A-BA19-3ACD00F3E0BB}"/>
              </a:ext>
            </a:extLst>
          </p:cNvPr>
          <p:cNvSpPr txBox="1"/>
          <p:nvPr/>
        </p:nvSpPr>
        <p:spPr>
          <a:xfrm>
            <a:off x="10457849" y="1862009"/>
            <a:ext cx="2805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$570</a:t>
            </a:r>
          </a:p>
        </p:txBody>
      </p:sp>
      <p:sp>
        <p:nvSpPr>
          <p:cNvPr id="58" name="Rectangle 149">
            <a:extLst>
              <a:ext uri="{FF2B5EF4-FFF2-40B4-BE49-F238E27FC236}">
                <a16:creationId xmlns:a16="http://schemas.microsoft.com/office/drawing/2014/main" id="{299742BD-4309-D54A-9D3F-3CB52C7C036D}"/>
              </a:ext>
            </a:extLst>
          </p:cNvPr>
          <p:cNvSpPr>
            <a:spLocks noChangeArrowheads="1"/>
          </p:cNvSpPr>
          <p:nvPr/>
        </p:nvSpPr>
        <p:spPr bwMode="auto">
          <a:xfrm>
            <a:off x="9652334" y="3072872"/>
            <a:ext cx="296554" cy="141860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89349D3D-3DB1-9A4F-B4C4-EF97EEC614F2}"/>
              </a:ext>
            </a:extLst>
          </p:cNvPr>
          <p:cNvSpPr txBox="1"/>
          <p:nvPr/>
        </p:nvSpPr>
        <p:spPr>
          <a:xfrm>
            <a:off x="9639666" y="2898926"/>
            <a:ext cx="28373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$309</a:t>
            </a:r>
          </a:p>
        </p:txBody>
      </p:sp>
      <p:sp>
        <p:nvSpPr>
          <p:cNvPr id="60" name="Rectangle 149">
            <a:extLst>
              <a:ext uri="{FF2B5EF4-FFF2-40B4-BE49-F238E27FC236}">
                <a16:creationId xmlns:a16="http://schemas.microsoft.com/office/drawing/2014/main" id="{825ED0D2-397B-BD42-91A9-A0244B31499C}"/>
              </a:ext>
            </a:extLst>
          </p:cNvPr>
          <p:cNvSpPr>
            <a:spLocks noChangeArrowheads="1"/>
          </p:cNvSpPr>
          <p:nvPr/>
        </p:nvSpPr>
        <p:spPr bwMode="auto">
          <a:xfrm>
            <a:off x="8844783" y="3458546"/>
            <a:ext cx="296554" cy="103293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1DF4179C-546D-E849-B62A-14D921A3C945}"/>
              </a:ext>
            </a:extLst>
          </p:cNvPr>
          <p:cNvSpPr txBox="1"/>
          <p:nvPr/>
        </p:nvSpPr>
        <p:spPr>
          <a:xfrm>
            <a:off x="8844331" y="3283877"/>
            <a:ext cx="362252" cy="15388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$206</a:t>
            </a:r>
          </a:p>
        </p:txBody>
      </p:sp>
      <p:sp>
        <p:nvSpPr>
          <p:cNvPr id="62" name="Rectangle 149">
            <a:extLst>
              <a:ext uri="{FF2B5EF4-FFF2-40B4-BE49-F238E27FC236}">
                <a16:creationId xmlns:a16="http://schemas.microsoft.com/office/drawing/2014/main" id="{751B85DE-3444-D040-81E7-3D72094C3BCE}"/>
              </a:ext>
            </a:extLst>
          </p:cNvPr>
          <p:cNvSpPr>
            <a:spLocks noChangeArrowheads="1"/>
          </p:cNvSpPr>
          <p:nvPr/>
        </p:nvSpPr>
        <p:spPr bwMode="auto">
          <a:xfrm>
            <a:off x="8037232" y="3277198"/>
            <a:ext cx="296554" cy="121428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1768617F-11E2-CB40-B0A7-AB2BD75A76CD}"/>
              </a:ext>
            </a:extLst>
          </p:cNvPr>
          <p:cNvSpPr txBox="1"/>
          <p:nvPr/>
        </p:nvSpPr>
        <p:spPr>
          <a:xfrm>
            <a:off x="8041627" y="3101407"/>
            <a:ext cx="28373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$286</a:t>
            </a:r>
          </a:p>
        </p:txBody>
      </p:sp>
      <p:sp>
        <p:nvSpPr>
          <p:cNvPr id="64" name="Rectangle 149">
            <a:extLst>
              <a:ext uri="{FF2B5EF4-FFF2-40B4-BE49-F238E27FC236}">
                <a16:creationId xmlns:a16="http://schemas.microsoft.com/office/drawing/2014/main" id="{09E0A520-0C48-2042-A394-322627255A18}"/>
              </a:ext>
            </a:extLst>
          </p:cNvPr>
          <p:cNvSpPr>
            <a:spLocks noChangeArrowheads="1"/>
          </p:cNvSpPr>
          <p:nvPr/>
        </p:nvSpPr>
        <p:spPr bwMode="auto">
          <a:xfrm>
            <a:off x="7229681" y="3783531"/>
            <a:ext cx="296554" cy="7079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CE55D89F-2709-344B-938F-836807AB1FEA}"/>
              </a:ext>
            </a:extLst>
          </p:cNvPr>
          <p:cNvSpPr txBox="1"/>
          <p:nvPr/>
        </p:nvSpPr>
        <p:spPr>
          <a:xfrm>
            <a:off x="7256508" y="3629773"/>
            <a:ext cx="26289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$153</a:t>
            </a:r>
          </a:p>
        </p:txBody>
      </p:sp>
      <p:sp>
        <p:nvSpPr>
          <p:cNvPr id="66" name="TextBox 65">
            <a:extLst>
              <a:ext uri="{FF2B5EF4-FFF2-40B4-BE49-F238E27FC236}">
                <a16:creationId xmlns:a16="http://schemas.microsoft.com/office/drawing/2014/main" id="{50938F0F-48AE-9746-8259-BA9D0C0F105B}"/>
              </a:ext>
            </a:extLst>
          </p:cNvPr>
          <p:cNvSpPr txBox="1"/>
          <p:nvPr/>
        </p:nvSpPr>
        <p:spPr>
          <a:xfrm>
            <a:off x="6836886" y="4443208"/>
            <a:ext cx="11541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$0</a:t>
            </a:r>
          </a:p>
        </p:txBody>
      </p:sp>
      <p:sp>
        <p:nvSpPr>
          <p:cNvPr id="67" name="TextBox 66">
            <a:extLst>
              <a:ext uri="{FF2B5EF4-FFF2-40B4-BE49-F238E27FC236}">
                <a16:creationId xmlns:a16="http://schemas.microsoft.com/office/drawing/2014/main" id="{49684962-00BE-C249-9B23-39C24D5111BB}"/>
              </a:ext>
            </a:extLst>
          </p:cNvPr>
          <p:cNvSpPr txBox="1"/>
          <p:nvPr/>
        </p:nvSpPr>
        <p:spPr>
          <a:xfrm>
            <a:off x="6737500" y="4009819"/>
            <a:ext cx="21480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$100</a:t>
            </a:r>
          </a:p>
        </p:txBody>
      </p:sp>
      <p:sp>
        <p:nvSpPr>
          <p:cNvPr id="68" name="TextBox 67">
            <a:extLst>
              <a:ext uri="{FF2B5EF4-FFF2-40B4-BE49-F238E27FC236}">
                <a16:creationId xmlns:a16="http://schemas.microsoft.com/office/drawing/2014/main" id="{34970070-FF54-0E4B-8974-DD8F94935E8B}"/>
              </a:ext>
            </a:extLst>
          </p:cNvPr>
          <p:cNvSpPr txBox="1"/>
          <p:nvPr/>
        </p:nvSpPr>
        <p:spPr>
          <a:xfrm>
            <a:off x="6721470" y="3576428"/>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$200</a:t>
            </a:r>
          </a:p>
        </p:txBody>
      </p:sp>
      <p:sp>
        <p:nvSpPr>
          <p:cNvPr id="69" name="TextBox 68">
            <a:extLst>
              <a:ext uri="{FF2B5EF4-FFF2-40B4-BE49-F238E27FC236}">
                <a16:creationId xmlns:a16="http://schemas.microsoft.com/office/drawing/2014/main" id="{5EF8B707-CF04-824F-999E-2BCBBB6553E9}"/>
              </a:ext>
            </a:extLst>
          </p:cNvPr>
          <p:cNvSpPr txBox="1"/>
          <p:nvPr/>
        </p:nvSpPr>
        <p:spPr>
          <a:xfrm>
            <a:off x="6721470" y="3143037"/>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$300</a:t>
            </a:r>
          </a:p>
        </p:txBody>
      </p:sp>
      <p:sp>
        <p:nvSpPr>
          <p:cNvPr id="70" name="TextBox 69">
            <a:extLst>
              <a:ext uri="{FF2B5EF4-FFF2-40B4-BE49-F238E27FC236}">
                <a16:creationId xmlns:a16="http://schemas.microsoft.com/office/drawing/2014/main" id="{8F413325-93D4-9C4B-A135-EF884EFD32C4}"/>
              </a:ext>
            </a:extLst>
          </p:cNvPr>
          <p:cNvSpPr txBox="1"/>
          <p:nvPr/>
        </p:nvSpPr>
        <p:spPr>
          <a:xfrm>
            <a:off x="6719866" y="2709646"/>
            <a:ext cx="23243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$400</a:t>
            </a:r>
          </a:p>
        </p:txBody>
      </p:sp>
      <p:sp>
        <p:nvSpPr>
          <p:cNvPr id="71" name="TextBox 70">
            <a:extLst>
              <a:ext uri="{FF2B5EF4-FFF2-40B4-BE49-F238E27FC236}">
                <a16:creationId xmlns:a16="http://schemas.microsoft.com/office/drawing/2014/main" id="{FC938D88-3848-3B42-9645-33FEC24DE7C9}"/>
              </a:ext>
            </a:extLst>
          </p:cNvPr>
          <p:cNvSpPr txBox="1"/>
          <p:nvPr/>
        </p:nvSpPr>
        <p:spPr>
          <a:xfrm>
            <a:off x="6721470" y="2276255"/>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$500</a:t>
            </a:r>
          </a:p>
        </p:txBody>
      </p:sp>
      <p:sp>
        <p:nvSpPr>
          <p:cNvPr id="72" name="TextBox 71">
            <a:extLst>
              <a:ext uri="{FF2B5EF4-FFF2-40B4-BE49-F238E27FC236}">
                <a16:creationId xmlns:a16="http://schemas.microsoft.com/office/drawing/2014/main" id="{93D57AA3-3B1E-2242-8037-C6A29BB3697D}"/>
              </a:ext>
            </a:extLst>
          </p:cNvPr>
          <p:cNvSpPr txBox="1"/>
          <p:nvPr/>
        </p:nvSpPr>
        <p:spPr>
          <a:xfrm>
            <a:off x="6721470" y="1842864"/>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$600</a:t>
            </a:r>
          </a:p>
        </p:txBody>
      </p:sp>
      <p:pic>
        <p:nvPicPr>
          <p:cNvPr id="8" name="Picture 7" descr="A picture containing object, clock&#10;&#10;Description automatically generated">
            <a:extLst>
              <a:ext uri="{FF2B5EF4-FFF2-40B4-BE49-F238E27FC236}">
                <a16:creationId xmlns:a16="http://schemas.microsoft.com/office/drawing/2014/main" id="{68C650F3-E91C-3240-B538-4A4F2566008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5955"/>
          <a:stretch/>
        </p:blipFill>
        <p:spPr>
          <a:xfrm>
            <a:off x="8835895" y="4972863"/>
            <a:ext cx="257925" cy="260476"/>
          </a:xfrm>
          <a:prstGeom prst="rect">
            <a:avLst/>
          </a:prstGeom>
        </p:spPr>
      </p:pic>
      <p:sp>
        <p:nvSpPr>
          <p:cNvPr id="79" name="TextBox 78">
            <a:extLst>
              <a:ext uri="{FF2B5EF4-FFF2-40B4-BE49-F238E27FC236}">
                <a16:creationId xmlns:a16="http://schemas.microsoft.com/office/drawing/2014/main" id="{9943AE11-EA73-9641-B49C-88108B7221DE}"/>
              </a:ext>
            </a:extLst>
          </p:cNvPr>
          <p:cNvSpPr txBox="1"/>
          <p:nvPr/>
        </p:nvSpPr>
        <p:spPr>
          <a:xfrm>
            <a:off x="9388519" y="4645260"/>
            <a:ext cx="82871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Snowflake Standard</a:t>
            </a:r>
          </a:p>
        </p:txBody>
      </p:sp>
      <p:pic>
        <p:nvPicPr>
          <p:cNvPr id="80" name="Picture 79" descr="A picture containing object, clock&#10;&#10;Description automatically generated">
            <a:extLst>
              <a:ext uri="{FF2B5EF4-FFF2-40B4-BE49-F238E27FC236}">
                <a16:creationId xmlns:a16="http://schemas.microsoft.com/office/drawing/2014/main" id="{EAFA581B-A82C-064C-BB9B-34B726A8E30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5955"/>
          <a:stretch/>
        </p:blipFill>
        <p:spPr>
          <a:xfrm>
            <a:off x="9688106" y="4990233"/>
            <a:ext cx="257925" cy="260476"/>
          </a:xfrm>
          <a:prstGeom prst="rect">
            <a:avLst/>
          </a:prstGeom>
        </p:spPr>
      </p:pic>
    </p:spTree>
    <p:extLst>
      <p:ext uri="{BB962C8B-B14F-4D97-AF65-F5344CB8AC3E}">
        <p14:creationId xmlns:p14="http://schemas.microsoft.com/office/powerpoint/2010/main" val="95822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42329" y="3474079"/>
            <a:ext cx="4983772" cy="984885"/>
          </a:xfrm>
        </p:spPr>
        <p:txBody>
          <a:bodyPr/>
          <a:lstStyle/>
          <a:p>
            <a:pPr algn="ctr"/>
            <a:r>
              <a:rPr lang="en-US" sz="3200">
                <a:solidFill>
                  <a:schemeClr val="accent2"/>
                </a:solidFill>
              </a:rPr>
              <a:t>Most secure </a:t>
            </a:r>
            <a:r>
              <a:rPr lang="en-US" sz="3200"/>
              <a:t>data warehouse in the cloud</a:t>
            </a:r>
          </a:p>
        </p:txBody>
      </p:sp>
      <p:sp>
        <p:nvSpPr>
          <p:cNvPr id="3" name="TextBox 2">
            <a:extLst>
              <a:ext uri="{FF2B5EF4-FFF2-40B4-BE49-F238E27FC236}">
                <a16:creationId xmlns:a16="http://schemas.microsoft.com/office/drawing/2014/main" id="{4285F4EC-AAD1-45C7-BD2D-B3DC5CAA721B}"/>
              </a:ext>
            </a:extLst>
          </p:cNvPr>
          <p:cNvSpPr txBox="1"/>
          <p:nvPr/>
        </p:nvSpPr>
        <p:spPr>
          <a:xfrm>
            <a:off x="7293051" y="5611113"/>
            <a:ext cx="3953958" cy="492443"/>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Multiple levels of security between the user and the data warehouse</a:t>
            </a:r>
          </a:p>
        </p:txBody>
      </p:sp>
      <p:sp>
        <p:nvSpPr>
          <p:cNvPr id="6" name="TextBox 5">
            <a:extLst>
              <a:ext uri="{FF2B5EF4-FFF2-40B4-BE49-F238E27FC236}">
                <a16:creationId xmlns:a16="http://schemas.microsoft.com/office/drawing/2014/main" id="{33B255B6-B6D9-48D6-A998-C95954E10F5E}"/>
              </a:ext>
            </a:extLst>
          </p:cNvPr>
          <p:cNvSpPr txBox="1"/>
          <p:nvPr/>
        </p:nvSpPr>
        <p:spPr>
          <a:xfrm>
            <a:off x="6638409" y="6252973"/>
            <a:ext cx="5263243" cy="246221"/>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...at no additional cost</a:t>
            </a:r>
          </a:p>
        </p:txBody>
      </p:sp>
      <p:pic>
        <p:nvPicPr>
          <p:cNvPr id="19" name="Picture 18">
            <a:extLst>
              <a:ext uri="{FF2B5EF4-FFF2-40B4-BE49-F238E27FC236}">
                <a16:creationId xmlns:a16="http://schemas.microsoft.com/office/drawing/2014/main" id="{43A9A5F9-4EC1-43EB-90A9-4C92DA206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7353826" y="754444"/>
            <a:ext cx="3745211" cy="3121879"/>
          </a:xfrm>
          <a:prstGeom prst="rect">
            <a:avLst/>
          </a:prstGeom>
        </p:spPr>
      </p:pic>
      <p:grpSp>
        <p:nvGrpSpPr>
          <p:cNvPr id="8" name="Group 7">
            <a:extLst>
              <a:ext uri="{FF2B5EF4-FFF2-40B4-BE49-F238E27FC236}">
                <a16:creationId xmlns:a16="http://schemas.microsoft.com/office/drawing/2014/main" id="{53C06A86-6F33-4944-A7DE-36D9DA46A66C}"/>
              </a:ext>
            </a:extLst>
          </p:cNvPr>
          <p:cNvGrpSpPr/>
          <p:nvPr/>
        </p:nvGrpSpPr>
        <p:grpSpPr>
          <a:xfrm rot="10800000">
            <a:off x="7860498" y="1005758"/>
            <a:ext cx="2731869" cy="3276327"/>
            <a:chOff x="5087734" y="3264604"/>
            <a:chExt cx="2996247" cy="3593396"/>
          </a:xfrm>
        </p:grpSpPr>
        <p:sp>
          <p:nvSpPr>
            <p:cNvPr id="18" name="TextBox 17">
              <a:extLst>
                <a:ext uri="{FF2B5EF4-FFF2-40B4-BE49-F238E27FC236}">
                  <a16:creationId xmlns:a16="http://schemas.microsoft.com/office/drawing/2014/main" id="{F4876A58-D433-44A1-B53B-104A1FCC1E07}"/>
                </a:ext>
              </a:extLst>
            </p:cNvPr>
            <p:cNvSpPr txBox="1"/>
            <p:nvPr/>
          </p:nvSpPr>
          <p:spPr>
            <a:xfrm rot="10800000">
              <a:off x="5087734" y="6452926"/>
              <a:ext cx="2996247"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Threat Protection</a:t>
              </a:r>
            </a:p>
          </p:txBody>
        </p:sp>
        <p:sp>
          <p:nvSpPr>
            <p:cNvPr id="20" name="TextBox 19">
              <a:extLst>
                <a:ext uri="{FF2B5EF4-FFF2-40B4-BE49-F238E27FC236}">
                  <a16:creationId xmlns:a16="http://schemas.microsoft.com/office/drawing/2014/main" id="{25157C9F-BA5D-4428-8AF9-7BE706824A33}"/>
                </a:ext>
              </a:extLst>
            </p:cNvPr>
            <p:cNvSpPr txBox="1"/>
            <p:nvPr/>
          </p:nvSpPr>
          <p:spPr>
            <a:xfrm rot="10800000">
              <a:off x="5225689" y="5643240"/>
              <a:ext cx="2720339"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Network Security</a:t>
              </a:r>
            </a:p>
          </p:txBody>
        </p:sp>
        <p:sp>
          <p:nvSpPr>
            <p:cNvPr id="21" name="TextBox 20">
              <a:extLst>
                <a:ext uri="{FF2B5EF4-FFF2-40B4-BE49-F238E27FC236}">
                  <a16:creationId xmlns:a16="http://schemas.microsoft.com/office/drawing/2014/main" id="{CEF866A2-8963-4039-90EB-EC6AA1A979AD}"/>
                </a:ext>
              </a:extLst>
            </p:cNvPr>
            <p:cNvSpPr txBox="1"/>
            <p:nvPr/>
          </p:nvSpPr>
          <p:spPr>
            <a:xfrm rot="10800000">
              <a:off x="5363902" y="4833518"/>
              <a:ext cx="2443911"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Authentication</a:t>
              </a:r>
            </a:p>
          </p:txBody>
        </p:sp>
        <p:sp>
          <p:nvSpPr>
            <p:cNvPr id="22" name="TextBox 21">
              <a:extLst>
                <a:ext uri="{FF2B5EF4-FFF2-40B4-BE49-F238E27FC236}">
                  <a16:creationId xmlns:a16="http://schemas.microsoft.com/office/drawing/2014/main" id="{D3C5FFBD-7B31-48FA-9E9A-8869C5A20D26}"/>
                </a:ext>
              </a:extLst>
            </p:cNvPr>
            <p:cNvSpPr txBox="1"/>
            <p:nvPr/>
          </p:nvSpPr>
          <p:spPr>
            <a:xfrm rot="10800000">
              <a:off x="5546855" y="4074024"/>
              <a:ext cx="2078004"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Access Control</a:t>
              </a:r>
            </a:p>
          </p:txBody>
        </p:sp>
        <p:sp>
          <p:nvSpPr>
            <p:cNvPr id="23" name="TextBox 22">
              <a:extLst>
                <a:ext uri="{FF2B5EF4-FFF2-40B4-BE49-F238E27FC236}">
                  <a16:creationId xmlns:a16="http://schemas.microsoft.com/office/drawing/2014/main" id="{A155A2E9-613B-4590-8267-384A0880501D}"/>
                </a:ext>
              </a:extLst>
            </p:cNvPr>
            <p:cNvSpPr txBox="1"/>
            <p:nvPr/>
          </p:nvSpPr>
          <p:spPr>
            <a:xfrm rot="10800000">
              <a:off x="5738404" y="3264604"/>
              <a:ext cx="1694909"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Data Protection</a:t>
              </a:r>
            </a:p>
          </p:txBody>
        </p:sp>
      </p:grpSp>
      <p:sp>
        <p:nvSpPr>
          <p:cNvPr id="24" name="TextBox 23">
            <a:extLst>
              <a:ext uri="{FF2B5EF4-FFF2-40B4-BE49-F238E27FC236}">
                <a16:creationId xmlns:a16="http://schemas.microsoft.com/office/drawing/2014/main" id="{DCDAF99A-E31B-49F2-B0A5-DC0410100189}"/>
              </a:ext>
            </a:extLst>
          </p:cNvPr>
          <p:cNvSpPr txBox="1"/>
          <p:nvPr/>
        </p:nvSpPr>
        <p:spPr>
          <a:xfrm>
            <a:off x="8591692" y="4827896"/>
            <a:ext cx="126948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Customer Data</a:t>
            </a:r>
          </a:p>
        </p:txBody>
      </p:sp>
      <p:grpSp>
        <p:nvGrpSpPr>
          <p:cNvPr id="41" name="Group 40">
            <a:extLst>
              <a:ext uri="{FF2B5EF4-FFF2-40B4-BE49-F238E27FC236}">
                <a16:creationId xmlns:a16="http://schemas.microsoft.com/office/drawing/2014/main" id="{EA95E32B-C690-DD4E-8F45-68129538F796}"/>
              </a:ext>
            </a:extLst>
          </p:cNvPr>
          <p:cNvGrpSpPr/>
          <p:nvPr/>
        </p:nvGrpSpPr>
        <p:grpSpPr>
          <a:xfrm>
            <a:off x="2541075" y="1922557"/>
            <a:ext cx="943348" cy="1164214"/>
            <a:chOff x="1980078" y="253998"/>
            <a:chExt cx="3830386" cy="4727197"/>
          </a:xfrm>
          <a:solidFill>
            <a:schemeClr val="accent2"/>
          </a:solidFill>
        </p:grpSpPr>
        <p:sp>
          <p:nvSpPr>
            <p:cNvPr id="42" name="Rectangle 27">
              <a:extLst>
                <a:ext uri="{FF2B5EF4-FFF2-40B4-BE49-F238E27FC236}">
                  <a16:creationId xmlns:a16="http://schemas.microsoft.com/office/drawing/2014/main" id="{13B250A4-C182-2E44-ACE4-BEC0D016EC58}"/>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9">
              <a:extLst>
                <a:ext uri="{FF2B5EF4-FFF2-40B4-BE49-F238E27FC236}">
                  <a16:creationId xmlns:a16="http://schemas.microsoft.com/office/drawing/2014/main" id="{875FE5BF-D62B-FD4B-AD0B-23BCB8157D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0">
              <a:extLst>
                <a:ext uri="{FF2B5EF4-FFF2-40B4-BE49-F238E27FC236}">
                  <a16:creationId xmlns:a16="http://schemas.microsoft.com/office/drawing/2014/main" id="{3B29D60E-06D3-1D4C-98B3-5DE0736F472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110">
              <a:extLst>
                <a:ext uri="{FF2B5EF4-FFF2-40B4-BE49-F238E27FC236}">
                  <a16:creationId xmlns:a16="http://schemas.microsoft.com/office/drawing/2014/main" id="{14953A92-1C6C-A441-8F2B-2CB302548E4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99F1098A-D299-2849-9558-881A52FEB7BA}"/>
              </a:ext>
            </a:extLst>
          </p:cNvPr>
          <p:cNvGrpSpPr/>
          <p:nvPr/>
        </p:nvGrpSpPr>
        <p:grpSpPr>
          <a:xfrm>
            <a:off x="9056170" y="4346432"/>
            <a:ext cx="387633" cy="387633"/>
            <a:chOff x="1608138" y="1585913"/>
            <a:chExt cx="495300" cy="495300"/>
          </a:xfrm>
        </p:grpSpPr>
        <p:sp>
          <p:nvSpPr>
            <p:cNvPr id="57" name="Rectangle 25">
              <a:extLst>
                <a:ext uri="{FF2B5EF4-FFF2-40B4-BE49-F238E27FC236}">
                  <a16:creationId xmlns:a16="http://schemas.microsoft.com/office/drawing/2014/main" id="{12230757-D22F-D24B-A53D-2A459C1B54C0}"/>
                </a:ext>
              </a:extLst>
            </p:cNvPr>
            <p:cNvSpPr>
              <a:spLocks noChangeArrowheads="1"/>
            </p:cNvSpPr>
            <p:nvPr/>
          </p:nvSpPr>
          <p:spPr bwMode="auto">
            <a:xfrm>
              <a:off x="1608138"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
              <a:extLst>
                <a:ext uri="{FF2B5EF4-FFF2-40B4-BE49-F238E27FC236}">
                  <a16:creationId xmlns:a16="http://schemas.microsoft.com/office/drawing/2014/main" id="{DE8213B2-C319-D44C-B35B-C088F0203B80}"/>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7">
              <a:extLst>
                <a:ext uri="{FF2B5EF4-FFF2-40B4-BE49-F238E27FC236}">
                  <a16:creationId xmlns:a16="http://schemas.microsoft.com/office/drawing/2014/main" id="{46F3E544-CCB8-6647-B395-45FF38437500}"/>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05A0DB96-F74D-B540-9A2A-164942CB13BE}"/>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9">
              <a:extLst>
                <a:ext uri="{FF2B5EF4-FFF2-40B4-BE49-F238E27FC236}">
                  <a16:creationId xmlns:a16="http://schemas.microsoft.com/office/drawing/2014/main" id="{DA6C17C3-38B6-0443-85F6-CF6B51654E6D}"/>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30">
              <a:extLst>
                <a:ext uri="{FF2B5EF4-FFF2-40B4-BE49-F238E27FC236}">
                  <a16:creationId xmlns:a16="http://schemas.microsoft.com/office/drawing/2014/main" id="{D3F1B097-946D-DC44-BB58-C184A573402F}"/>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31">
              <a:extLst>
                <a:ext uri="{FF2B5EF4-FFF2-40B4-BE49-F238E27FC236}">
                  <a16:creationId xmlns:a16="http://schemas.microsoft.com/office/drawing/2014/main" id="{D10C52A9-4CFF-E14A-A3DA-7AFBD2994F27}"/>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32">
              <a:extLst>
                <a:ext uri="{FF2B5EF4-FFF2-40B4-BE49-F238E27FC236}">
                  <a16:creationId xmlns:a16="http://schemas.microsoft.com/office/drawing/2014/main" id="{4EE9A062-B18B-A849-8051-EFF7133C322E}"/>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33">
              <a:extLst>
                <a:ext uri="{FF2B5EF4-FFF2-40B4-BE49-F238E27FC236}">
                  <a16:creationId xmlns:a16="http://schemas.microsoft.com/office/drawing/2014/main" id="{B07689ED-D7F1-1144-B7A6-081587E166A2}"/>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34">
              <a:extLst>
                <a:ext uri="{FF2B5EF4-FFF2-40B4-BE49-F238E27FC236}">
                  <a16:creationId xmlns:a16="http://schemas.microsoft.com/office/drawing/2014/main" id="{30816216-388C-424D-8CF8-38B267AD43BF}"/>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35">
              <a:extLst>
                <a:ext uri="{FF2B5EF4-FFF2-40B4-BE49-F238E27FC236}">
                  <a16:creationId xmlns:a16="http://schemas.microsoft.com/office/drawing/2014/main" id="{2D77FC9F-6E5A-D940-9693-A95923994809}"/>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1920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A47F466B-5416-A34F-90F7-4988119FA8AE}"/>
              </a:ext>
            </a:extLst>
          </p:cNvPr>
          <p:cNvGraphicFramePr>
            <a:graphicFrameLocks noGrp="1"/>
          </p:cNvGraphicFramePr>
          <p:nvPr>
            <p:extLst>
              <p:ext uri="{D42A27DB-BD31-4B8C-83A1-F6EECF244321}">
                <p14:modId xmlns:p14="http://schemas.microsoft.com/office/powerpoint/2010/main" val="2064344733"/>
              </p:ext>
            </p:extLst>
          </p:nvPr>
        </p:nvGraphicFramePr>
        <p:xfrm>
          <a:off x="6545220" y="588307"/>
          <a:ext cx="5117038" cy="5475891"/>
        </p:xfrm>
        <a:graphic>
          <a:graphicData uri="http://schemas.openxmlformats.org/drawingml/2006/table">
            <a:tbl>
              <a:tblPr firstRow="1" bandRow="1">
                <a:tableStyleId>{93296810-A885-4BE3-A3E7-6D5BEEA58F35}</a:tableStyleId>
              </a:tblPr>
              <a:tblGrid>
                <a:gridCol w="1463765">
                  <a:extLst>
                    <a:ext uri="{9D8B030D-6E8A-4147-A177-3AD203B41FA5}">
                      <a16:colId xmlns:a16="http://schemas.microsoft.com/office/drawing/2014/main" val="1800549672"/>
                    </a:ext>
                  </a:extLst>
                </a:gridCol>
                <a:gridCol w="2606271">
                  <a:extLst>
                    <a:ext uri="{9D8B030D-6E8A-4147-A177-3AD203B41FA5}">
                      <a16:colId xmlns:a16="http://schemas.microsoft.com/office/drawing/2014/main" val="1897046179"/>
                    </a:ext>
                  </a:extLst>
                </a:gridCol>
                <a:gridCol w="1047002">
                  <a:extLst>
                    <a:ext uri="{9D8B030D-6E8A-4147-A177-3AD203B41FA5}">
                      <a16:colId xmlns:a16="http://schemas.microsoft.com/office/drawing/2014/main" val="3750875118"/>
                    </a:ext>
                  </a:extLst>
                </a:gridCol>
              </a:tblGrid>
              <a:tr h="480142">
                <a:tc>
                  <a:txBody>
                    <a:bodyPr/>
                    <a:lstStyle/>
                    <a:p>
                      <a:r>
                        <a:rPr kumimoji="0" lang="en-US" sz="1200" b="0" i="0" u="none" strike="noStrike" kern="1200" cap="none" normalizeH="0" baseline="0" noProof="0">
                          <a:ln>
                            <a:noFill/>
                          </a:ln>
                          <a:solidFill>
                            <a:srgbClr val="0078D4"/>
                          </a:solidFill>
                          <a:effectLst/>
                          <a:uLnTx/>
                          <a:uFillTx/>
                          <a:latin typeface="+mj-lt"/>
                          <a:ea typeface="+mn-ea"/>
                          <a:cs typeface="Segoe UI" panose="020B0502040204020203" pitchFamily="34" charset="0"/>
                        </a:rPr>
                        <a:t>Category</a:t>
                      </a:r>
                      <a:endParaRPr lang="en-US" sz="1200" b="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200" b="0" i="0" u="none" strike="noStrike" kern="1200" cap="none" normalizeH="0" baseline="0" noProof="0">
                          <a:ln>
                            <a:noFill/>
                          </a:ln>
                          <a:solidFill>
                            <a:srgbClr val="0078D4"/>
                          </a:solidFill>
                          <a:effectLst/>
                          <a:uLnTx/>
                          <a:uFillTx/>
                          <a:latin typeface="+mj-lt"/>
                          <a:ea typeface="+mn-ea"/>
                          <a:cs typeface="Segoe UI" panose="020B0502040204020203" pitchFamily="34" charset="0"/>
                        </a:rPr>
                        <a:t>Feature</a:t>
                      </a:r>
                      <a:endParaRPr lang="en-US" sz="1200" b="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a:ln>
                            <a:noFill/>
                          </a:ln>
                          <a:solidFill>
                            <a:srgbClr val="0078D4"/>
                          </a:solidFill>
                          <a:effectLst/>
                          <a:uLnTx/>
                          <a:uFillTx/>
                          <a:latin typeface="+mj-lt"/>
                          <a:ea typeface="+mn-ea"/>
                          <a:cs typeface="Segoe UI" panose="020B0502040204020203" pitchFamily="34" charset="0"/>
                        </a:rPr>
                        <a:t>Synapse Analytics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4190599"/>
                  </a:ext>
                </a:extLst>
              </a:tr>
              <a:tr h="278283">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Data Protection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In Transit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9619974"/>
                  </a:ext>
                </a:extLst>
              </a:tr>
              <a:tr h="463804">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encryption at rest </a:t>
                      </a:r>
                      <a:b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(Service &amp; User Managed Keys)</a:t>
                      </a:r>
                      <a:endParaRPr lang="en-US" sz="1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64611"/>
                  </a:ext>
                </a:extLst>
              </a:tr>
              <a:tr h="278283">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Discovery and Classification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572088"/>
                  </a:ext>
                </a:extLst>
              </a:tr>
              <a:tr h="317321">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Access Control</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Native Row Level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5847351"/>
                  </a:ext>
                </a:extLst>
              </a:tr>
              <a:tr h="307080">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Table and View Security (GRANT / DENY)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3621769"/>
                  </a:ext>
                </a:extLst>
              </a:tr>
              <a:tr h="278283">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Column Level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7413656"/>
                  </a:ext>
                </a:extLst>
              </a:tr>
              <a:tr h="278283">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Segoe UI" panose="020B0502040204020203" pitchFamily="34" charset="0"/>
                          <a:cs typeface="Segoe UI" panose="020B0502040204020203" pitchFamily="34" charset="0"/>
                        </a:rPr>
                        <a:t>Dynamic Data Masking</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213588"/>
                  </a:ext>
                </a:extLst>
              </a:tr>
              <a:tr h="278283">
                <a:tc rowSpan="4">
                  <a:txBody>
                    <a:bodyPr/>
                    <a:lstStyle/>
                    <a:p>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Authentication</a:t>
                      </a:r>
                      <a:endParaRPr lang="en-US" sz="1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SQL Authentication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1770383"/>
                  </a:ext>
                </a:extLst>
              </a:tr>
              <a:tr h="278283">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Native Azure Active Directory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3765401"/>
                  </a:ext>
                </a:extLst>
              </a:tr>
              <a:tr h="285886">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Integrated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285740"/>
                  </a:ext>
                </a:extLst>
              </a:tr>
              <a:tr h="278283">
                <a:tc vMerge="1">
                  <a:txBody>
                    <a:bodyPr/>
                    <a:lstStyle/>
                    <a:p>
                      <a:endParaRPr lang="en-US" sz="120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Multi-Factor Authentication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4848512"/>
                  </a:ext>
                </a:extLst>
              </a:tr>
              <a:tr h="278283">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Network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Virtual Network (VNET)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7638460"/>
                  </a:ext>
                </a:extLst>
              </a:tr>
              <a:tr h="278283">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SQL Firewall (server)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9305563"/>
                  </a:ext>
                </a:extLst>
              </a:tr>
              <a:tr h="287899">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Integration with ExpressRoute</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5141996"/>
                  </a:ext>
                </a:extLst>
              </a:tr>
              <a:tr h="290057">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Threat Protection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SQL Threat Detection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1531896"/>
                  </a:ext>
                </a:extLst>
              </a:tr>
              <a:tr h="278283">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SQL Auditing</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endParaRPr lang="en-US" sz="100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6145702"/>
                  </a:ext>
                </a:extLst>
              </a:tr>
              <a:tr h="26087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Vulnerability Assessment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a:solidFill>
                            <a:schemeClr val="accent1"/>
                          </a:solidFill>
                          <a:latin typeface="+mj-lt"/>
                        </a:rPr>
                        <a:t>Yes</a:t>
                      </a:r>
                      <a:endParaRPr lang="en-US" sz="100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550336"/>
                  </a:ext>
                </a:extLst>
              </a:tr>
            </a:tbl>
          </a:graphicData>
        </a:graphic>
      </p:graphicFrame>
      <p:sp>
        <p:nvSpPr>
          <p:cNvPr id="5" name="Rectangle 4">
            <a:extLst>
              <a:ext uri="{FF2B5EF4-FFF2-40B4-BE49-F238E27FC236}">
                <a16:creationId xmlns:a16="http://schemas.microsoft.com/office/drawing/2014/main" id="{ABEE7764-2615-4D10-BEAB-8D1BD3A314B9}"/>
              </a:ext>
            </a:extLst>
          </p:cNvPr>
          <p:cNvSpPr/>
          <p:nvPr/>
        </p:nvSpPr>
        <p:spPr bwMode="auto">
          <a:xfrm>
            <a:off x="6545219" y="2076138"/>
            <a:ext cx="5117038" cy="117672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a:extLst>
              <a:ext uri="{FF2B5EF4-FFF2-40B4-BE49-F238E27FC236}">
                <a16:creationId xmlns:a16="http://schemas.microsoft.com/office/drawing/2014/main" id="{AE747741-63F5-4575-98F8-77A40D9A59AF}"/>
              </a:ext>
            </a:extLst>
          </p:cNvPr>
          <p:cNvSpPr txBox="1">
            <a:spLocks/>
          </p:cNvSpPr>
          <p:nvPr/>
        </p:nvSpPr>
        <p:spPr>
          <a:xfrm>
            <a:off x="996931" y="3474361"/>
            <a:ext cx="4102138"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Access control </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for complete security</a:t>
            </a:r>
          </a:p>
        </p:txBody>
      </p:sp>
      <p:grpSp>
        <p:nvGrpSpPr>
          <p:cNvPr id="24" name="Group 23">
            <a:extLst>
              <a:ext uri="{FF2B5EF4-FFF2-40B4-BE49-F238E27FC236}">
                <a16:creationId xmlns:a16="http://schemas.microsoft.com/office/drawing/2014/main" id="{BEE11F4B-05C2-5A4B-8081-2202A692B83D}"/>
              </a:ext>
            </a:extLst>
          </p:cNvPr>
          <p:cNvGrpSpPr/>
          <p:nvPr/>
        </p:nvGrpSpPr>
        <p:grpSpPr>
          <a:xfrm>
            <a:off x="2541075" y="1922557"/>
            <a:ext cx="943348" cy="1164214"/>
            <a:chOff x="1980078" y="253998"/>
            <a:chExt cx="3830386" cy="4727197"/>
          </a:xfrm>
          <a:solidFill>
            <a:schemeClr val="accent2"/>
          </a:solidFill>
        </p:grpSpPr>
        <p:sp>
          <p:nvSpPr>
            <p:cNvPr id="25" name="Rectangle 27">
              <a:extLst>
                <a:ext uri="{FF2B5EF4-FFF2-40B4-BE49-F238E27FC236}">
                  <a16:creationId xmlns:a16="http://schemas.microsoft.com/office/drawing/2014/main" id="{AED2F00C-0019-3A44-B334-7BAE99959EEC}"/>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9">
              <a:extLst>
                <a:ext uri="{FF2B5EF4-FFF2-40B4-BE49-F238E27FC236}">
                  <a16:creationId xmlns:a16="http://schemas.microsoft.com/office/drawing/2014/main" id="{98F5113D-19E3-2D49-A6BA-966D011D687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30">
              <a:extLst>
                <a:ext uri="{FF2B5EF4-FFF2-40B4-BE49-F238E27FC236}">
                  <a16:creationId xmlns:a16="http://schemas.microsoft.com/office/drawing/2014/main" id="{F9572194-7919-5C43-87A6-8C44A747007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110">
              <a:extLst>
                <a:ext uri="{FF2B5EF4-FFF2-40B4-BE49-F238E27FC236}">
                  <a16:creationId xmlns:a16="http://schemas.microsoft.com/office/drawing/2014/main" id="{1742AC60-6767-8C43-9EAE-236B5B47471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99686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82446" y="3486136"/>
            <a:ext cx="6013554" cy="1477328"/>
          </a:xfrm>
        </p:spPr>
        <p:txBody>
          <a:bodyPr/>
          <a:lstStyle/>
          <a:p>
            <a:pPr algn="ctr"/>
            <a:r>
              <a:rPr lang="en-US" sz="3200">
                <a:solidFill>
                  <a:schemeClr val="accent2"/>
                </a:solidFill>
              </a:rPr>
              <a:t>Prioritize</a:t>
            </a:r>
            <a:r>
              <a:rPr lang="en-US" sz="3200">
                <a:solidFill>
                  <a:schemeClr val="accent1"/>
                </a:solidFill>
              </a:rPr>
              <a:t> </a:t>
            </a:r>
            <a:r>
              <a:rPr lang="en-US" sz="3200"/>
              <a:t>your </a:t>
            </a:r>
            <a:br>
              <a:rPr lang="en-US" sz="3200"/>
            </a:br>
            <a:r>
              <a:rPr lang="en-US" sz="3200"/>
              <a:t>workloads using </a:t>
            </a:r>
            <a:br>
              <a:rPr lang="en-US" sz="3200"/>
            </a:br>
            <a:r>
              <a:rPr lang="en-US" sz="3200"/>
              <a:t>workload management </a:t>
            </a:r>
          </a:p>
        </p:txBody>
      </p:sp>
      <p:sp>
        <p:nvSpPr>
          <p:cNvPr id="42" name="Text Placeholder 2">
            <a:extLst>
              <a:ext uri="{FF2B5EF4-FFF2-40B4-BE49-F238E27FC236}">
                <a16:creationId xmlns:a16="http://schemas.microsoft.com/office/drawing/2014/main" id="{FF970F18-2D70-4A8D-AB28-42F116690837}"/>
              </a:ext>
            </a:extLst>
          </p:cNvPr>
          <p:cNvSpPr txBox="1">
            <a:spLocks/>
          </p:cNvSpPr>
          <p:nvPr/>
        </p:nvSpPr>
        <p:spPr>
          <a:xfrm>
            <a:off x="7010252" y="1964058"/>
            <a:ext cx="4621621" cy="2308324"/>
          </a:xfrm>
          <a:prstGeom prst="rect">
            <a:avLst/>
          </a:prstGeom>
        </p:spPr>
        <p:txBody>
          <a:bodyPr vert="horz" wrap="square" lIns="0" tIns="0" rIns="0" bIns="0" rtlCol="0" anchor="ctr">
            <a:spAutoFit/>
          </a:bodyPr>
          <a:lstStyle>
            <a:lvl1pPr marL="400050" marR="0" indent="-40005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a:rPr>
              <a:t>Maximize your ROI through granular workload control</a:t>
            </a:r>
          </a:p>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a:rPr>
              <a:t>Dynamically allocate your data warehouse resources using classifiers</a:t>
            </a:r>
          </a:p>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a:rPr>
              <a:t>Prioritize your most essential tasks with workload importance</a:t>
            </a:r>
          </a:p>
        </p:txBody>
      </p:sp>
      <p:grpSp>
        <p:nvGrpSpPr>
          <p:cNvPr id="43" name="Group 42">
            <a:extLst>
              <a:ext uri="{FF2B5EF4-FFF2-40B4-BE49-F238E27FC236}">
                <a16:creationId xmlns:a16="http://schemas.microsoft.com/office/drawing/2014/main" id="{3E79CE3C-9AA6-48DC-8F0B-6B878DBFBACC}"/>
              </a:ext>
            </a:extLst>
          </p:cNvPr>
          <p:cNvGrpSpPr/>
          <p:nvPr/>
        </p:nvGrpSpPr>
        <p:grpSpPr>
          <a:xfrm>
            <a:off x="6858000" y="1965204"/>
            <a:ext cx="350722" cy="350338"/>
            <a:chOff x="2454274" y="4329114"/>
            <a:chExt cx="419100" cy="419100"/>
          </a:xfrm>
          <a:solidFill>
            <a:schemeClr val="accent2"/>
          </a:solidFill>
        </p:grpSpPr>
        <p:sp>
          <p:nvSpPr>
            <p:cNvPr id="44" name="Freeform 37">
              <a:extLst>
                <a:ext uri="{FF2B5EF4-FFF2-40B4-BE49-F238E27FC236}">
                  <a16:creationId xmlns:a16="http://schemas.microsoft.com/office/drawing/2014/main" id="{01B6C1D4-C5B4-4A08-A96F-5C4A876C4543}"/>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38">
              <a:extLst>
                <a:ext uri="{FF2B5EF4-FFF2-40B4-BE49-F238E27FC236}">
                  <a16:creationId xmlns:a16="http://schemas.microsoft.com/office/drawing/2014/main" id="{CA8BE67B-2606-4A0B-90BF-AC6A1DD1FD1F}"/>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0D9478AD-DBA5-4E6F-B6AF-47F656116924}"/>
              </a:ext>
            </a:extLst>
          </p:cNvPr>
          <p:cNvGrpSpPr/>
          <p:nvPr/>
        </p:nvGrpSpPr>
        <p:grpSpPr>
          <a:xfrm>
            <a:off x="6858000" y="2823359"/>
            <a:ext cx="350722" cy="350338"/>
            <a:chOff x="2454274" y="4329114"/>
            <a:chExt cx="419100" cy="419100"/>
          </a:xfrm>
          <a:solidFill>
            <a:schemeClr val="accent2"/>
          </a:solidFill>
        </p:grpSpPr>
        <p:sp>
          <p:nvSpPr>
            <p:cNvPr id="47" name="Freeform 37">
              <a:extLst>
                <a:ext uri="{FF2B5EF4-FFF2-40B4-BE49-F238E27FC236}">
                  <a16:creationId xmlns:a16="http://schemas.microsoft.com/office/drawing/2014/main" id="{32B3D90D-431F-4045-BE7D-87965D9D7F10}"/>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38">
              <a:extLst>
                <a:ext uri="{FF2B5EF4-FFF2-40B4-BE49-F238E27FC236}">
                  <a16:creationId xmlns:a16="http://schemas.microsoft.com/office/drawing/2014/main" id="{A3E986AB-5AB2-4E10-A421-E6ECEB71694D}"/>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8E3791DE-F818-45C6-B30E-26D3C3475294}"/>
              </a:ext>
            </a:extLst>
          </p:cNvPr>
          <p:cNvGrpSpPr/>
          <p:nvPr/>
        </p:nvGrpSpPr>
        <p:grpSpPr>
          <a:xfrm>
            <a:off x="6858000" y="3661267"/>
            <a:ext cx="350722" cy="350338"/>
            <a:chOff x="2454274" y="4329114"/>
            <a:chExt cx="419100" cy="419100"/>
          </a:xfrm>
          <a:solidFill>
            <a:schemeClr val="accent2"/>
          </a:solidFill>
        </p:grpSpPr>
        <p:sp>
          <p:nvSpPr>
            <p:cNvPr id="50" name="Freeform 37">
              <a:extLst>
                <a:ext uri="{FF2B5EF4-FFF2-40B4-BE49-F238E27FC236}">
                  <a16:creationId xmlns:a16="http://schemas.microsoft.com/office/drawing/2014/main" id="{E15481BE-D303-4780-BFBC-279D1C670E77}"/>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38">
              <a:extLst>
                <a:ext uri="{FF2B5EF4-FFF2-40B4-BE49-F238E27FC236}">
                  <a16:creationId xmlns:a16="http://schemas.microsoft.com/office/drawing/2014/main" id="{A57CD037-08C0-4023-901B-316AA38DD88B}"/>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230">
            <a:extLst>
              <a:ext uri="{FF2B5EF4-FFF2-40B4-BE49-F238E27FC236}">
                <a16:creationId xmlns:a16="http://schemas.microsoft.com/office/drawing/2014/main" id="{305ABFE6-EA4C-3649-9BA3-0EC760142650}"/>
              </a:ext>
            </a:extLst>
          </p:cNvPr>
          <p:cNvGrpSpPr>
            <a:grpSpLocks noChangeAspect="1"/>
          </p:cNvGrpSpPr>
          <p:nvPr/>
        </p:nvGrpSpPr>
        <p:grpSpPr bwMode="auto">
          <a:xfrm>
            <a:off x="2623258" y="1872133"/>
            <a:ext cx="1112814" cy="1193121"/>
            <a:chOff x="5227" y="2781"/>
            <a:chExt cx="291" cy="312"/>
          </a:xfrm>
        </p:grpSpPr>
        <p:sp>
          <p:nvSpPr>
            <p:cNvPr id="29" name="Freeform 231">
              <a:extLst>
                <a:ext uri="{FF2B5EF4-FFF2-40B4-BE49-F238E27FC236}">
                  <a16:creationId xmlns:a16="http://schemas.microsoft.com/office/drawing/2014/main" id="{C2F39DDC-5944-3941-A106-5EBC34F72CC1}"/>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232">
              <a:extLst>
                <a:ext uri="{FF2B5EF4-FFF2-40B4-BE49-F238E27FC236}">
                  <a16:creationId xmlns:a16="http://schemas.microsoft.com/office/drawing/2014/main" id="{6C4F68E0-5698-2744-ABCC-5494EAD407C1}"/>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9729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59267" y="3532860"/>
            <a:ext cx="5262610" cy="1969770"/>
          </a:xfrm>
        </p:spPr>
        <p:txBody>
          <a:bodyPr/>
          <a:lstStyle/>
          <a:p>
            <a:pPr algn="ctr"/>
            <a:r>
              <a:rPr lang="en-US" sz="3200">
                <a:solidFill>
                  <a:schemeClr val="accent2"/>
                </a:solidFill>
              </a:rPr>
              <a:t>What if you want to </a:t>
            </a:r>
            <a:r>
              <a:rPr lang="en-US" sz="3200" spc="0"/>
              <a:t>prioritize the workloads that get access to resources?</a:t>
            </a:r>
            <a:br>
              <a:rPr lang="en-US" sz="3200" spc="0">
                <a:solidFill>
                  <a:schemeClr val="accent1"/>
                </a:solidFill>
              </a:rPr>
            </a:br>
            <a:endParaRPr lang="en-US" sz="3200" spc="0">
              <a:solidFill>
                <a:schemeClr val="accent1"/>
              </a:solidFill>
            </a:endParaRPr>
          </a:p>
        </p:txBody>
      </p:sp>
      <p:grpSp>
        <p:nvGrpSpPr>
          <p:cNvPr id="46" name="Group 230">
            <a:extLst>
              <a:ext uri="{FF2B5EF4-FFF2-40B4-BE49-F238E27FC236}">
                <a16:creationId xmlns:a16="http://schemas.microsoft.com/office/drawing/2014/main" id="{7DC44FF4-1C6A-2946-A94A-F44AF53829F0}"/>
              </a:ext>
            </a:extLst>
          </p:cNvPr>
          <p:cNvGrpSpPr>
            <a:grpSpLocks noChangeAspect="1"/>
          </p:cNvGrpSpPr>
          <p:nvPr/>
        </p:nvGrpSpPr>
        <p:grpSpPr bwMode="auto">
          <a:xfrm>
            <a:off x="2623258" y="1872133"/>
            <a:ext cx="1112814" cy="1193121"/>
            <a:chOff x="5227" y="2781"/>
            <a:chExt cx="291" cy="312"/>
          </a:xfrm>
        </p:grpSpPr>
        <p:sp>
          <p:nvSpPr>
            <p:cNvPr id="47" name="Freeform 231">
              <a:extLst>
                <a:ext uri="{FF2B5EF4-FFF2-40B4-BE49-F238E27FC236}">
                  <a16:creationId xmlns:a16="http://schemas.microsoft.com/office/drawing/2014/main" id="{0505EF87-7D7F-1D4E-A422-16AE1E28B4E4}"/>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232">
              <a:extLst>
                <a:ext uri="{FF2B5EF4-FFF2-40B4-BE49-F238E27FC236}">
                  <a16:creationId xmlns:a16="http://schemas.microsoft.com/office/drawing/2014/main" id="{B7EE259C-8B50-3D41-B258-F591FD4D9E8D}"/>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490F6CD1-7AB2-4044-8A0C-5D90C2ACB4D3}"/>
              </a:ext>
            </a:extLst>
          </p:cNvPr>
          <p:cNvSpPr/>
          <p:nvPr/>
        </p:nvSpPr>
        <p:spPr>
          <a:xfrm>
            <a:off x="6182346" y="1713284"/>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BFE83F08-C126-CF43-A465-41B702155E8F}"/>
              </a:ext>
            </a:extLst>
          </p:cNvPr>
          <p:cNvSpPr/>
          <p:nvPr/>
        </p:nvSpPr>
        <p:spPr>
          <a:xfrm>
            <a:off x="639354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51" name="Rectangle 50">
            <a:extLst>
              <a:ext uri="{FF2B5EF4-FFF2-40B4-BE49-F238E27FC236}">
                <a16:creationId xmlns:a16="http://schemas.microsoft.com/office/drawing/2014/main" id="{D4E57905-42C7-BD48-97F2-C370626D2742}"/>
              </a:ext>
            </a:extLst>
          </p:cNvPr>
          <p:cNvSpPr/>
          <p:nvPr/>
        </p:nvSpPr>
        <p:spPr>
          <a:xfrm>
            <a:off x="685074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72" name="Rectangle 71">
            <a:extLst>
              <a:ext uri="{FF2B5EF4-FFF2-40B4-BE49-F238E27FC236}">
                <a16:creationId xmlns:a16="http://schemas.microsoft.com/office/drawing/2014/main" id="{F34D1D3B-E4C9-3848-9BEB-6FBB512A097F}"/>
              </a:ext>
            </a:extLst>
          </p:cNvPr>
          <p:cNvSpPr/>
          <p:nvPr/>
        </p:nvSpPr>
        <p:spPr>
          <a:xfrm>
            <a:off x="10520112"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3" name="Rectangle 72">
            <a:extLst>
              <a:ext uri="{FF2B5EF4-FFF2-40B4-BE49-F238E27FC236}">
                <a16:creationId xmlns:a16="http://schemas.microsoft.com/office/drawing/2014/main" id="{F25243A4-5309-9045-A7DA-096C51FBB95B}"/>
              </a:ext>
            </a:extLst>
          </p:cNvPr>
          <p:cNvSpPr/>
          <p:nvPr/>
        </p:nvSpPr>
        <p:spPr>
          <a:xfrm>
            <a:off x="10977312"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74" name="Right Brace 73">
            <a:extLst>
              <a:ext uri="{FF2B5EF4-FFF2-40B4-BE49-F238E27FC236}">
                <a16:creationId xmlns:a16="http://schemas.microsoft.com/office/drawing/2014/main" id="{0D2D6287-35D3-F84D-8E99-4238007475C5}"/>
              </a:ext>
            </a:extLst>
          </p:cNvPr>
          <p:cNvSpPr/>
          <p:nvPr/>
        </p:nvSpPr>
        <p:spPr>
          <a:xfrm rot="5400000">
            <a:off x="7996673" y="1928985"/>
            <a:ext cx="457200" cy="3657600"/>
          </a:xfrm>
          <a:prstGeom prst="rightBrace">
            <a:avLst>
              <a:gd name="adj1" fmla="val 5250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5944BF5F-A19D-EA4C-9A9B-BC50EB3EF77D}"/>
              </a:ext>
            </a:extLst>
          </p:cNvPr>
          <p:cNvSpPr txBox="1"/>
          <p:nvPr/>
        </p:nvSpPr>
        <p:spPr>
          <a:xfrm>
            <a:off x="7798984" y="4073793"/>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76" name="Right Brace 75">
            <a:extLst>
              <a:ext uri="{FF2B5EF4-FFF2-40B4-BE49-F238E27FC236}">
                <a16:creationId xmlns:a16="http://schemas.microsoft.com/office/drawing/2014/main" id="{4F53EA87-719C-1447-A1EA-B2833E775BC4}"/>
              </a:ext>
            </a:extLst>
          </p:cNvPr>
          <p:cNvSpPr/>
          <p:nvPr/>
        </p:nvSpPr>
        <p:spPr>
          <a:xfrm rot="5400000">
            <a:off x="10739928" y="2843385"/>
            <a:ext cx="457200" cy="1828800"/>
          </a:xfrm>
          <a:prstGeom prst="rightBrace">
            <a:avLst>
              <a:gd name="adj1" fmla="val 43836"/>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D851AB52-C894-224A-BA82-09FD9182641A}"/>
              </a:ext>
            </a:extLst>
          </p:cNvPr>
          <p:cNvSpPr txBox="1"/>
          <p:nvPr/>
        </p:nvSpPr>
        <p:spPr>
          <a:xfrm>
            <a:off x="10564327" y="4093255"/>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78" name="Rectangle 77">
            <a:extLst>
              <a:ext uri="{FF2B5EF4-FFF2-40B4-BE49-F238E27FC236}">
                <a16:creationId xmlns:a16="http://schemas.microsoft.com/office/drawing/2014/main" id="{966B42C1-5341-424A-991F-E5D025DB8D69}"/>
              </a:ext>
            </a:extLst>
          </p:cNvPr>
          <p:cNvSpPr/>
          <p:nvPr/>
        </p:nvSpPr>
        <p:spPr>
          <a:xfrm>
            <a:off x="731157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79" name="Rectangle 78">
            <a:extLst>
              <a:ext uri="{FF2B5EF4-FFF2-40B4-BE49-F238E27FC236}">
                <a16:creationId xmlns:a16="http://schemas.microsoft.com/office/drawing/2014/main" id="{BF6EED83-9106-0446-A206-BB3B42275E94}"/>
              </a:ext>
            </a:extLst>
          </p:cNvPr>
          <p:cNvSpPr/>
          <p:nvPr/>
        </p:nvSpPr>
        <p:spPr>
          <a:xfrm>
            <a:off x="777240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80" name="Rectangle 79">
            <a:extLst>
              <a:ext uri="{FF2B5EF4-FFF2-40B4-BE49-F238E27FC236}">
                <a16:creationId xmlns:a16="http://schemas.microsoft.com/office/drawing/2014/main" id="{21B78438-6DD0-454B-A50B-B9F501530EE4}"/>
              </a:ext>
            </a:extLst>
          </p:cNvPr>
          <p:cNvSpPr/>
          <p:nvPr/>
        </p:nvSpPr>
        <p:spPr>
          <a:xfrm>
            <a:off x="8234361"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1" name="Rectangle 80">
            <a:extLst>
              <a:ext uri="{FF2B5EF4-FFF2-40B4-BE49-F238E27FC236}">
                <a16:creationId xmlns:a16="http://schemas.microsoft.com/office/drawing/2014/main" id="{589CAD93-44E2-AB4C-8F94-F443A05F8D80}"/>
              </a:ext>
            </a:extLst>
          </p:cNvPr>
          <p:cNvSpPr/>
          <p:nvPr/>
        </p:nvSpPr>
        <p:spPr>
          <a:xfrm>
            <a:off x="869131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82" name="Rectangle 81">
            <a:extLst>
              <a:ext uri="{FF2B5EF4-FFF2-40B4-BE49-F238E27FC236}">
                <a16:creationId xmlns:a16="http://schemas.microsoft.com/office/drawing/2014/main" id="{120A7A6E-550B-384C-AFBC-EA5155BA3D25}"/>
              </a:ext>
            </a:extLst>
          </p:cNvPr>
          <p:cNvSpPr/>
          <p:nvPr/>
        </p:nvSpPr>
        <p:spPr>
          <a:xfrm>
            <a:off x="9143341"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83" name="Rectangle 82">
            <a:extLst>
              <a:ext uri="{FF2B5EF4-FFF2-40B4-BE49-F238E27FC236}">
                <a16:creationId xmlns:a16="http://schemas.microsoft.com/office/drawing/2014/main" id="{985CBC79-58DF-D240-B6C5-3473BECF02F5}"/>
              </a:ext>
            </a:extLst>
          </p:cNvPr>
          <p:cNvSpPr/>
          <p:nvPr/>
        </p:nvSpPr>
        <p:spPr>
          <a:xfrm>
            <a:off x="10063909"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4" name="Rectangle 83">
            <a:extLst>
              <a:ext uri="{FF2B5EF4-FFF2-40B4-BE49-F238E27FC236}">
                <a16:creationId xmlns:a16="http://schemas.microsoft.com/office/drawing/2014/main" id="{DAD26D98-F305-FF49-B872-05328A9887FB}"/>
              </a:ext>
            </a:extLst>
          </p:cNvPr>
          <p:cNvSpPr/>
          <p:nvPr/>
        </p:nvSpPr>
        <p:spPr>
          <a:xfrm>
            <a:off x="9602356"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85" name="Rectangle 84">
            <a:extLst>
              <a:ext uri="{FF2B5EF4-FFF2-40B4-BE49-F238E27FC236}">
                <a16:creationId xmlns:a16="http://schemas.microsoft.com/office/drawing/2014/main" id="{181589FA-4311-5C47-8154-BA91F5182E19}"/>
              </a:ext>
            </a:extLst>
          </p:cNvPr>
          <p:cNvSpPr/>
          <p:nvPr/>
        </p:nvSpPr>
        <p:spPr>
          <a:xfrm>
            <a:off x="11422568"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86" name="Rectangle 85">
            <a:extLst>
              <a:ext uri="{FF2B5EF4-FFF2-40B4-BE49-F238E27FC236}">
                <a16:creationId xmlns:a16="http://schemas.microsoft.com/office/drawing/2014/main" id="{943A8E4B-EBBD-A842-9BB7-B59CFE581BF2}"/>
              </a:ext>
            </a:extLst>
          </p:cNvPr>
          <p:cNvSpPr/>
          <p:nvPr/>
        </p:nvSpPr>
        <p:spPr>
          <a:xfrm>
            <a:off x="10057937"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87" name="Rectangle 86">
            <a:extLst>
              <a:ext uri="{FF2B5EF4-FFF2-40B4-BE49-F238E27FC236}">
                <a16:creationId xmlns:a16="http://schemas.microsoft.com/office/drawing/2014/main" id="{26DCA1C1-44D5-8B4A-A48F-833E1F8C45C5}"/>
              </a:ext>
            </a:extLst>
          </p:cNvPr>
          <p:cNvSpPr/>
          <p:nvPr/>
        </p:nvSpPr>
        <p:spPr>
          <a:xfrm>
            <a:off x="10065758"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88" name="Rectangle 87">
            <a:extLst>
              <a:ext uri="{FF2B5EF4-FFF2-40B4-BE49-F238E27FC236}">
                <a16:creationId xmlns:a16="http://schemas.microsoft.com/office/drawing/2014/main" id="{075C84AA-F03C-B042-AD9A-6D6F5A2CD1E3}"/>
              </a:ext>
            </a:extLst>
          </p:cNvPr>
          <p:cNvSpPr/>
          <p:nvPr/>
        </p:nvSpPr>
        <p:spPr>
          <a:xfrm>
            <a:off x="10511014"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89" name="Group 88">
            <a:extLst>
              <a:ext uri="{FF2B5EF4-FFF2-40B4-BE49-F238E27FC236}">
                <a16:creationId xmlns:a16="http://schemas.microsoft.com/office/drawing/2014/main" id="{7E07B8CF-C00E-0741-8973-B6C4675A7E9B}"/>
              </a:ext>
            </a:extLst>
          </p:cNvPr>
          <p:cNvGrpSpPr/>
          <p:nvPr/>
        </p:nvGrpSpPr>
        <p:grpSpPr>
          <a:xfrm>
            <a:off x="6393542" y="1605001"/>
            <a:ext cx="4077710" cy="460056"/>
            <a:chOff x="6379288" y="1411115"/>
            <a:chExt cx="4077710" cy="460056"/>
          </a:xfrm>
        </p:grpSpPr>
        <p:pic>
          <p:nvPicPr>
            <p:cNvPr id="90" name="Graphic 89">
              <a:extLst>
                <a:ext uri="{FF2B5EF4-FFF2-40B4-BE49-F238E27FC236}">
                  <a16:creationId xmlns:a16="http://schemas.microsoft.com/office/drawing/2014/main" id="{E540C03D-67CC-744A-8B9F-6F960914F4C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79288" y="1413971"/>
              <a:ext cx="457200" cy="457200"/>
            </a:xfrm>
            <a:prstGeom prst="rect">
              <a:avLst/>
            </a:prstGeom>
          </p:spPr>
        </p:pic>
        <p:sp>
          <p:nvSpPr>
            <p:cNvPr id="91" name="TextBox 90">
              <a:extLst>
                <a:ext uri="{FF2B5EF4-FFF2-40B4-BE49-F238E27FC236}">
                  <a16:creationId xmlns:a16="http://schemas.microsoft.com/office/drawing/2014/main" id="{D8EF11C8-977C-6A4D-971F-66336D8EBF61}"/>
                </a:ext>
              </a:extLst>
            </p:cNvPr>
            <p:cNvSpPr txBox="1"/>
            <p:nvPr/>
          </p:nvSpPr>
          <p:spPr>
            <a:xfrm>
              <a:off x="6872362" y="1411115"/>
              <a:ext cx="3584636"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without </a:t>
              </a:r>
              <a:r>
                <a:rPr lang="en-US" sz="2000" kern="0" spc="-50">
                  <a:solidFill>
                    <a:srgbClr val="0078D4"/>
                  </a:solidFill>
                  <a:latin typeface="Segoe UI Semibold" panose="020B0702040204020203" pitchFamily="34" charset="0"/>
                  <a:cs typeface="Segoe UI Semibold" panose="020B0702040204020203" pitchFamily="34" charset="0"/>
                </a:rPr>
                <a:t>i</a:t>
              </a:r>
              <a:r>
                <a:rPr kumimoji="0" lang="en-US" sz="2000" b="0" i="0" u="none" strike="noStrike" kern="0" cap="none" spc="-50" normalizeH="0" baseline="0" noProof="0" err="1">
                  <a:ln>
                    <a:noFill/>
                  </a:ln>
                  <a:solidFill>
                    <a:srgbClr val="0078D4"/>
                  </a:solidFill>
                  <a:effectLst/>
                  <a:uLnTx/>
                  <a:uFillTx/>
                  <a:latin typeface="Segoe UI Semibold" panose="020B0702040204020203" pitchFamily="34" charset="0"/>
                  <a:ea typeface="+mn-ea"/>
                  <a:cs typeface="Segoe UI Semibold" panose="020B0702040204020203" pitchFamily="34" charset="0"/>
                </a:rPr>
                <a:t>mportance</a:t>
              </a:r>
              <a:endPar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92" name="Arrow: Right 41">
            <a:extLst>
              <a:ext uri="{FF2B5EF4-FFF2-40B4-BE49-F238E27FC236}">
                <a16:creationId xmlns:a16="http://schemas.microsoft.com/office/drawing/2014/main" id="{B543B2C2-24E0-F742-8437-5443098CD9E2}"/>
              </a:ext>
            </a:extLst>
          </p:cNvPr>
          <p:cNvSpPr/>
          <p:nvPr/>
        </p:nvSpPr>
        <p:spPr>
          <a:xfrm rot="10800000">
            <a:off x="6396471" y="2144120"/>
            <a:ext cx="5483295" cy="186511"/>
          </a:xfrm>
          <a:prstGeom prst="rightArrow">
            <a:avLst/>
          </a:prstGeom>
          <a:solidFill>
            <a:srgbClr val="50E6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947A0A2E-629C-9040-B693-75CC98C3D8E1}"/>
              </a:ext>
            </a:extLst>
          </p:cNvPr>
          <p:cNvSpPr/>
          <p:nvPr/>
        </p:nvSpPr>
        <p:spPr>
          <a:xfrm>
            <a:off x="7311789"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4" name="Rectangle 93">
            <a:extLst>
              <a:ext uri="{FF2B5EF4-FFF2-40B4-BE49-F238E27FC236}">
                <a16:creationId xmlns:a16="http://schemas.microsoft.com/office/drawing/2014/main" id="{CB0AE18A-9A7B-AD47-8858-2223CBBE052A}"/>
              </a:ext>
            </a:extLst>
          </p:cNvPr>
          <p:cNvSpPr/>
          <p:nvPr/>
        </p:nvSpPr>
        <p:spPr>
          <a:xfrm>
            <a:off x="8239266"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5" name="Right Brace 94">
            <a:extLst>
              <a:ext uri="{FF2B5EF4-FFF2-40B4-BE49-F238E27FC236}">
                <a16:creationId xmlns:a16="http://schemas.microsoft.com/office/drawing/2014/main" id="{6C8764EA-490E-A14D-B66F-E01426DE5F9D}"/>
              </a:ext>
            </a:extLst>
          </p:cNvPr>
          <p:cNvSpPr/>
          <p:nvPr/>
        </p:nvSpPr>
        <p:spPr>
          <a:xfrm rot="5400000">
            <a:off x="10508113" y="3072040"/>
            <a:ext cx="457200" cy="1371491"/>
          </a:xfrm>
          <a:prstGeom prst="rightBrace">
            <a:avLst>
              <a:gd name="adj1" fmla="val 4485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907310A-62D6-7943-9348-EBE19BC29CBE}"/>
              </a:ext>
            </a:extLst>
          </p:cNvPr>
          <p:cNvSpPr txBox="1"/>
          <p:nvPr/>
        </p:nvSpPr>
        <p:spPr>
          <a:xfrm>
            <a:off x="10326334" y="409076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97" name="Right Brace 96">
            <a:extLst>
              <a:ext uri="{FF2B5EF4-FFF2-40B4-BE49-F238E27FC236}">
                <a16:creationId xmlns:a16="http://schemas.microsoft.com/office/drawing/2014/main" id="{E071A33C-8753-2D41-938F-B6A6DC39A9E4}"/>
              </a:ext>
            </a:extLst>
          </p:cNvPr>
          <p:cNvSpPr/>
          <p:nvPr/>
        </p:nvSpPr>
        <p:spPr>
          <a:xfrm rot="5400000">
            <a:off x="10285540" y="3294613"/>
            <a:ext cx="457200" cy="926344"/>
          </a:xfrm>
          <a:prstGeom prst="rightBrace">
            <a:avLst>
              <a:gd name="adj1" fmla="val 42434"/>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421CF29-4652-7C4F-9488-1003CAEE051C}"/>
              </a:ext>
            </a:extLst>
          </p:cNvPr>
          <p:cNvSpPr txBox="1"/>
          <p:nvPr/>
        </p:nvSpPr>
        <p:spPr>
          <a:xfrm>
            <a:off x="10094774" y="409076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99" name="Graphic 98" descr="Smiling Face with No Fill">
            <a:extLst>
              <a:ext uri="{FF2B5EF4-FFF2-40B4-BE49-F238E27FC236}">
                <a16:creationId xmlns:a16="http://schemas.microsoft.com/office/drawing/2014/main" id="{477E77BD-C3D8-0D42-A5D3-561318C393C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68288" y="2522254"/>
            <a:ext cx="365760" cy="365760"/>
          </a:xfrm>
          <a:prstGeom prst="rect">
            <a:avLst/>
          </a:prstGeom>
        </p:spPr>
      </p:pic>
      <p:sp>
        <p:nvSpPr>
          <p:cNvPr id="100" name="TextBox 99">
            <a:extLst>
              <a:ext uri="{FF2B5EF4-FFF2-40B4-BE49-F238E27FC236}">
                <a16:creationId xmlns:a16="http://schemas.microsoft.com/office/drawing/2014/main" id="{8A035AC3-B84B-C340-9E92-C4BD7F92B9AA}"/>
              </a:ext>
            </a:extLst>
          </p:cNvPr>
          <p:cNvSpPr txBox="1"/>
          <p:nvPr/>
        </p:nvSpPr>
        <p:spPr>
          <a:xfrm>
            <a:off x="11434508" y="2275484"/>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101" name="Graphic 100" descr="Neutral Face with No Fill">
            <a:extLst>
              <a:ext uri="{FF2B5EF4-FFF2-40B4-BE49-F238E27FC236}">
                <a16:creationId xmlns:a16="http://schemas.microsoft.com/office/drawing/2014/main" id="{1060B5E2-25B1-0C4D-8353-A93784A2BB2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022608" y="2522254"/>
            <a:ext cx="365760" cy="365760"/>
          </a:xfrm>
          <a:prstGeom prst="rect">
            <a:avLst/>
          </a:prstGeom>
        </p:spPr>
      </p:pic>
      <p:sp>
        <p:nvSpPr>
          <p:cNvPr id="102" name="TextBox 101">
            <a:extLst>
              <a:ext uri="{FF2B5EF4-FFF2-40B4-BE49-F238E27FC236}">
                <a16:creationId xmlns:a16="http://schemas.microsoft.com/office/drawing/2014/main" id="{E98DA121-8703-DD43-A1EE-15D1388F34E1}"/>
              </a:ext>
            </a:extLst>
          </p:cNvPr>
          <p:cNvSpPr txBox="1"/>
          <p:nvPr/>
        </p:nvSpPr>
        <p:spPr>
          <a:xfrm>
            <a:off x="10977311" y="2275484"/>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103" name="Graphic 102" descr="Angry Face with No Fill">
            <a:extLst>
              <a:ext uri="{FF2B5EF4-FFF2-40B4-BE49-F238E27FC236}">
                <a16:creationId xmlns:a16="http://schemas.microsoft.com/office/drawing/2014/main" id="{C739D14C-B42C-5441-92FF-81C5A424910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559568" y="2522254"/>
            <a:ext cx="365760" cy="365760"/>
          </a:xfrm>
          <a:prstGeom prst="rect">
            <a:avLst/>
          </a:prstGeom>
        </p:spPr>
      </p:pic>
      <p:sp>
        <p:nvSpPr>
          <p:cNvPr id="104" name="TextBox 103">
            <a:extLst>
              <a:ext uri="{FF2B5EF4-FFF2-40B4-BE49-F238E27FC236}">
                <a16:creationId xmlns:a16="http://schemas.microsoft.com/office/drawing/2014/main" id="{B9DC39B3-AFC0-8C43-83ED-D925035897DB}"/>
              </a:ext>
            </a:extLst>
          </p:cNvPr>
          <p:cNvSpPr txBox="1"/>
          <p:nvPr/>
        </p:nvSpPr>
        <p:spPr>
          <a:xfrm>
            <a:off x="10520113" y="2275484"/>
            <a:ext cx="4572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grpSp>
        <p:nvGrpSpPr>
          <p:cNvPr id="105" name="Group 104">
            <a:extLst>
              <a:ext uri="{FF2B5EF4-FFF2-40B4-BE49-F238E27FC236}">
                <a16:creationId xmlns:a16="http://schemas.microsoft.com/office/drawing/2014/main" id="{A4BFBD8D-0707-F944-886C-58B3840746B3}"/>
              </a:ext>
            </a:extLst>
          </p:cNvPr>
          <p:cNvGrpSpPr/>
          <p:nvPr/>
        </p:nvGrpSpPr>
        <p:grpSpPr>
          <a:xfrm>
            <a:off x="6393542" y="4605340"/>
            <a:ext cx="5486113" cy="712484"/>
            <a:chOff x="5486638" y="5231116"/>
            <a:chExt cx="5486113" cy="712484"/>
          </a:xfrm>
          <a:solidFill>
            <a:schemeClr val="bg1"/>
          </a:solidFill>
          <a:effectLst>
            <a:outerShdw blurRad="190500" dist="50800" dir="2400000" algn="tl" rotWithShape="0">
              <a:prstClr val="black">
                <a:alpha val="40000"/>
              </a:prstClr>
            </a:outerShdw>
          </a:effectLst>
        </p:grpSpPr>
        <p:sp>
          <p:nvSpPr>
            <p:cNvPr id="106" name="Rectangle 105">
              <a:extLst>
                <a:ext uri="{FF2B5EF4-FFF2-40B4-BE49-F238E27FC236}">
                  <a16:creationId xmlns:a16="http://schemas.microsoft.com/office/drawing/2014/main" id="{62A20540-6D53-1445-B038-3FFBC4854976}"/>
                </a:ext>
              </a:extLst>
            </p:cNvPr>
            <p:cNvSpPr/>
            <p:nvPr/>
          </p:nvSpPr>
          <p:spPr bwMode="auto">
            <a:xfrm>
              <a:off x="5486638" y="5399589"/>
              <a:ext cx="5486113" cy="5440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By default, workloads are run on a first-in first out basis.</a:t>
              </a:r>
            </a:p>
          </p:txBody>
        </p:sp>
        <p:sp>
          <p:nvSpPr>
            <p:cNvPr id="107" name="Triangle 106">
              <a:extLst>
                <a:ext uri="{FF2B5EF4-FFF2-40B4-BE49-F238E27FC236}">
                  <a16:creationId xmlns:a16="http://schemas.microsoft.com/office/drawing/2014/main" id="{278692E0-7D0E-9C4B-996D-3576CD3D3EB2}"/>
                </a:ext>
              </a:extLst>
            </p:cNvPr>
            <p:cNvSpPr/>
            <p:nvPr/>
          </p:nvSpPr>
          <p:spPr bwMode="auto">
            <a:xfrm>
              <a:off x="8091262" y="5231116"/>
              <a:ext cx="276863" cy="23867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783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animEffect transition="in" filter="fade">
                                      <p:cBhvr>
                                        <p:cTn id="9" dur="250"/>
                                        <p:tgtEl>
                                          <p:spTgt spid="50"/>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25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250"/>
                                        <p:tgtEl>
                                          <p:spTgt spid="78"/>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250"/>
                                        <p:tgtEl>
                                          <p:spTgt spid="7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250"/>
                                        <p:tgtEl>
                                          <p:spTgt spid="80"/>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250"/>
                                        <p:tgtEl>
                                          <p:spTgt spid="8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250"/>
                                        <p:tgtEl>
                                          <p:spTgt spid="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250"/>
                                        <p:tgtEl>
                                          <p:spTgt spid="8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250"/>
                                        <p:tgtEl>
                                          <p:spTgt spid="74"/>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250"/>
                                        <p:tgtEl>
                                          <p:spTgt spid="7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250"/>
                                        <p:tgtEl>
                                          <p:spTgt spid="83"/>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250"/>
                                        <p:tgtEl>
                                          <p:spTgt spid="72"/>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250"/>
                                        <p:tgtEl>
                                          <p:spTgt spid="73"/>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250"/>
                                        <p:tgtEl>
                                          <p:spTgt spid="85"/>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250"/>
                                        <p:tgtEl>
                                          <p:spTgt spid="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25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250"/>
                                        <p:tgtEl>
                                          <p:spTgt spid="92"/>
                                        </p:tgtEl>
                                      </p:cBhvr>
                                    </p:animEffect>
                                  </p:childTnLst>
                                </p:cTn>
                              </p:par>
                            </p:childTnLst>
                          </p:cTn>
                        </p:par>
                        <p:par>
                          <p:cTn id="70" fill="hold">
                            <p:stCondLst>
                              <p:cond delay="3250"/>
                            </p:stCondLst>
                            <p:childTnLst>
                              <p:par>
                                <p:cTn id="71" presetID="10" presetClass="entr" presetSubtype="0" fill="hold" grpId="0" nodeType="after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500"/>
                                        <p:tgtEl>
                                          <p:spTgt spid="100"/>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26" presetClass="emph" presetSubtype="0" fill="hold" nodeType="withEffect">
                                  <p:stCondLst>
                                    <p:cond delay="0"/>
                                  </p:stCondLst>
                                  <p:childTnLst>
                                    <p:animEffect transition="out" filter="fade">
                                      <p:cBhvr>
                                        <p:cTn id="78" dur="500" tmFilter="0, 0; .2, .5; .8, .5; 1, 0"/>
                                        <p:tgtEl>
                                          <p:spTgt spid="99"/>
                                        </p:tgtEl>
                                      </p:cBhvr>
                                    </p:animEffect>
                                    <p:animScale>
                                      <p:cBhvr>
                                        <p:cTn id="79" dur="250" autoRev="1" fill="hold"/>
                                        <p:tgtEl>
                                          <p:spTgt spid="99"/>
                                        </p:tgtEl>
                                      </p:cBhvr>
                                      <p:by x="105000" y="105000"/>
                                    </p:animScale>
                                  </p:childTnLst>
                                </p:cTn>
                              </p:par>
                            </p:childTnLst>
                          </p:cTn>
                        </p:par>
                        <p:par>
                          <p:cTn id="80" fill="hold">
                            <p:stCondLst>
                              <p:cond delay="3750"/>
                            </p:stCondLst>
                            <p:childTnLst>
                              <p:par>
                                <p:cTn id="81" presetID="10" presetClass="entr" presetSubtype="0" fill="hold" nodeType="after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500"/>
                                        <p:tgtEl>
                                          <p:spTgt spid="10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92"/>
                                        </p:tgtEl>
                                      </p:cBhvr>
                                    </p:animEffect>
                                    <p:set>
                                      <p:cBhvr>
                                        <p:cTn id="88" dur="1" fill="hold">
                                          <p:stCondLst>
                                            <p:cond delay="499"/>
                                          </p:stCondLst>
                                        </p:cTn>
                                        <p:tgtEl>
                                          <p:spTgt spid="92"/>
                                        </p:tgtEl>
                                        <p:attrNameLst>
                                          <p:attrName>style.visibility</p:attrName>
                                        </p:attrNameLst>
                                      </p:cBhvr>
                                      <p:to>
                                        <p:strVal val="hidden"/>
                                      </p:to>
                                    </p:set>
                                  </p:childTnLst>
                                </p:cTn>
                              </p:par>
                              <p:par>
                                <p:cTn id="89" presetID="26" presetClass="emph" presetSubtype="0" fill="hold" grpId="1" nodeType="withEffect">
                                  <p:stCondLst>
                                    <p:cond delay="0"/>
                                  </p:stCondLst>
                                  <p:childTnLst>
                                    <p:animEffect transition="out" filter="fade">
                                      <p:cBhvr>
                                        <p:cTn id="90" dur="500" tmFilter="0, 0; .2, .5; .8, .5; 1, 0"/>
                                        <p:tgtEl>
                                          <p:spTgt spid="78"/>
                                        </p:tgtEl>
                                      </p:cBhvr>
                                    </p:animEffect>
                                    <p:animScale>
                                      <p:cBhvr>
                                        <p:cTn id="91" dur="250" autoRev="1" fill="hold"/>
                                        <p:tgtEl>
                                          <p:spTgt spid="78"/>
                                        </p:tgtEl>
                                      </p:cBhvr>
                                      <p:by x="105000" y="105000"/>
                                    </p:animScale>
                                  </p:childTnLst>
                                </p:cTn>
                              </p:par>
                            </p:childTnLst>
                          </p:cTn>
                        </p:par>
                        <p:par>
                          <p:cTn id="92" fill="hold">
                            <p:stCondLst>
                              <p:cond delay="500"/>
                            </p:stCondLst>
                            <p:childTnLst>
                              <p:par>
                                <p:cTn id="93" presetID="10" presetClass="exit" presetSubtype="0" fill="hold" grpId="2" nodeType="afterEffect">
                                  <p:stCondLst>
                                    <p:cond delay="0"/>
                                  </p:stCondLst>
                                  <p:childTnLst>
                                    <p:animEffect transition="out" filter="fade">
                                      <p:cBhvr>
                                        <p:cTn id="94" dur="1000"/>
                                        <p:tgtEl>
                                          <p:spTgt spid="78"/>
                                        </p:tgtEl>
                                      </p:cBhvr>
                                    </p:animEffect>
                                    <p:set>
                                      <p:cBhvr>
                                        <p:cTn id="95" dur="1" fill="hold">
                                          <p:stCondLst>
                                            <p:cond delay="999"/>
                                          </p:stCondLst>
                                        </p:cTn>
                                        <p:tgtEl>
                                          <p:spTgt spid="78"/>
                                        </p:tgtEl>
                                        <p:attrNameLst>
                                          <p:attrName>style.visibility</p:attrName>
                                        </p:attrNameLst>
                                      </p:cBhvr>
                                      <p:to>
                                        <p:strVal val="hidden"/>
                                      </p:to>
                                    </p:set>
                                  </p:childTnLst>
                                </p:cTn>
                              </p:par>
                            </p:childTnLst>
                          </p:cTn>
                        </p:par>
                        <p:par>
                          <p:cTn id="96" fill="hold">
                            <p:stCondLst>
                              <p:cond delay="1500"/>
                            </p:stCondLst>
                            <p:childTnLst>
                              <p:par>
                                <p:cTn id="97" presetID="37" presetClass="path" presetSubtype="0" accel="50000" decel="50000" fill="hold" grpId="1" nodeType="afterEffect">
                                  <p:stCondLst>
                                    <p:cond delay="0"/>
                                  </p:stCondLst>
                                  <p:childTnLst>
                                    <p:animMotion origin="layout" path="M -6.25E-7 -3.33333E-6 L -0.06068 -0.12014 C -0.07331 -0.14699 -0.09219 -0.16111 -0.11211 -0.16111 C -0.13463 -0.16111 -0.15273 -0.14699 -0.16536 -0.12014 L -0.22591 -3.33333E-6 " pathEditMode="relative" rAng="0" ptsTypes="AAAAA">
                                      <p:cBhvr>
                                        <p:cTn id="98" dur="2000" fill="hold"/>
                                        <p:tgtEl>
                                          <p:spTgt spid="83"/>
                                        </p:tgtEl>
                                        <p:attrNameLst>
                                          <p:attrName>ppt_x</p:attrName>
                                          <p:attrName>ppt_y</p:attrName>
                                        </p:attrNameLst>
                                      </p:cBhvr>
                                      <p:rCtr x="-11302" y="-8056"/>
                                    </p:animMotion>
                                  </p:childTnLst>
                                </p:cTn>
                              </p:par>
                              <p:par>
                                <p:cTn id="99" presetID="1" presetClass="exit" presetSubtype="0" fill="hold" grpId="1" nodeType="withEffect">
                                  <p:stCondLst>
                                    <p:cond delay="0"/>
                                  </p:stCondLst>
                                  <p:childTnLst>
                                    <p:set>
                                      <p:cBhvr>
                                        <p:cTn id="100" dur="1" fill="hold">
                                          <p:stCondLst>
                                            <p:cond delay="0"/>
                                          </p:stCondLst>
                                        </p:cTn>
                                        <p:tgtEl>
                                          <p:spTgt spid="10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9"/>
                                        </p:tgtEl>
                                        <p:attrNameLst>
                                          <p:attrName>style.visibility</p:attrName>
                                        </p:attrNameLst>
                                      </p:cBhvr>
                                      <p:to>
                                        <p:strVal val="hidden"/>
                                      </p:to>
                                    </p:set>
                                  </p:childTnLst>
                                </p:cTn>
                              </p:par>
                              <p:par>
                                <p:cTn id="103" presetID="42" presetClass="path" presetSubtype="0" accel="50000" decel="50000" fill="hold" grpId="1" nodeType="withEffect">
                                  <p:stCondLst>
                                    <p:cond delay="0"/>
                                  </p:stCondLst>
                                  <p:childTnLst>
                                    <p:animMotion origin="layout" path="M -6.25E-7 -3.33333E-6 L -0.03737 -3.33333E-6 " pathEditMode="relative" rAng="0" ptsTypes="AA">
                                      <p:cBhvr>
                                        <p:cTn id="104" dur="2000" fill="hold"/>
                                        <p:tgtEl>
                                          <p:spTgt spid="72"/>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6.25E-7 -3.33333E-6 L -0.0375 -3.33333E-6 " pathEditMode="relative" rAng="0" ptsTypes="AA">
                                      <p:cBhvr>
                                        <p:cTn id="106" dur="2000" fill="hold"/>
                                        <p:tgtEl>
                                          <p:spTgt spid="73"/>
                                        </p:tgtEl>
                                        <p:attrNameLst>
                                          <p:attrName>ppt_x</p:attrName>
                                          <p:attrName>ppt_y</p:attrName>
                                        </p:attrNameLst>
                                      </p:cBhvr>
                                      <p:rCtr x="-1875" y="0"/>
                                    </p:animMotion>
                                  </p:childTnLst>
                                </p:cTn>
                              </p:par>
                              <p:par>
                                <p:cTn id="107" presetID="42" presetClass="path" presetSubtype="0" accel="50000" decel="50000" fill="hold" grpId="1" nodeType="withEffect">
                                  <p:stCondLst>
                                    <p:cond delay="0"/>
                                  </p:stCondLst>
                                  <p:childTnLst>
                                    <p:animMotion origin="layout" path="M 1.04167E-6 -3.33333E-6 L -0.03646 -3.33333E-6 " pathEditMode="relative" rAng="0" ptsTypes="AA">
                                      <p:cBhvr>
                                        <p:cTn id="108" dur="2000" fill="hold"/>
                                        <p:tgtEl>
                                          <p:spTgt spid="85"/>
                                        </p:tgtEl>
                                        <p:attrNameLst>
                                          <p:attrName>ppt_x</p:attrName>
                                          <p:attrName>ppt_y</p:attrName>
                                        </p:attrNameLst>
                                      </p:cBhvr>
                                      <p:rCtr x="-1823" y="0"/>
                                    </p:animMotion>
                                  </p:childTnLst>
                                </p:cTn>
                              </p:par>
                              <p:par>
                                <p:cTn id="109" presetID="10" presetClass="exit" presetSubtype="0" fill="hold" grpId="1" nodeType="withEffect">
                                  <p:stCondLst>
                                    <p:cond delay="0"/>
                                  </p:stCondLst>
                                  <p:childTnLst>
                                    <p:animEffect transition="out" filter="fade">
                                      <p:cBhvr>
                                        <p:cTn id="110" dur="500"/>
                                        <p:tgtEl>
                                          <p:spTgt spid="76"/>
                                        </p:tgtEl>
                                      </p:cBhvr>
                                    </p:animEffect>
                                    <p:set>
                                      <p:cBhvr>
                                        <p:cTn id="111" dur="1" fill="hold">
                                          <p:stCondLst>
                                            <p:cond delay="499"/>
                                          </p:stCondLst>
                                        </p:cTn>
                                        <p:tgtEl>
                                          <p:spTgt spid="7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77"/>
                                        </p:tgtEl>
                                      </p:cBhvr>
                                    </p:animEffect>
                                    <p:set>
                                      <p:cBhvr>
                                        <p:cTn id="114" dur="1" fill="hold">
                                          <p:stCondLst>
                                            <p:cond delay="499"/>
                                          </p:stCondLst>
                                        </p:cTn>
                                        <p:tgtEl>
                                          <p:spTgt spid="77"/>
                                        </p:tgtEl>
                                        <p:attrNameLst>
                                          <p:attrName>style.visibility</p:attrName>
                                        </p:attrNameLst>
                                      </p:cBhvr>
                                      <p:to>
                                        <p:strVal val="hidden"/>
                                      </p:to>
                                    </p:set>
                                  </p:childTnLst>
                                </p:cTn>
                              </p:par>
                            </p:childTnLst>
                          </p:cTn>
                        </p:par>
                        <p:par>
                          <p:cTn id="115" fill="hold">
                            <p:stCondLst>
                              <p:cond delay="3500"/>
                            </p:stCondLst>
                            <p:childTnLst>
                              <p:par>
                                <p:cTn id="116" presetID="1" presetClass="entr" presetSubtype="0" fill="hold" grpId="0" nodeType="afterEffect">
                                  <p:stCondLst>
                                    <p:cond delay="0"/>
                                  </p:stCondLst>
                                  <p:childTnLst>
                                    <p:set>
                                      <p:cBhvr>
                                        <p:cTn id="117" dur="1" fill="hold">
                                          <p:stCondLst>
                                            <p:cond delay="0"/>
                                          </p:stCondLst>
                                        </p:cTn>
                                        <p:tgtEl>
                                          <p:spTgt spid="102"/>
                                        </p:tgtEl>
                                        <p:attrNameLst>
                                          <p:attrName>style.visibility</p:attrName>
                                        </p:attrNameLst>
                                      </p:cBhvr>
                                      <p:to>
                                        <p:strVal val="visible"/>
                                      </p:to>
                                    </p:set>
                                  </p:childTnLst>
                                </p:cTn>
                              </p:par>
                            </p:childTnLst>
                          </p:cTn>
                        </p:par>
                        <p:par>
                          <p:cTn id="118" fill="hold">
                            <p:stCondLst>
                              <p:cond delay="3500"/>
                            </p:stCondLst>
                            <p:childTnLst>
                              <p:par>
                                <p:cTn id="119" presetID="1" presetClass="entr" presetSubtype="0" fill="hold" nodeType="after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grpId="0" nodeType="afterEffect">
                                  <p:stCondLst>
                                    <p:cond delay="0"/>
                                  </p:stCondLst>
                                  <p:childTnLst>
                                    <p:set>
                                      <p:cBhvr>
                                        <p:cTn id="123" dur="1" fill="hold">
                                          <p:stCondLst>
                                            <p:cond delay="0"/>
                                          </p:stCondLst>
                                        </p:cTn>
                                        <p:tgtEl>
                                          <p:spTgt spid="95"/>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0"/>
                                  </p:stCondLst>
                                  <p:childTnLst>
                                    <p:set>
                                      <p:cBhvr>
                                        <p:cTn id="126" dur="1" fill="hold">
                                          <p:stCondLst>
                                            <p:cond delay="0"/>
                                          </p:stCondLst>
                                        </p:cTn>
                                        <p:tgtEl>
                                          <p:spTgt spid="96"/>
                                        </p:tgtEl>
                                        <p:attrNameLst>
                                          <p:attrName>style.visibility</p:attrName>
                                        </p:attrNameLst>
                                      </p:cBhvr>
                                      <p:to>
                                        <p:strVal val="visible"/>
                                      </p:to>
                                    </p:set>
                                  </p:childTnLst>
                                </p:cTn>
                              </p:par>
                            </p:childTnLst>
                          </p:cTn>
                        </p:par>
                        <p:par>
                          <p:cTn id="127" fill="hold">
                            <p:stCondLst>
                              <p:cond delay="3500"/>
                            </p:stCondLst>
                            <p:childTnLst>
                              <p:par>
                                <p:cTn id="128" presetID="1" presetClass="entr" presetSubtype="0" fill="hold" grpId="0" nodeType="afterEffect">
                                  <p:stCondLst>
                                    <p:cond delay="0"/>
                                  </p:stCondLst>
                                  <p:childTnLst>
                                    <p:set>
                                      <p:cBhvr>
                                        <p:cTn id="129" dur="1" fill="hold">
                                          <p:stCondLst>
                                            <p:cond delay="0"/>
                                          </p:stCondLst>
                                        </p:cTn>
                                        <p:tgtEl>
                                          <p:spTgt spid="9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1" nodeType="clickEffect">
                                  <p:stCondLst>
                                    <p:cond delay="0"/>
                                  </p:stCondLst>
                                  <p:childTnLst>
                                    <p:animEffect transition="out" filter="fade">
                                      <p:cBhvr>
                                        <p:cTn id="133" dur="500" tmFilter="0, 0; .2, .5; .8, .5; 1, 0"/>
                                        <p:tgtEl>
                                          <p:spTgt spid="80"/>
                                        </p:tgtEl>
                                      </p:cBhvr>
                                    </p:animEffect>
                                    <p:animScale>
                                      <p:cBhvr>
                                        <p:cTn id="134" dur="250" autoRev="1" fill="hold"/>
                                        <p:tgtEl>
                                          <p:spTgt spid="80"/>
                                        </p:tgtEl>
                                      </p:cBhvr>
                                      <p:by x="105000" y="105000"/>
                                    </p:animScale>
                                  </p:childTnLst>
                                </p:cTn>
                              </p:par>
                            </p:childTnLst>
                          </p:cTn>
                        </p:par>
                        <p:par>
                          <p:cTn id="135" fill="hold">
                            <p:stCondLst>
                              <p:cond delay="500"/>
                            </p:stCondLst>
                            <p:childTnLst>
                              <p:par>
                                <p:cTn id="136" presetID="10" presetClass="exit" presetSubtype="0" fill="hold" grpId="2" nodeType="afterEffect">
                                  <p:stCondLst>
                                    <p:cond delay="0"/>
                                  </p:stCondLst>
                                  <p:childTnLst>
                                    <p:animEffect transition="out" filter="fade">
                                      <p:cBhvr>
                                        <p:cTn id="137" dur="1000"/>
                                        <p:tgtEl>
                                          <p:spTgt spid="80"/>
                                        </p:tgtEl>
                                      </p:cBhvr>
                                    </p:animEffect>
                                    <p:set>
                                      <p:cBhvr>
                                        <p:cTn id="138" dur="1" fill="hold">
                                          <p:stCondLst>
                                            <p:cond delay="999"/>
                                          </p:stCondLst>
                                        </p:cTn>
                                        <p:tgtEl>
                                          <p:spTgt spid="80"/>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childTnLst>
                                </p:cTn>
                              </p:par>
                              <p:par>
                                <p:cTn id="141" presetID="37" presetClass="path" presetSubtype="0" accel="50000" decel="50000" fill="hold" grpId="1" nodeType="withEffect">
                                  <p:stCondLst>
                                    <p:cond delay="0"/>
                                  </p:stCondLst>
                                  <p:childTnLst>
                                    <p:animMotion origin="layout" path="M 0.00052 -3.33333E-6 L -0.03984 -0.11921 C -0.04844 -0.14629 -0.06081 -0.16088 -0.07409 -0.16088 C -0.08906 -0.16088 -0.10091 -0.14629 -0.10951 -0.11921 L -0.14948 -3.33333E-6 " pathEditMode="relative" rAng="0" ptsTypes="AAAAA">
                                      <p:cBhvr>
                                        <p:cTn id="142" dur="2000" fill="hold"/>
                                        <p:tgtEl>
                                          <p:spTgt spid="86"/>
                                        </p:tgtEl>
                                        <p:attrNameLst>
                                          <p:attrName>ppt_x</p:attrName>
                                          <p:attrName>ppt_y</p:attrName>
                                        </p:attrNameLst>
                                      </p:cBhvr>
                                      <p:rCtr x="-7500" y="-8056"/>
                                    </p:animMotion>
                                  </p:childTnLst>
                                </p:cTn>
                              </p:par>
                              <p:par>
                                <p:cTn id="143" presetID="1" presetClass="exit" presetSubtype="0" fill="hold" grpId="2"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6"/>
                                        </p:tgtEl>
                                        <p:attrNameLst>
                                          <p:attrName>style.visibility</p:attrName>
                                        </p:attrNameLst>
                                      </p:cBhvr>
                                      <p:to>
                                        <p:strVal val="hidden"/>
                                      </p:to>
                                    </p:set>
                                  </p:childTnLst>
                                </p:cTn>
                              </p:par>
                            </p:childTnLst>
                          </p:cTn>
                        </p:par>
                        <p:par>
                          <p:cTn id="149" fill="hold">
                            <p:stCondLst>
                              <p:cond delay="2500"/>
                            </p:stCondLst>
                            <p:childTnLst>
                              <p:par>
                                <p:cTn id="150" presetID="1" presetClass="exit" presetSubtype="0" fill="hold" grpId="1" nodeType="afterEffect">
                                  <p:stCondLst>
                                    <p:cond delay="0"/>
                                  </p:stCondLst>
                                  <p:childTnLst>
                                    <p:set>
                                      <p:cBhvr>
                                        <p:cTn id="151" dur="1" fill="hold">
                                          <p:stCondLst>
                                            <p:cond delay="0"/>
                                          </p:stCondLst>
                                        </p:cTn>
                                        <p:tgtEl>
                                          <p:spTgt spid="102"/>
                                        </p:tgtEl>
                                        <p:attrNameLst>
                                          <p:attrName>style.visibility</p:attrName>
                                        </p:attrNameLst>
                                      </p:cBhvr>
                                      <p:to>
                                        <p:strVal val="hidden"/>
                                      </p:to>
                                    </p:set>
                                  </p:childTnLst>
                                </p:cTn>
                              </p:par>
                            </p:childTnLst>
                          </p:cTn>
                        </p:par>
                        <p:par>
                          <p:cTn id="152" fill="hold">
                            <p:stCondLst>
                              <p:cond delay="2500"/>
                            </p:stCondLst>
                            <p:childTnLst>
                              <p:par>
                                <p:cTn id="153" presetID="1" presetClass="exit" presetSubtype="0" fill="hold" nodeType="afterEffect">
                                  <p:stCondLst>
                                    <p:cond delay="0"/>
                                  </p:stCondLst>
                                  <p:childTnLst>
                                    <p:set>
                                      <p:cBhvr>
                                        <p:cTn id="154" dur="1" fill="hold">
                                          <p:stCondLst>
                                            <p:cond delay="0"/>
                                          </p:stCondLst>
                                        </p:cTn>
                                        <p:tgtEl>
                                          <p:spTgt spid="101"/>
                                        </p:tgtEl>
                                        <p:attrNameLst>
                                          <p:attrName>style.visibility</p:attrName>
                                        </p:attrNameLst>
                                      </p:cBhvr>
                                      <p:to>
                                        <p:strVal val="hidden"/>
                                      </p:to>
                                    </p:set>
                                  </p:childTnLst>
                                </p:cTn>
                              </p:par>
                            </p:childTnLst>
                          </p:cTn>
                        </p:par>
                        <p:par>
                          <p:cTn id="155" fill="hold">
                            <p:stCondLst>
                              <p:cond delay="2500"/>
                            </p:stCondLst>
                            <p:childTnLst>
                              <p:par>
                                <p:cTn id="156" presetID="1" presetClass="entr" presetSubtype="0" fill="hold" grpId="0" nodeType="afterEffect">
                                  <p:stCondLst>
                                    <p:cond delay="0"/>
                                  </p:stCondLst>
                                  <p:childTnLst>
                                    <p:set>
                                      <p:cBhvr>
                                        <p:cTn id="157" dur="1" fill="hold">
                                          <p:stCondLst>
                                            <p:cond delay="0"/>
                                          </p:stCondLst>
                                        </p:cTn>
                                        <p:tgtEl>
                                          <p:spTgt spid="88"/>
                                        </p:tgtEl>
                                        <p:attrNameLst>
                                          <p:attrName>style.visibility</p:attrName>
                                        </p:attrNameLst>
                                      </p:cBhvr>
                                      <p:to>
                                        <p:strVal val="visible"/>
                                      </p:to>
                                    </p:set>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87"/>
                                        </p:tgtEl>
                                        <p:attrNameLst>
                                          <p:attrName>style.visibility</p:attrName>
                                        </p:attrNameLst>
                                      </p:cBhvr>
                                      <p:to>
                                        <p:strVal val="visible"/>
                                      </p:to>
                                    </p:set>
                                  </p:childTnLst>
                                </p:cTn>
                              </p:par>
                            </p:childTnLst>
                          </p:cTn>
                        </p:par>
                        <p:par>
                          <p:cTn id="161" fill="hold">
                            <p:stCondLst>
                              <p:cond delay="2500"/>
                            </p:stCondLst>
                            <p:childTnLst>
                              <p:par>
                                <p:cTn id="162" presetID="1" presetClass="exit" presetSubtype="0" fill="hold" grpId="2" nodeType="afterEffect">
                                  <p:stCondLst>
                                    <p:cond delay="0"/>
                                  </p:stCondLst>
                                  <p:childTnLst>
                                    <p:set>
                                      <p:cBhvr>
                                        <p:cTn id="163" dur="1" fill="hold">
                                          <p:stCondLst>
                                            <p:cond delay="0"/>
                                          </p:stCondLst>
                                        </p:cTn>
                                        <p:tgtEl>
                                          <p:spTgt spid="73"/>
                                        </p:tgtEl>
                                        <p:attrNameLst>
                                          <p:attrName>style.visibility</p:attrName>
                                        </p:attrNameLst>
                                      </p:cBhvr>
                                      <p:to>
                                        <p:strVal val="hidden"/>
                                      </p:to>
                                    </p:set>
                                  </p:childTnLst>
                                </p:cTn>
                              </p:par>
                            </p:childTnLst>
                          </p:cTn>
                        </p:par>
                        <p:par>
                          <p:cTn id="164" fill="hold">
                            <p:stCondLst>
                              <p:cond delay="2500"/>
                            </p:stCondLst>
                            <p:childTnLst>
                              <p:par>
                                <p:cTn id="165" presetID="1" presetClass="exit" presetSubtype="0" fill="hold" grpId="2" nodeType="after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childTnLst>
                                </p:cTn>
                              </p:par>
                            </p:childTnLst>
                          </p:cTn>
                        </p:par>
                        <p:par>
                          <p:cTn id="169" fill="hold">
                            <p:stCondLst>
                              <p:cond delay="2500"/>
                            </p:stCondLst>
                            <p:childTnLst>
                              <p:par>
                                <p:cTn id="170" presetID="1" presetClass="entr" presetSubtype="0" fill="hold" grpId="0" nodeType="afterEffect">
                                  <p:stCondLst>
                                    <p:cond delay="0"/>
                                  </p:stCondLst>
                                  <p:childTnLst>
                                    <p:set>
                                      <p:cBhvr>
                                        <p:cTn id="171" dur="1" fill="hold">
                                          <p:stCondLst>
                                            <p:cond delay="0"/>
                                          </p:stCondLst>
                                        </p:cTn>
                                        <p:tgtEl>
                                          <p:spTgt spid="98"/>
                                        </p:tgtEl>
                                        <p:attrNameLst>
                                          <p:attrName>style.visibility</p:attrName>
                                        </p:attrNameLst>
                                      </p:cBhvr>
                                      <p:to>
                                        <p:strVal val="visible"/>
                                      </p:to>
                                    </p:set>
                                  </p:childTnLst>
                                </p:cTn>
                              </p:par>
                            </p:childTnLst>
                          </p:cTn>
                        </p:par>
                        <p:par>
                          <p:cTn id="172" fill="hold">
                            <p:stCondLst>
                              <p:cond delay="2500"/>
                            </p:stCondLst>
                            <p:childTnLst>
                              <p:par>
                                <p:cTn id="173" presetID="1" presetClass="entr" presetSubtype="0" fill="hold" grpId="0" nodeType="after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childTnLst>
                          </p:cTn>
                        </p:par>
                        <p:par>
                          <p:cTn id="175" fill="hold">
                            <p:stCondLst>
                              <p:cond delay="2500"/>
                            </p:stCondLst>
                            <p:childTnLst>
                              <p:par>
                                <p:cTn id="176" presetID="10" presetClass="entr" presetSubtype="0" fill="hold" grpId="0" nodeType="afterEffect">
                                  <p:stCondLst>
                                    <p:cond delay="0"/>
                                  </p:stCondLst>
                                  <p:childTnLst>
                                    <p:set>
                                      <p:cBhvr>
                                        <p:cTn id="177" dur="1" fill="hold">
                                          <p:stCondLst>
                                            <p:cond delay="0"/>
                                          </p:stCondLst>
                                        </p:cTn>
                                        <p:tgtEl>
                                          <p:spTgt spid="104"/>
                                        </p:tgtEl>
                                        <p:attrNameLst>
                                          <p:attrName>style.visibility</p:attrName>
                                        </p:attrNameLst>
                                      </p:cBhvr>
                                      <p:to>
                                        <p:strVal val="visible"/>
                                      </p:to>
                                    </p:set>
                                    <p:animEffect transition="in" filter="fade">
                                      <p:cBhvr>
                                        <p:cTn id="178" dur="1000"/>
                                        <p:tgtEl>
                                          <p:spTgt spid="104"/>
                                        </p:tgtEl>
                                      </p:cBhvr>
                                    </p:animEffect>
                                  </p:childTnLst>
                                </p:cTn>
                              </p:par>
                              <p:par>
                                <p:cTn id="179" presetID="10" presetClass="entr" presetSubtype="0" fill="hold" nodeType="with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fade">
                                      <p:cBhvr>
                                        <p:cTn id="18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72" grpId="0" animBg="1"/>
      <p:bldP spid="72" grpId="1" animBg="1"/>
      <p:bldP spid="72" grpId="2" animBg="1"/>
      <p:bldP spid="73" grpId="0" animBg="1"/>
      <p:bldP spid="73" grpId="1" animBg="1"/>
      <p:bldP spid="73" grpId="2" animBg="1"/>
      <p:bldP spid="74" grpId="0" animBg="1"/>
      <p:bldP spid="75" grpId="0"/>
      <p:bldP spid="76" grpId="0" animBg="1"/>
      <p:bldP spid="76" grpId="1" animBg="1"/>
      <p:bldP spid="77" grpId="0"/>
      <p:bldP spid="77" grpId="1"/>
      <p:bldP spid="78" grpId="0" animBg="1"/>
      <p:bldP spid="78" grpId="1" animBg="1"/>
      <p:bldP spid="78" grpId="2" animBg="1"/>
      <p:bldP spid="79" grpId="0" animBg="1"/>
      <p:bldP spid="80" grpId="0" animBg="1"/>
      <p:bldP spid="80" grpId="1" animBg="1"/>
      <p:bldP spid="80" grpId="2" animBg="1"/>
      <p:bldP spid="81" grpId="0" animBg="1"/>
      <p:bldP spid="82" grpId="0" animBg="1"/>
      <p:bldP spid="83" grpId="0" animBg="1"/>
      <p:bldP spid="83" grpId="1" animBg="1"/>
      <p:bldP spid="84" grpId="0" animBg="1"/>
      <p:bldP spid="85" grpId="0" animBg="1"/>
      <p:bldP spid="85" grpId="1" animBg="1"/>
      <p:bldP spid="85" grpId="2" animBg="1"/>
      <p:bldP spid="86" grpId="0" animBg="1"/>
      <p:bldP spid="86" grpId="1" animBg="1"/>
      <p:bldP spid="87" grpId="0" animBg="1"/>
      <p:bldP spid="88" grpId="0" animBg="1"/>
      <p:bldP spid="92" grpId="0" animBg="1"/>
      <p:bldP spid="92" grpId="1" animBg="1"/>
      <p:bldP spid="93" grpId="0" animBg="1"/>
      <p:bldP spid="94" grpId="0" animBg="1"/>
      <p:bldP spid="95" grpId="0" animBg="1"/>
      <p:bldP spid="95" grpId="1" animBg="1"/>
      <p:bldP spid="96" grpId="0"/>
      <p:bldP spid="96" grpId="1"/>
      <p:bldP spid="97" grpId="0" animBg="1"/>
      <p:bldP spid="98" grpId="0"/>
      <p:bldP spid="100" grpId="0"/>
      <p:bldP spid="100" grpId="1"/>
      <p:bldP spid="102" grpId="0"/>
      <p:bldP spid="102" grpId="1"/>
      <p:bldP spid="10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95300" y="3513669"/>
            <a:ext cx="5361677" cy="1969770"/>
          </a:xfrm>
        </p:spPr>
        <p:txBody>
          <a:bodyPr/>
          <a:lstStyle/>
          <a:p>
            <a:pPr algn="ctr"/>
            <a:r>
              <a:rPr lang="en-US" sz="3200">
                <a:solidFill>
                  <a:schemeClr val="accent2"/>
                </a:solidFill>
              </a:rPr>
              <a:t>With workload importance, </a:t>
            </a:r>
            <a:br>
              <a:rPr lang="en-US" sz="3200">
                <a:solidFill>
                  <a:schemeClr val="accent1"/>
                </a:solidFill>
              </a:rPr>
            </a:br>
            <a:r>
              <a:rPr lang="en-US" sz="3200"/>
              <a:t>prioritized workloads </a:t>
            </a:r>
            <a:br>
              <a:rPr lang="en-US" sz="3200"/>
            </a:br>
            <a:r>
              <a:rPr lang="en-US" sz="3200"/>
              <a:t>take precedence</a:t>
            </a:r>
            <a:br>
              <a:rPr lang="en-US" sz="3200"/>
            </a:br>
            <a:endParaRPr lang="en-US" sz="3200"/>
          </a:p>
        </p:txBody>
      </p:sp>
      <p:sp>
        <p:nvSpPr>
          <p:cNvPr id="95" name="Rectangle 94">
            <a:extLst>
              <a:ext uri="{FF2B5EF4-FFF2-40B4-BE49-F238E27FC236}">
                <a16:creationId xmlns:a16="http://schemas.microsoft.com/office/drawing/2014/main" id="{6030703D-1238-42E5-9CF2-4253BE328B12}"/>
              </a:ext>
            </a:extLst>
          </p:cNvPr>
          <p:cNvSpPr/>
          <p:nvPr/>
        </p:nvSpPr>
        <p:spPr>
          <a:xfrm>
            <a:off x="6172200" y="1337771"/>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230">
            <a:extLst>
              <a:ext uri="{FF2B5EF4-FFF2-40B4-BE49-F238E27FC236}">
                <a16:creationId xmlns:a16="http://schemas.microsoft.com/office/drawing/2014/main" id="{D309401E-92D6-444B-A0CB-FCDBA07924BD}"/>
              </a:ext>
            </a:extLst>
          </p:cNvPr>
          <p:cNvGrpSpPr>
            <a:grpSpLocks noChangeAspect="1"/>
          </p:cNvGrpSpPr>
          <p:nvPr/>
        </p:nvGrpSpPr>
        <p:grpSpPr bwMode="auto">
          <a:xfrm>
            <a:off x="2623258" y="1872133"/>
            <a:ext cx="1112814" cy="1193121"/>
            <a:chOff x="5227" y="2781"/>
            <a:chExt cx="291" cy="312"/>
          </a:xfrm>
        </p:grpSpPr>
        <p:sp>
          <p:nvSpPr>
            <p:cNvPr id="41" name="Freeform 231">
              <a:extLst>
                <a:ext uri="{FF2B5EF4-FFF2-40B4-BE49-F238E27FC236}">
                  <a16:creationId xmlns:a16="http://schemas.microsoft.com/office/drawing/2014/main" id="{D36332A9-C3DB-4848-92D2-AC865CA62575}"/>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32">
              <a:extLst>
                <a:ext uri="{FF2B5EF4-FFF2-40B4-BE49-F238E27FC236}">
                  <a16:creationId xmlns:a16="http://schemas.microsoft.com/office/drawing/2014/main" id="{66F2AC36-DB0B-5D43-8E26-2EC0F8D1C8E7}"/>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EEEB8594-2AD9-1043-B428-DEF4BA8FDCCA}"/>
              </a:ext>
            </a:extLst>
          </p:cNvPr>
          <p:cNvSpPr/>
          <p:nvPr/>
        </p:nvSpPr>
        <p:spPr>
          <a:xfrm>
            <a:off x="640892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44" name="Rectangle 43">
            <a:extLst>
              <a:ext uri="{FF2B5EF4-FFF2-40B4-BE49-F238E27FC236}">
                <a16:creationId xmlns:a16="http://schemas.microsoft.com/office/drawing/2014/main" id="{1D4649EF-A92B-AD48-B93C-419414CD2A6E}"/>
              </a:ext>
            </a:extLst>
          </p:cNvPr>
          <p:cNvSpPr/>
          <p:nvPr/>
        </p:nvSpPr>
        <p:spPr>
          <a:xfrm>
            <a:off x="686612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45" name="Rectangle 44">
            <a:extLst>
              <a:ext uri="{FF2B5EF4-FFF2-40B4-BE49-F238E27FC236}">
                <a16:creationId xmlns:a16="http://schemas.microsoft.com/office/drawing/2014/main" id="{2A7A5D9B-4A5F-B14F-9A8A-A8A56D635D51}"/>
              </a:ext>
            </a:extLst>
          </p:cNvPr>
          <p:cNvSpPr/>
          <p:nvPr/>
        </p:nvSpPr>
        <p:spPr>
          <a:xfrm>
            <a:off x="10535497"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46" name="Rectangle 45">
            <a:extLst>
              <a:ext uri="{FF2B5EF4-FFF2-40B4-BE49-F238E27FC236}">
                <a16:creationId xmlns:a16="http://schemas.microsoft.com/office/drawing/2014/main" id="{9B6BEA7B-1AD1-8544-B8B3-0135DBD41955}"/>
              </a:ext>
            </a:extLst>
          </p:cNvPr>
          <p:cNvSpPr/>
          <p:nvPr/>
        </p:nvSpPr>
        <p:spPr>
          <a:xfrm>
            <a:off x="10992697"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47" name="Right Brace 46">
            <a:extLst>
              <a:ext uri="{FF2B5EF4-FFF2-40B4-BE49-F238E27FC236}">
                <a16:creationId xmlns:a16="http://schemas.microsoft.com/office/drawing/2014/main" id="{32859B1A-C29D-A44A-B3CA-784550BA5071}"/>
              </a:ext>
            </a:extLst>
          </p:cNvPr>
          <p:cNvSpPr/>
          <p:nvPr/>
        </p:nvSpPr>
        <p:spPr>
          <a:xfrm rot="5400000">
            <a:off x="8012058" y="2339701"/>
            <a:ext cx="457200" cy="3657600"/>
          </a:xfrm>
          <a:prstGeom prst="rightBrace">
            <a:avLst>
              <a:gd name="adj1" fmla="val 56739"/>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453C160-B995-8C45-9381-9C5CE04DDC3C}"/>
              </a:ext>
            </a:extLst>
          </p:cNvPr>
          <p:cNvSpPr txBox="1"/>
          <p:nvPr/>
        </p:nvSpPr>
        <p:spPr>
          <a:xfrm>
            <a:off x="7814370" y="4478722"/>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49" name="Right Brace 48">
            <a:extLst>
              <a:ext uri="{FF2B5EF4-FFF2-40B4-BE49-F238E27FC236}">
                <a16:creationId xmlns:a16="http://schemas.microsoft.com/office/drawing/2014/main" id="{E941B2EA-29BC-034B-AD49-1D908BF1E428}"/>
              </a:ext>
            </a:extLst>
          </p:cNvPr>
          <p:cNvSpPr/>
          <p:nvPr/>
        </p:nvSpPr>
        <p:spPr>
          <a:xfrm rot="5400000">
            <a:off x="10755313" y="3254101"/>
            <a:ext cx="457200" cy="1828800"/>
          </a:xfrm>
          <a:prstGeom prst="rightBrace">
            <a:avLst>
              <a:gd name="adj1" fmla="val 43038"/>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6770A5F0-F7FC-A04A-B49F-A1816FD3B67F}"/>
              </a:ext>
            </a:extLst>
          </p:cNvPr>
          <p:cNvSpPr txBox="1"/>
          <p:nvPr/>
        </p:nvSpPr>
        <p:spPr>
          <a:xfrm>
            <a:off x="10576602" y="449239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51" name="Rectangle 50">
            <a:extLst>
              <a:ext uri="{FF2B5EF4-FFF2-40B4-BE49-F238E27FC236}">
                <a16:creationId xmlns:a16="http://schemas.microsoft.com/office/drawing/2014/main" id="{55EFB979-F679-0F4B-B572-66C08C5064A0}"/>
              </a:ext>
            </a:extLst>
          </p:cNvPr>
          <p:cNvSpPr/>
          <p:nvPr/>
        </p:nvSpPr>
        <p:spPr>
          <a:xfrm>
            <a:off x="732695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2" name="Rectangle 51">
            <a:extLst>
              <a:ext uri="{FF2B5EF4-FFF2-40B4-BE49-F238E27FC236}">
                <a16:creationId xmlns:a16="http://schemas.microsoft.com/office/drawing/2014/main" id="{E90D63E0-F1A1-FD45-8BF3-DC8C32A3030A}"/>
              </a:ext>
            </a:extLst>
          </p:cNvPr>
          <p:cNvSpPr/>
          <p:nvPr/>
        </p:nvSpPr>
        <p:spPr>
          <a:xfrm>
            <a:off x="778778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53" name="Rectangle 52">
            <a:extLst>
              <a:ext uri="{FF2B5EF4-FFF2-40B4-BE49-F238E27FC236}">
                <a16:creationId xmlns:a16="http://schemas.microsoft.com/office/drawing/2014/main" id="{3A87F652-CDFB-8544-B894-147F59C8A9EA}"/>
              </a:ext>
            </a:extLst>
          </p:cNvPr>
          <p:cNvSpPr/>
          <p:nvPr/>
        </p:nvSpPr>
        <p:spPr>
          <a:xfrm>
            <a:off x="8249746"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54" name="Rectangle 53">
            <a:extLst>
              <a:ext uri="{FF2B5EF4-FFF2-40B4-BE49-F238E27FC236}">
                <a16:creationId xmlns:a16="http://schemas.microsoft.com/office/drawing/2014/main" id="{44101CEC-0181-484C-900A-621F7363C517}"/>
              </a:ext>
            </a:extLst>
          </p:cNvPr>
          <p:cNvSpPr/>
          <p:nvPr/>
        </p:nvSpPr>
        <p:spPr>
          <a:xfrm>
            <a:off x="870669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55" name="Rectangle 54">
            <a:extLst>
              <a:ext uri="{FF2B5EF4-FFF2-40B4-BE49-F238E27FC236}">
                <a16:creationId xmlns:a16="http://schemas.microsoft.com/office/drawing/2014/main" id="{95DB7EBF-C091-D44E-BF2B-CCD80D1135EB}"/>
              </a:ext>
            </a:extLst>
          </p:cNvPr>
          <p:cNvSpPr/>
          <p:nvPr/>
        </p:nvSpPr>
        <p:spPr>
          <a:xfrm>
            <a:off x="9158726"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56" name="Rectangle 55">
            <a:extLst>
              <a:ext uri="{FF2B5EF4-FFF2-40B4-BE49-F238E27FC236}">
                <a16:creationId xmlns:a16="http://schemas.microsoft.com/office/drawing/2014/main" id="{2016C3D3-7C56-604E-859A-15652C53B3FE}"/>
              </a:ext>
            </a:extLst>
          </p:cNvPr>
          <p:cNvSpPr/>
          <p:nvPr/>
        </p:nvSpPr>
        <p:spPr>
          <a:xfrm>
            <a:off x="10079294"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57" name="Rectangle 56">
            <a:extLst>
              <a:ext uri="{FF2B5EF4-FFF2-40B4-BE49-F238E27FC236}">
                <a16:creationId xmlns:a16="http://schemas.microsoft.com/office/drawing/2014/main" id="{30D407BB-1DFC-344B-BC79-72FC97532613}"/>
              </a:ext>
            </a:extLst>
          </p:cNvPr>
          <p:cNvSpPr/>
          <p:nvPr/>
        </p:nvSpPr>
        <p:spPr>
          <a:xfrm>
            <a:off x="9617741"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58" name="Rectangle 57">
            <a:extLst>
              <a:ext uri="{FF2B5EF4-FFF2-40B4-BE49-F238E27FC236}">
                <a16:creationId xmlns:a16="http://schemas.microsoft.com/office/drawing/2014/main" id="{EA6C111F-FC53-E947-ABCF-6075CB449E63}"/>
              </a:ext>
            </a:extLst>
          </p:cNvPr>
          <p:cNvSpPr/>
          <p:nvPr/>
        </p:nvSpPr>
        <p:spPr>
          <a:xfrm>
            <a:off x="11437953"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59" name="Group 58">
            <a:extLst>
              <a:ext uri="{FF2B5EF4-FFF2-40B4-BE49-F238E27FC236}">
                <a16:creationId xmlns:a16="http://schemas.microsoft.com/office/drawing/2014/main" id="{BB8F869D-380E-724E-891E-7E06E7B2746D}"/>
              </a:ext>
            </a:extLst>
          </p:cNvPr>
          <p:cNvGrpSpPr/>
          <p:nvPr/>
        </p:nvGrpSpPr>
        <p:grpSpPr>
          <a:xfrm>
            <a:off x="6408927" y="2019300"/>
            <a:ext cx="4952447" cy="457200"/>
            <a:chOff x="6383396" y="1385036"/>
            <a:chExt cx="4952447" cy="457200"/>
          </a:xfrm>
        </p:grpSpPr>
        <p:pic>
          <p:nvPicPr>
            <p:cNvPr id="60" name="Graphic 59">
              <a:extLst>
                <a:ext uri="{FF2B5EF4-FFF2-40B4-BE49-F238E27FC236}">
                  <a16:creationId xmlns:a16="http://schemas.microsoft.com/office/drawing/2014/main" id="{76C05308-02F0-194C-A8B6-5E0BB701830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83396" y="1385036"/>
              <a:ext cx="457200" cy="457200"/>
            </a:xfrm>
            <a:prstGeom prst="rect">
              <a:avLst/>
            </a:prstGeom>
          </p:spPr>
        </p:pic>
        <p:sp>
          <p:nvSpPr>
            <p:cNvPr id="61" name="TextBox 60">
              <a:extLst>
                <a:ext uri="{FF2B5EF4-FFF2-40B4-BE49-F238E27FC236}">
                  <a16:creationId xmlns:a16="http://schemas.microsoft.com/office/drawing/2014/main" id="{52985D7D-9E59-BA47-AD76-8A6029D7FBF9}"/>
                </a:ext>
              </a:extLst>
            </p:cNvPr>
            <p:cNvSpPr txBox="1"/>
            <p:nvPr/>
          </p:nvSpPr>
          <p:spPr>
            <a:xfrm>
              <a:off x="6883983" y="1391229"/>
              <a:ext cx="4451860"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 Importance Turned On</a:t>
              </a:r>
            </a:p>
          </p:txBody>
        </p:sp>
      </p:grpSp>
      <p:sp>
        <p:nvSpPr>
          <p:cNvPr id="62" name="Rectangle 61">
            <a:extLst>
              <a:ext uri="{FF2B5EF4-FFF2-40B4-BE49-F238E27FC236}">
                <a16:creationId xmlns:a16="http://schemas.microsoft.com/office/drawing/2014/main" id="{9025F679-7602-474B-95F4-505A081697CF}"/>
              </a:ext>
            </a:extLst>
          </p:cNvPr>
          <p:cNvSpPr/>
          <p:nvPr/>
        </p:nvSpPr>
        <p:spPr>
          <a:xfrm>
            <a:off x="7327174"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63" name="Right Brace 62">
            <a:extLst>
              <a:ext uri="{FF2B5EF4-FFF2-40B4-BE49-F238E27FC236}">
                <a16:creationId xmlns:a16="http://schemas.microsoft.com/office/drawing/2014/main" id="{C8572854-D57F-0445-9D14-70586DF61D2E}"/>
              </a:ext>
            </a:extLst>
          </p:cNvPr>
          <p:cNvSpPr/>
          <p:nvPr/>
        </p:nvSpPr>
        <p:spPr>
          <a:xfrm rot="5400000">
            <a:off x="10523498" y="3482756"/>
            <a:ext cx="457200" cy="1371491"/>
          </a:xfrm>
          <a:prstGeom prst="rightBrace">
            <a:avLst>
              <a:gd name="adj1" fmla="val 39551"/>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BA20AB10-D7C7-1542-A156-2021D96067F9}"/>
              </a:ext>
            </a:extLst>
          </p:cNvPr>
          <p:cNvSpPr txBox="1"/>
          <p:nvPr/>
        </p:nvSpPr>
        <p:spPr>
          <a:xfrm>
            <a:off x="10335932" y="4489909"/>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65" name="Graphic 64" descr="Smiling Face with No Fill">
            <a:extLst>
              <a:ext uri="{FF2B5EF4-FFF2-40B4-BE49-F238E27FC236}">
                <a16:creationId xmlns:a16="http://schemas.microsoft.com/office/drawing/2014/main" id="{E247ADE3-D0D3-AF49-9657-E8DEAFD54FE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3673" y="2931467"/>
            <a:ext cx="365760" cy="365760"/>
          </a:xfrm>
          <a:prstGeom prst="rect">
            <a:avLst/>
          </a:prstGeom>
        </p:spPr>
      </p:pic>
      <p:sp>
        <p:nvSpPr>
          <p:cNvPr id="66" name="TextBox 65">
            <a:extLst>
              <a:ext uri="{FF2B5EF4-FFF2-40B4-BE49-F238E27FC236}">
                <a16:creationId xmlns:a16="http://schemas.microsoft.com/office/drawing/2014/main" id="{F57B1BA6-0BF1-DB49-B18D-70997160DF50}"/>
              </a:ext>
            </a:extLst>
          </p:cNvPr>
          <p:cNvSpPr txBox="1"/>
          <p:nvPr/>
        </p:nvSpPr>
        <p:spPr>
          <a:xfrm>
            <a:off x="11434322" y="2677958"/>
            <a:ext cx="46083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sp>
        <p:nvSpPr>
          <p:cNvPr id="67" name="TextBox 66">
            <a:extLst>
              <a:ext uri="{FF2B5EF4-FFF2-40B4-BE49-F238E27FC236}">
                <a16:creationId xmlns:a16="http://schemas.microsoft.com/office/drawing/2014/main" id="{4F382CEF-1C9B-0141-9A7A-CD2ECAEBE295}"/>
              </a:ext>
            </a:extLst>
          </p:cNvPr>
          <p:cNvSpPr txBox="1"/>
          <p:nvPr/>
        </p:nvSpPr>
        <p:spPr>
          <a:xfrm>
            <a:off x="7323327" y="2672171"/>
            <a:ext cx="46083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68" name="Graphic 67" descr="Winking Face with No Fill">
            <a:extLst>
              <a:ext uri="{FF2B5EF4-FFF2-40B4-BE49-F238E27FC236}">
                <a16:creationId xmlns:a16="http://schemas.microsoft.com/office/drawing/2014/main" id="{AB64A9D6-CE38-414D-91DA-6CC67537AA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76069" y="2931467"/>
            <a:ext cx="365760" cy="365760"/>
          </a:xfrm>
          <a:prstGeom prst="rect">
            <a:avLst/>
          </a:prstGeom>
        </p:spPr>
      </p:pic>
      <p:sp>
        <p:nvSpPr>
          <p:cNvPr id="69" name="TextBox 68">
            <a:extLst>
              <a:ext uri="{FF2B5EF4-FFF2-40B4-BE49-F238E27FC236}">
                <a16:creationId xmlns:a16="http://schemas.microsoft.com/office/drawing/2014/main" id="{1D4410A5-EB83-3141-8D02-E4DD5EB2DE43}"/>
              </a:ext>
            </a:extLst>
          </p:cNvPr>
          <p:cNvSpPr txBox="1"/>
          <p:nvPr/>
        </p:nvSpPr>
        <p:spPr>
          <a:xfrm>
            <a:off x="10554745" y="3599208"/>
            <a:ext cx="430657"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Low</a:t>
            </a:r>
          </a:p>
        </p:txBody>
      </p:sp>
      <p:sp>
        <p:nvSpPr>
          <p:cNvPr id="70" name="TextBox 69">
            <a:extLst>
              <a:ext uri="{FF2B5EF4-FFF2-40B4-BE49-F238E27FC236}">
                <a16:creationId xmlns:a16="http://schemas.microsoft.com/office/drawing/2014/main" id="{30386695-0512-2342-A361-032B897697AB}"/>
              </a:ext>
            </a:extLst>
          </p:cNvPr>
          <p:cNvSpPr txBox="1"/>
          <p:nvPr/>
        </p:nvSpPr>
        <p:spPr>
          <a:xfrm>
            <a:off x="10102064" y="3599207"/>
            <a:ext cx="418133"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Normal</a:t>
            </a:r>
          </a:p>
        </p:txBody>
      </p:sp>
      <p:sp>
        <p:nvSpPr>
          <p:cNvPr id="71" name="TextBox 70">
            <a:extLst>
              <a:ext uri="{FF2B5EF4-FFF2-40B4-BE49-F238E27FC236}">
                <a16:creationId xmlns:a16="http://schemas.microsoft.com/office/drawing/2014/main" id="{EA4C212F-71E6-6B4F-A20E-FFEE490CBF05}"/>
              </a:ext>
            </a:extLst>
          </p:cNvPr>
          <p:cNvSpPr txBox="1"/>
          <p:nvPr/>
        </p:nvSpPr>
        <p:spPr>
          <a:xfrm>
            <a:off x="11014508" y="3599207"/>
            <a:ext cx="394339" cy="138499"/>
          </a:xfrm>
          <a:prstGeom prst="rect">
            <a:avLst/>
          </a:prstGeom>
          <a:noFill/>
        </p:spPr>
        <p:txBody>
          <a:bodyPr wrap="non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Normal</a:t>
            </a:r>
          </a:p>
        </p:txBody>
      </p:sp>
      <p:sp>
        <p:nvSpPr>
          <p:cNvPr id="72" name="TextBox 71">
            <a:extLst>
              <a:ext uri="{FF2B5EF4-FFF2-40B4-BE49-F238E27FC236}">
                <a16:creationId xmlns:a16="http://schemas.microsoft.com/office/drawing/2014/main" id="{E14B483B-953A-9040-AF94-C46091BE8748}"/>
              </a:ext>
            </a:extLst>
          </p:cNvPr>
          <p:cNvSpPr txBox="1"/>
          <p:nvPr/>
        </p:nvSpPr>
        <p:spPr>
          <a:xfrm>
            <a:off x="11457192" y="3599207"/>
            <a:ext cx="415671"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a:ea typeface="+mn-ea"/>
                <a:cs typeface="+mn-cs"/>
              </a:rPr>
              <a:t>High</a:t>
            </a:r>
          </a:p>
        </p:txBody>
      </p:sp>
      <p:sp>
        <p:nvSpPr>
          <p:cNvPr id="73" name="Rectangle 72">
            <a:extLst>
              <a:ext uri="{FF2B5EF4-FFF2-40B4-BE49-F238E27FC236}">
                <a16:creationId xmlns:a16="http://schemas.microsoft.com/office/drawing/2014/main" id="{E0FCE5F9-4C9E-D145-9E3E-3A434082FFDD}"/>
              </a:ext>
            </a:extLst>
          </p:cNvPr>
          <p:cNvSpPr/>
          <p:nvPr/>
        </p:nvSpPr>
        <p:spPr bwMode="auto">
          <a:xfrm>
            <a:off x="6348149" y="293617"/>
            <a:ext cx="5550164" cy="114148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CREATE WORKLOAD CLASSIFIER </a:t>
            </a:r>
            <a:r>
              <a:rPr kumimoji="0" lang="en-US" sz="9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WITH</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WORKLOAD_GROUP </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MEMBERNAME</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9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security_account</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IMPORTANCE</a:t>
            </a:r>
            <a:r>
              <a:rPr kumimoji="0" lang="en-US" sz="9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 LOW | BELOW_NORMAL | NORMAL (default) | ABOVE_NORMAL | HIGH }])</a:t>
            </a:r>
            <a:endParaRPr kumimoji="0" lang="en-US" sz="9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a:ln>
                <a:noFill/>
              </a:ln>
              <a:solidFill>
                <a:srgbClr val="50505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517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animEffect transition="in" filter="fade">
                                      <p:cBhvr>
                                        <p:cTn id="9" dur="250"/>
                                        <p:tgtEl>
                                          <p:spTgt spid="43"/>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50"/>
                                        <p:tgtEl>
                                          <p:spTgt spid="51"/>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250"/>
                                        <p:tgtEl>
                                          <p:spTgt spid="5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250"/>
                                        <p:tgtEl>
                                          <p:spTgt spid="5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25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250"/>
                                        <p:tgtEl>
                                          <p:spTgt spid="47"/>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250"/>
                                        <p:tgtEl>
                                          <p:spTgt spid="56"/>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250"/>
                                        <p:tgtEl>
                                          <p:spTgt spid="45"/>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250"/>
                                        <p:tgtEl>
                                          <p:spTgt spid="46"/>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250"/>
                                        <p:tgtEl>
                                          <p:spTgt spid="58"/>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250"/>
                                        <p:tgtEl>
                                          <p:spTgt spid="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250"/>
                                        <p:tgtEl>
                                          <p:spTgt spid="50"/>
                                        </p:tgtEl>
                                      </p:cBhvr>
                                    </p:animEffect>
                                  </p:childTnLst>
                                </p:cTn>
                              </p:par>
                            </p:childTnLst>
                          </p:cTn>
                        </p:par>
                        <p:par>
                          <p:cTn id="67" fill="hold">
                            <p:stCondLst>
                              <p:cond delay="3250"/>
                            </p:stCondLst>
                            <p:childTnLst>
                              <p:par>
                                <p:cTn id="68" presetID="10" presetClass="entr" presetSubtype="0" fill="hold" grpId="0"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26" presetClass="emph" presetSubtype="0" fill="hold" nodeType="withEffect">
                                  <p:stCondLst>
                                    <p:cond delay="0"/>
                                  </p:stCondLst>
                                  <p:childTnLst>
                                    <p:animEffect transition="out" filter="fade">
                                      <p:cBhvr>
                                        <p:cTn id="75" dur="500" tmFilter="0, 0; .2, .5; .8, .5; 1, 0"/>
                                        <p:tgtEl>
                                          <p:spTgt spid="65"/>
                                        </p:tgtEl>
                                      </p:cBhvr>
                                    </p:animEffect>
                                    <p:animScale>
                                      <p:cBhvr>
                                        <p:cTn id="76" dur="250" autoRev="1" fill="hold"/>
                                        <p:tgtEl>
                                          <p:spTgt spid="65"/>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1000"/>
                                        <p:tgtEl>
                                          <p:spTgt spid="72"/>
                                        </p:tgtEl>
                                      </p:cBhvr>
                                    </p:animEffect>
                                  </p:childTnLst>
                                </p:cTn>
                              </p:par>
                            </p:childTnLst>
                          </p:cTn>
                        </p:par>
                        <p:par>
                          <p:cTn id="94" fill="hold">
                            <p:stCondLst>
                              <p:cond delay="2500"/>
                            </p:stCondLst>
                            <p:childTnLst>
                              <p:par>
                                <p:cTn id="95" presetID="26" presetClass="emph" presetSubtype="0" fill="hold" grpId="1" nodeType="afterEffect">
                                  <p:stCondLst>
                                    <p:cond delay="0"/>
                                  </p:stCondLst>
                                  <p:childTnLst>
                                    <p:animEffect transition="out" filter="fade">
                                      <p:cBhvr>
                                        <p:cTn id="96" dur="1000" tmFilter="0, 0; .2, .5; .8, .5; 1, 0"/>
                                        <p:tgtEl>
                                          <p:spTgt spid="72"/>
                                        </p:tgtEl>
                                      </p:cBhvr>
                                    </p:animEffect>
                                    <p:animScale>
                                      <p:cBhvr>
                                        <p:cTn id="97" dur="500" autoRev="1" fill="hold"/>
                                        <p:tgtEl>
                                          <p:spTgt spid="72"/>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1" nodeType="click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par>
                          <p:cTn id="103" fill="hold">
                            <p:stCondLst>
                              <p:cond delay="500"/>
                            </p:stCondLst>
                            <p:childTnLst>
                              <p:par>
                                <p:cTn id="104" presetID="10" presetClass="exit" presetSubtype="0" fill="hold" grpId="2" nodeType="afterEffect">
                                  <p:stCondLst>
                                    <p:cond delay="0"/>
                                  </p:stCondLst>
                                  <p:childTnLst>
                                    <p:animEffect transition="out" filter="fade">
                                      <p:cBhvr>
                                        <p:cTn id="105" dur="1000"/>
                                        <p:tgtEl>
                                          <p:spTgt spid="51"/>
                                        </p:tgtEl>
                                      </p:cBhvr>
                                    </p:animEffect>
                                    <p:set>
                                      <p:cBhvr>
                                        <p:cTn id="106" dur="1" fill="hold">
                                          <p:stCondLst>
                                            <p:cond delay="999"/>
                                          </p:stCondLst>
                                        </p:cTn>
                                        <p:tgtEl>
                                          <p:spTgt spid="51"/>
                                        </p:tgtEl>
                                        <p:attrNameLst>
                                          <p:attrName>style.visibility</p:attrName>
                                        </p:attrNameLst>
                                      </p:cBhvr>
                                      <p:to>
                                        <p:strVal val="hidden"/>
                                      </p:to>
                                    </p:set>
                                  </p:childTnLst>
                                </p:cTn>
                              </p:par>
                            </p:childTnLst>
                          </p:cTn>
                        </p:par>
                        <p:par>
                          <p:cTn id="107" fill="hold">
                            <p:stCondLst>
                              <p:cond delay="1500"/>
                            </p:stCondLst>
                            <p:childTnLst>
                              <p:par>
                                <p:cTn id="108" presetID="1" presetClass="exit" presetSubtype="0" fill="hold" grpId="1" nodeType="afterEffect">
                                  <p:stCondLst>
                                    <p:cond delay="0"/>
                                  </p:stCondLst>
                                  <p:childTnLst>
                                    <p:set>
                                      <p:cBhvr>
                                        <p:cTn id="109" dur="1" fill="hold">
                                          <p:stCondLst>
                                            <p:cond delay="0"/>
                                          </p:stCondLst>
                                        </p:cTn>
                                        <p:tgtEl>
                                          <p:spTgt spid="66"/>
                                        </p:tgtEl>
                                        <p:attrNameLst>
                                          <p:attrName>style.visibility</p:attrName>
                                        </p:attrNameLst>
                                      </p:cBhvr>
                                      <p:to>
                                        <p:strVal val="hidden"/>
                                      </p:to>
                                    </p:set>
                                  </p:childTnLst>
                                </p:cTn>
                              </p:par>
                            </p:childTnLst>
                          </p:cTn>
                        </p:par>
                        <p:par>
                          <p:cTn id="110" fill="hold">
                            <p:stCondLst>
                              <p:cond delay="1500"/>
                            </p:stCondLst>
                            <p:childTnLst>
                              <p:par>
                                <p:cTn id="111" presetID="1" presetClass="exit" presetSubtype="0" fill="hold" nodeType="afterEffect">
                                  <p:stCondLst>
                                    <p:cond delay="0"/>
                                  </p:stCondLst>
                                  <p:childTnLst>
                                    <p:set>
                                      <p:cBhvr>
                                        <p:cTn id="112" dur="1" fill="hold">
                                          <p:stCondLst>
                                            <p:cond delay="0"/>
                                          </p:stCondLst>
                                        </p:cTn>
                                        <p:tgtEl>
                                          <p:spTgt spid="65"/>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72"/>
                                        </p:tgtEl>
                                        <p:attrNameLst>
                                          <p:attrName>style.visibility</p:attrName>
                                        </p:attrNameLst>
                                      </p:cBhvr>
                                      <p:to>
                                        <p:strVal val="hidden"/>
                                      </p:to>
                                    </p:set>
                                  </p:childTnLst>
                                </p:cTn>
                              </p:par>
                            </p:childTnLst>
                          </p:cTn>
                        </p:par>
                        <p:par>
                          <p:cTn id="115" fill="hold">
                            <p:stCondLst>
                              <p:cond delay="1500"/>
                            </p:stCondLst>
                            <p:childTnLst>
                              <p:par>
                                <p:cTn id="116" presetID="37" presetClass="path" presetSubtype="0" accel="50000" decel="50000" fill="hold" grpId="1" nodeType="afterEffect">
                                  <p:stCondLst>
                                    <p:cond delay="0"/>
                                  </p:stCondLst>
                                  <p:childTnLst>
                                    <p:animMotion origin="layout" path="M -1.04167E-6 0.00023 L -0.09062 -0.11737 C -0.1095 -0.14399 -0.13776 -0.15811 -0.16758 -0.15811 C -0.2013 -0.15811 -0.22838 -0.14399 -0.24726 -0.11737 L -0.33776 0.00023 " pathEditMode="relative" rAng="0" ptsTypes="AAAAA">
                                      <p:cBhvr>
                                        <p:cTn id="117" dur="2000" fill="hold"/>
                                        <p:tgtEl>
                                          <p:spTgt spid="58"/>
                                        </p:tgtEl>
                                        <p:attrNameLst>
                                          <p:attrName>ppt_x</p:attrName>
                                          <p:attrName>ppt_y</p:attrName>
                                        </p:attrNameLst>
                                      </p:cBhvr>
                                      <p:rCtr x="-16888" y="-7917"/>
                                    </p:animMotion>
                                  </p:childTnLst>
                                </p:cTn>
                              </p:par>
                            </p:childTnLst>
                          </p:cTn>
                        </p:par>
                        <p:par>
                          <p:cTn id="118" fill="hold">
                            <p:stCondLst>
                              <p:cond delay="3500"/>
                            </p:stCondLst>
                            <p:childTnLst>
                              <p:par>
                                <p:cTn id="119" presetID="1" presetClass="entr" presetSubtype="0" fill="hold" grpId="0" nodeType="after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childTnLst>
                          </p:cTn>
                        </p:par>
                        <p:par>
                          <p:cTn id="121" fill="hold">
                            <p:stCondLst>
                              <p:cond delay="3500"/>
                            </p:stCondLst>
                            <p:childTnLst>
                              <p:par>
                                <p:cTn id="122" presetID="10" presetClass="entr" presetSubtype="0" fill="hold" grpId="0" nodeType="after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1" presetClass="exit" presetSubtype="0" fill="hold" grpId="1" nodeType="withEffect">
                                  <p:stCondLst>
                                    <p:cond delay="0"/>
                                  </p:stCondLst>
                                  <p:childTnLst>
                                    <p:set>
                                      <p:cBhvr>
                                        <p:cTn id="135" dur="1" fill="hold">
                                          <p:stCondLst>
                                            <p:cond delay="0"/>
                                          </p:stCondLst>
                                        </p:cTn>
                                        <p:tgtEl>
                                          <p:spTgt spid="49"/>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p:bldP spid="49" grpId="0" animBg="1"/>
      <p:bldP spid="49" grpId="1" animBg="1"/>
      <p:bldP spid="50" grpId="0"/>
      <p:bldP spid="50" grpId="1"/>
      <p:bldP spid="51" grpId="0" animBg="1"/>
      <p:bldP spid="51" grpId="1" animBg="1"/>
      <p:bldP spid="51" grpId="2" animBg="1"/>
      <p:bldP spid="52" grpId="0" animBg="1"/>
      <p:bldP spid="53" grpId="0" animBg="1"/>
      <p:bldP spid="54" grpId="0" animBg="1"/>
      <p:bldP spid="55" grpId="0" animBg="1"/>
      <p:bldP spid="56" grpId="0" animBg="1"/>
      <p:bldP spid="57" grpId="0" animBg="1"/>
      <p:bldP spid="58" grpId="0" animBg="1"/>
      <p:bldP spid="58" grpId="1" animBg="1"/>
      <p:bldP spid="62" grpId="0" animBg="1"/>
      <p:bldP spid="63" grpId="0" animBg="1"/>
      <p:bldP spid="64" grpId="0"/>
      <p:bldP spid="66" grpId="0"/>
      <p:bldP spid="66" grpId="1"/>
      <p:bldP spid="67" grpId="0"/>
      <p:bldP spid="69" grpId="0"/>
      <p:bldP spid="70" grpId="0"/>
      <p:bldP spid="71" grpId="0"/>
      <p:bldP spid="72" grpId="0"/>
      <p:bldP spid="72" grpId="1"/>
      <p:bldP spid="7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A875079-61B8-B247-BE76-87E6EA314B40}"/>
              </a:ext>
            </a:extLst>
          </p:cNvPr>
          <p:cNvSpPr/>
          <p:nvPr/>
        </p:nvSpPr>
        <p:spPr bwMode="auto">
          <a:xfrm>
            <a:off x="6091518" y="457200"/>
            <a:ext cx="5681382" cy="5943602"/>
          </a:xfrm>
          <a:prstGeom prst="rect">
            <a:avLst/>
          </a:prstGeom>
          <a:solidFill>
            <a:schemeClr val="tx1"/>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115F84B-FCF9-FF4E-AAA9-8A04B17F4335}"/>
              </a:ext>
            </a:extLst>
          </p:cNvPr>
          <p:cNvSpPr>
            <a:spLocks noGrp="1"/>
          </p:cNvSpPr>
          <p:nvPr>
            <p:ph type="title"/>
          </p:nvPr>
        </p:nvSpPr>
        <p:spPr>
          <a:xfrm>
            <a:off x="426425" y="2799184"/>
            <a:ext cx="4388172" cy="980330"/>
          </a:xfrm>
        </p:spPr>
        <p:txBody>
          <a:bodyPr/>
          <a:lstStyle/>
          <a:p>
            <a:r>
              <a:rPr lang="en-US"/>
              <a:t>Is the data warehouse still relevant?</a:t>
            </a:r>
          </a:p>
        </p:txBody>
      </p:sp>
      <p:sp>
        <p:nvSpPr>
          <p:cNvPr id="10" name="TextBox 9">
            <a:extLst>
              <a:ext uri="{FF2B5EF4-FFF2-40B4-BE49-F238E27FC236}">
                <a16:creationId xmlns:a16="http://schemas.microsoft.com/office/drawing/2014/main" id="{B0E30F4E-608E-B24F-BCD2-617E199B9C87}"/>
              </a:ext>
            </a:extLst>
          </p:cNvPr>
          <p:cNvSpPr txBox="1"/>
          <p:nvPr/>
        </p:nvSpPr>
        <p:spPr>
          <a:xfrm>
            <a:off x="7459798" y="5584982"/>
            <a:ext cx="2905276" cy="276999"/>
          </a:xfrm>
          <a:prstGeom prst="rect">
            <a:avLst/>
          </a:prstGeom>
          <a:noFill/>
        </p:spPr>
        <p:txBody>
          <a:bodyPr wrap="square" lIns="0" tIns="0" rIns="0" bIns="0" rtlCol="0">
            <a:spAutoFit/>
          </a:bodyPr>
          <a:lstStyle/>
          <a:p>
            <a:pPr algn="ctr"/>
            <a:r>
              <a:rPr lang="en-US">
                <a:solidFill>
                  <a:schemeClr val="accent1"/>
                </a:solidFill>
                <a:latin typeface="+mj-lt"/>
              </a:rPr>
              <a:t>The data warehouse itself</a:t>
            </a:r>
          </a:p>
        </p:txBody>
      </p:sp>
      <p:sp>
        <p:nvSpPr>
          <p:cNvPr id="8" name="TextBox 7">
            <a:extLst>
              <a:ext uri="{FF2B5EF4-FFF2-40B4-BE49-F238E27FC236}">
                <a16:creationId xmlns:a16="http://schemas.microsoft.com/office/drawing/2014/main" id="{EB62901C-F344-CB4D-9C3B-1F41CBC997E7}"/>
              </a:ext>
            </a:extLst>
          </p:cNvPr>
          <p:cNvSpPr txBox="1"/>
          <p:nvPr/>
        </p:nvSpPr>
        <p:spPr>
          <a:xfrm>
            <a:off x="7493766" y="3382958"/>
            <a:ext cx="2837340" cy="276999"/>
          </a:xfrm>
          <a:prstGeom prst="rect">
            <a:avLst/>
          </a:prstGeom>
          <a:noFill/>
        </p:spPr>
        <p:txBody>
          <a:bodyPr wrap="square" lIns="0" tIns="0" rIns="0" bIns="0" rtlCol="0">
            <a:spAutoFit/>
          </a:bodyPr>
          <a:lstStyle/>
          <a:p>
            <a:pPr algn="ctr"/>
            <a:r>
              <a:rPr lang="en-US">
                <a:solidFill>
                  <a:schemeClr val="accent1"/>
                </a:solidFill>
                <a:latin typeface="+mj-lt"/>
              </a:rPr>
              <a:t>Commerce and technology</a:t>
            </a:r>
          </a:p>
        </p:txBody>
      </p:sp>
      <p:sp>
        <p:nvSpPr>
          <p:cNvPr id="4" name="TextBox 3">
            <a:extLst>
              <a:ext uri="{FF2B5EF4-FFF2-40B4-BE49-F238E27FC236}">
                <a16:creationId xmlns:a16="http://schemas.microsoft.com/office/drawing/2014/main" id="{59641235-5D1E-C34F-B5B9-ED2D0C0ECDAB}"/>
              </a:ext>
            </a:extLst>
          </p:cNvPr>
          <p:cNvSpPr txBox="1"/>
          <p:nvPr/>
        </p:nvSpPr>
        <p:spPr>
          <a:xfrm>
            <a:off x="7150652" y="1000140"/>
            <a:ext cx="3523568" cy="276999"/>
          </a:xfrm>
          <a:prstGeom prst="rect">
            <a:avLst/>
          </a:prstGeom>
          <a:noFill/>
        </p:spPr>
        <p:txBody>
          <a:bodyPr wrap="square" lIns="0" tIns="0" rIns="0" bIns="0" rtlCol="0">
            <a:spAutoFit/>
          </a:bodyPr>
          <a:lstStyle/>
          <a:p>
            <a:pPr algn="ctr"/>
            <a:r>
              <a:rPr lang="en-US">
                <a:solidFill>
                  <a:schemeClr val="bg1"/>
                </a:solidFill>
                <a:latin typeface="+mj-lt"/>
              </a:rPr>
              <a:t>What’s changed since 1988?</a:t>
            </a:r>
          </a:p>
        </p:txBody>
      </p:sp>
      <p:sp>
        <p:nvSpPr>
          <p:cNvPr id="5" name="TextBox 4">
            <a:extLst>
              <a:ext uri="{FF2B5EF4-FFF2-40B4-BE49-F238E27FC236}">
                <a16:creationId xmlns:a16="http://schemas.microsoft.com/office/drawing/2014/main" id="{551FA2DB-B72C-DD40-BA72-AFBC56658FD1}"/>
              </a:ext>
            </a:extLst>
          </p:cNvPr>
          <p:cNvSpPr txBox="1"/>
          <p:nvPr/>
        </p:nvSpPr>
        <p:spPr>
          <a:xfrm>
            <a:off x="426424" y="3891272"/>
            <a:ext cx="6371338" cy="246221"/>
          </a:xfrm>
          <a:prstGeom prst="rect">
            <a:avLst/>
          </a:prstGeom>
          <a:noFill/>
        </p:spPr>
        <p:txBody>
          <a:bodyPr wrap="square" lIns="0" tIns="0" rIns="0" bIns="0" rtlCol="0">
            <a:spAutoFit/>
          </a:bodyPr>
          <a:lstStyle/>
          <a:p>
            <a:pPr>
              <a:spcAft>
                <a:spcPts val="1200"/>
              </a:spcAft>
            </a:pPr>
            <a:r>
              <a:rPr lang="en-US" sz="1600">
                <a:solidFill>
                  <a:schemeClr val="tx2"/>
                </a:solidFill>
                <a:latin typeface="+mj-lt"/>
              </a:rPr>
              <a:t>A 30-year-old architecture, still going strong</a:t>
            </a:r>
          </a:p>
        </p:txBody>
      </p:sp>
      <p:grpSp>
        <p:nvGrpSpPr>
          <p:cNvPr id="44" name="Group 43">
            <a:extLst>
              <a:ext uri="{FF2B5EF4-FFF2-40B4-BE49-F238E27FC236}">
                <a16:creationId xmlns:a16="http://schemas.microsoft.com/office/drawing/2014/main" id="{107A809D-3397-F14F-86A1-A5D0495AA045}"/>
              </a:ext>
            </a:extLst>
          </p:cNvPr>
          <p:cNvGrpSpPr/>
          <p:nvPr/>
        </p:nvGrpSpPr>
        <p:grpSpPr>
          <a:xfrm>
            <a:off x="8506188" y="1987422"/>
            <a:ext cx="812497" cy="1170633"/>
            <a:chOff x="2965412" y="2653290"/>
            <a:chExt cx="348365" cy="501919"/>
          </a:xfrm>
        </p:grpSpPr>
        <p:sp>
          <p:nvSpPr>
            <p:cNvPr id="45" name="Freeform: Shape 178">
              <a:extLst>
                <a:ext uri="{FF2B5EF4-FFF2-40B4-BE49-F238E27FC236}">
                  <a16:creationId xmlns:a16="http://schemas.microsoft.com/office/drawing/2014/main" id="{E9C1FF5A-DEAB-F749-9DB8-939A8809DDA3}"/>
                </a:ext>
              </a:extLst>
            </p:cNvPr>
            <p:cNvSpPr/>
            <p:nvPr/>
          </p:nvSpPr>
          <p:spPr>
            <a:xfrm>
              <a:off x="3015318" y="2653290"/>
              <a:ext cx="250510" cy="185786"/>
            </a:xfrm>
            <a:custGeom>
              <a:avLst/>
              <a:gdLst>
                <a:gd name="connsiteX0" fmla="*/ 125255 w 250510"/>
                <a:gd name="connsiteY0" fmla="*/ 0 h 185786"/>
                <a:gd name="connsiteX1" fmla="*/ 134570 w 250510"/>
                <a:gd name="connsiteY1" fmla="*/ 352 h 185786"/>
                <a:gd name="connsiteX2" fmla="*/ 250510 w 250510"/>
                <a:gd name="connsiteY2" fmla="*/ 127799 h 185786"/>
                <a:gd name="connsiteX3" fmla="*/ 250510 w 250510"/>
                <a:gd name="connsiteY3" fmla="*/ 185786 h 185786"/>
                <a:gd name="connsiteX4" fmla="*/ 203539 w 250510"/>
                <a:gd name="connsiteY4" fmla="*/ 185786 h 185786"/>
                <a:gd name="connsiteX5" fmla="*/ 203539 w 250510"/>
                <a:gd name="connsiteY5" fmla="*/ 127760 h 185786"/>
                <a:gd name="connsiteX6" fmla="*/ 131165 w 250510"/>
                <a:gd name="connsiteY6" fmla="*/ 47166 h 185786"/>
                <a:gd name="connsiteX7" fmla="*/ 125255 w 250510"/>
                <a:gd name="connsiteY7" fmla="*/ 46970 h 185786"/>
                <a:gd name="connsiteX8" fmla="*/ 46970 w 250510"/>
                <a:gd name="connsiteY8" fmla="*/ 125255 h 185786"/>
                <a:gd name="connsiteX9" fmla="*/ 46970 w 250510"/>
                <a:gd name="connsiteY9" fmla="*/ 185786 h 185786"/>
                <a:gd name="connsiteX10" fmla="*/ 0 w 250510"/>
                <a:gd name="connsiteY10" fmla="*/ 185786 h 185786"/>
                <a:gd name="connsiteX11" fmla="*/ 0 w 250510"/>
                <a:gd name="connsiteY11" fmla="*/ 125255 h 185786"/>
                <a:gd name="connsiteX12" fmla="*/ 125255 w 250510"/>
                <a:gd name="connsiteY12" fmla="*/ 0 h 18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510" h="185786">
                  <a:moveTo>
                    <a:pt x="125255" y="0"/>
                  </a:moveTo>
                  <a:cubicBezTo>
                    <a:pt x="128308" y="0"/>
                    <a:pt x="131439" y="117"/>
                    <a:pt x="134570" y="352"/>
                  </a:cubicBezTo>
                  <a:cubicBezTo>
                    <a:pt x="200408" y="5088"/>
                    <a:pt x="250510" y="61766"/>
                    <a:pt x="250510" y="127799"/>
                  </a:cubicBezTo>
                  <a:lnTo>
                    <a:pt x="250510" y="185786"/>
                  </a:lnTo>
                  <a:lnTo>
                    <a:pt x="203539" y="185786"/>
                  </a:lnTo>
                  <a:lnTo>
                    <a:pt x="203539" y="127760"/>
                  </a:lnTo>
                  <a:cubicBezTo>
                    <a:pt x="203539" y="85486"/>
                    <a:pt x="171756" y="50102"/>
                    <a:pt x="131165" y="47166"/>
                  </a:cubicBezTo>
                  <a:cubicBezTo>
                    <a:pt x="129208" y="47049"/>
                    <a:pt x="127212" y="46970"/>
                    <a:pt x="125255" y="46970"/>
                  </a:cubicBezTo>
                  <a:cubicBezTo>
                    <a:pt x="82081" y="46970"/>
                    <a:pt x="46970" y="82081"/>
                    <a:pt x="46970" y="125255"/>
                  </a:cubicBezTo>
                  <a:lnTo>
                    <a:pt x="46970" y="185786"/>
                  </a:lnTo>
                  <a:lnTo>
                    <a:pt x="0" y="185786"/>
                  </a:lnTo>
                  <a:lnTo>
                    <a:pt x="0" y="125255"/>
                  </a:lnTo>
                  <a:cubicBezTo>
                    <a:pt x="0" y="56090"/>
                    <a:pt x="56090" y="0"/>
                    <a:pt x="125255" y="0"/>
                  </a:cubicBezTo>
                  <a:close/>
                </a:path>
              </a:pathLst>
            </a:custGeom>
            <a:solidFill>
              <a:srgbClr val="50E6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Shape 4">
              <a:extLst>
                <a:ext uri="{FF2B5EF4-FFF2-40B4-BE49-F238E27FC236}">
                  <a16:creationId xmlns:a16="http://schemas.microsoft.com/office/drawing/2014/main" id="{927AF59D-F806-204F-B793-ED0012CDBEE0}"/>
                </a:ext>
              </a:extLst>
            </p:cNvPr>
            <p:cNvSpPr/>
            <p:nvPr/>
          </p:nvSpPr>
          <p:spPr>
            <a:xfrm>
              <a:off x="2965412" y="2791187"/>
              <a:ext cx="348365" cy="364022"/>
            </a:xfrm>
            <a:custGeom>
              <a:avLst/>
              <a:gdLst>
                <a:gd name="connsiteX0" fmla="*/ 347309 w 348365"/>
                <a:gd name="connsiteY0" fmla="*/ 363044 h 364022"/>
                <a:gd name="connsiteX1" fmla="*/ 2936 w 348365"/>
                <a:gd name="connsiteY1" fmla="*/ 363044 h 364022"/>
                <a:gd name="connsiteX2" fmla="*/ 2936 w 348365"/>
                <a:gd name="connsiteY2" fmla="*/ 2936 h 364022"/>
                <a:gd name="connsiteX3" fmla="*/ 347387 w 348365"/>
                <a:gd name="connsiteY3" fmla="*/ 2936 h 364022"/>
              </a:gdLst>
              <a:ahLst/>
              <a:cxnLst>
                <a:cxn ang="0">
                  <a:pos x="connsiteX0" y="connsiteY0"/>
                </a:cxn>
                <a:cxn ang="0">
                  <a:pos x="connsiteX1" y="connsiteY1"/>
                </a:cxn>
                <a:cxn ang="0">
                  <a:pos x="connsiteX2" y="connsiteY2"/>
                </a:cxn>
                <a:cxn ang="0">
                  <a:pos x="connsiteX3" y="connsiteY3"/>
                </a:cxn>
              </a:cxnLst>
              <a:rect l="l" t="t" r="r" b="b"/>
              <a:pathLst>
                <a:path w="348365" h="364022">
                  <a:moveTo>
                    <a:pt x="347309" y="363044"/>
                  </a:moveTo>
                  <a:lnTo>
                    <a:pt x="2936" y="363044"/>
                  </a:lnTo>
                  <a:lnTo>
                    <a:pt x="2936" y="2936"/>
                  </a:lnTo>
                  <a:lnTo>
                    <a:pt x="347387" y="2936"/>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47" name="Group 46">
              <a:extLst>
                <a:ext uri="{FF2B5EF4-FFF2-40B4-BE49-F238E27FC236}">
                  <a16:creationId xmlns:a16="http://schemas.microsoft.com/office/drawing/2014/main" id="{00DEB76A-E858-6243-9483-D77992DDA291}"/>
                </a:ext>
              </a:extLst>
            </p:cNvPr>
            <p:cNvGrpSpPr/>
            <p:nvPr/>
          </p:nvGrpSpPr>
          <p:grpSpPr>
            <a:xfrm>
              <a:off x="3028196" y="2901333"/>
              <a:ext cx="223110" cy="129169"/>
              <a:chOff x="3028196" y="2901333"/>
              <a:chExt cx="223110" cy="129169"/>
            </a:xfrm>
          </p:grpSpPr>
          <p:sp>
            <p:nvSpPr>
              <p:cNvPr id="48" name="Freeform: Shape 5">
                <a:extLst>
                  <a:ext uri="{FF2B5EF4-FFF2-40B4-BE49-F238E27FC236}">
                    <a16:creationId xmlns:a16="http://schemas.microsoft.com/office/drawing/2014/main" id="{40406E61-F588-CE4E-9F46-E53191112262}"/>
                  </a:ext>
                </a:extLst>
              </p:cNvPr>
              <p:cNvSpPr/>
              <p:nvPr/>
            </p:nvSpPr>
            <p:spPr>
              <a:xfrm>
                <a:off x="3043696" y="2901333"/>
                <a:ext cx="129169" cy="129169"/>
              </a:xfrm>
              <a:custGeom>
                <a:avLst/>
                <a:gdLst>
                  <a:gd name="connsiteX0" fmla="*/ 128191 w 129169"/>
                  <a:gd name="connsiteY0" fmla="*/ 65563 h 129169"/>
                  <a:gd name="connsiteX1" fmla="*/ 65563 w 129169"/>
                  <a:gd name="connsiteY1" fmla="*/ 128191 h 129169"/>
                  <a:gd name="connsiteX2" fmla="*/ 2936 w 129169"/>
                  <a:gd name="connsiteY2" fmla="*/ 65563 h 129169"/>
                  <a:gd name="connsiteX3" fmla="*/ 65563 w 129169"/>
                  <a:gd name="connsiteY3" fmla="*/ 2936 h 129169"/>
                  <a:gd name="connsiteX4" fmla="*/ 128191 w 129169"/>
                  <a:gd name="connsiteY4" fmla="*/ 65563 h 12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69" h="129169">
                    <a:moveTo>
                      <a:pt x="128191" y="65563"/>
                    </a:moveTo>
                    <a:cubicBezTo>
                      <a:pt x="128191" y="100151"/>
                      <a:pt x="100151" y="128191"/>
                      <a:pt x="65563" y="128191"/>
                    </a:cubicBezTo>
                    <a:cubicBezTo>
                      <a:pt x="30975" y="128191"/>
                      <a:pt x="2936" y="100151"/>
                      <a:pt x="2936" y="65563"/>
                    </a:cubicBezTo>
                    <a:cubicBezTo>
                      <a:pt x="2936" y="30975"/>
                      <a:pt x="30975" y="2936"/>
                      <a:pt x="65563" y="2936"/>
                    </a:cubicBezTo>
                    <a:cubicBezTo>
                      <a:pt x="100151" y="2936"/>
                      <a:pt x="128191" y="30975"/>
                      <a:pt x="128191" y="655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Shape 6">
                <a:extLst>
                  <a:ext uri="{FF2B5EF4-FFF2-40B4-BE49-F238E27FC236}">
                    <a16:creationId xmlns:a16="http://schemas.microsoft.com/office/drawing/2014/main" id="{EADA9D59-6CCF-0549-AD29-0708E5897A2E}"/>
                  </a:ext>
                </a:extLst>
              </p:cNvPr>
              <p:cNvSpPr/>
              <p:nvPr/>
            </p:nvSpPr>
            <p:spPr>
              <a:xfrm>
                <a:off x="3028196" y="2979539"/>
                <a:ext cx="223110" cy="50885"/>
              </a:xfrm>
              <a:custGeom>
                <a:avLst/>
                <a:gdLst>
                  <a:gd name="connsiteX0" fmla="*/ 198647 w 223110"/>
                  <a:gd name="connsiteY0" fmla="*/ 49906 h 50884"/>
                  <a:gd name="connsiteX1" fmla="*/ 26421 w 223110"/>
                  <a:gd name="connsiteY1" fmla="*/ 49906 h 50884"/>
                  <a:gd name="connsiteX2" fmla="*/ 2936 w 223110"/>
                  <a:gd name="connsiteY2" fmla="*/ 26421 h 50884"/>
                  <a:gd name="connsiteX3" fmla="*/ 2936 w 223110"/>
                  <a:gd name="connsiteY3" fmla="*/ 26421 h 50884"/>
                  <a:gd name="connsiteX4" fmla="*/ 26421 w 223110"/>
                  <a:gd name="connsiteY4" fmla="*/ 2936 h 50884"/>
                  <a:gd name="connsiteX5" fmla="*/ 198647 w 223110"/>
                  <a:gd name="connsiteY5" fmla="*/ 2936 h 50884"/>
                  <a:gd name="connsiteX6" fmla="*/ 222132 w 223110"/>
                  <a:gd name="connsiteY6" fmla="*/ 26421 h 50884"/>
                  <a:gd name="connsiteX7" fmla="*/ 222132 w 223110"/>
                  <a:gd name="connsiteY7" fmla="*/ 26421 h 50884"/>
                  <a:gd name="connsiteX8" fmla="*/ 198647 w 223110"/>
                  <a:gd name="connsiteY8" fmla="*/ 49906 h 5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10" h="50884">
                    <a:moveTo>
                      <a:pt x="198647" y="49906"/>
                    </a:moveTo>
                    <a:lnTo>
                      <a:pt x="26421" y="49906"/>
                    </a:lnTo>
                    <a:cubicBezTo>
                      <a:pt x="13465" y="49906"/>
                      <a:pt x="2936" y="39377"/>
                      <a:pt x="2936" y="26421"/>
                    </a:cubicBezTo>
                    <a:lnTo>
                      <a:pt x="2936" y="26421"/>
                    </a:lnTo>
                    <a:cubicBezTo>
                      <a:pt x="2936" y="13465"/>
                      <a:pt x="13465" y="2936"/>
                      <a:pt x="26421" y="2936"/>
                    </a:cubicBezTo>
                    <a:lnTo>
                      <a:pt x="198647" y="2936"/>
                    </a:lnTo>
                    <a:cubicBezTo>
                      <a:pt x="211603" y="2936"/>
                      <a:pt x="222132" y="13465"/>
                      <a:pt x="222132" y="26421"/>
                    </a:cubicBezTo>
                    <a:lnTo>
                      <a:pt x="222132" y="26421"/>
                    </a:lnTo>
                    <a:cubicBezTo>
                      <a:pt x="222132" y="39377"/>
                      <a:pt x="211603" y="49906"/>
                      <a:pt x="198647" y="49906"/>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Shape 8">
                <a:extLst>
                  <a:ext uri="{FF2B5EF4-FFF2-40B4-BE49-F238E27FC236}">
                    <a16:creationId xmlns:a16="http://schemas.microsoft.com/office/drawing/2014/main" id="{E93D8F0D-7FE3-3B4E-9F22-6F492D956B20}"/>
                  </a:ext>
                </a:extLst>
              </p:cNvPr>
              <p:cNvSpPr/>
              <p:nvPr/>
            </p:nvSpPr>
            <p:spPr>
              <a:xfrm>
                <a:off x="3145466" y="2932647"/>
                <a:ext cx="82199" cy="82199"/>
              </a:xfrm>
              <a:custGeom>
                <a:avLst/>
                <a:gdLst>
                  <a:gd name="connsiteX0" fmla="*/ 81220 w 82198"/>
                  <a:gd name="connsiteY0" fmla="*/ 42078 h 82198"/>
                  <a:gd name="connsiteX1" fmla="*/ 42078 w 82198"/>
                  <a:gd name="connsiteY1" fmla="*/ 81220 h 82198"/>
                  <a:gd name="connsiteX2" fmla="*/ 2936 w 82198"/>
                  <a:gd name="connsiteY2" fmla="*/ 42078 h 82198"/>
                  <a:gd name="connsiteX3" fmla="*/ 42078 w 82198"/>
                  <a:gd name="connsiteY3" fmla="*/ 2936 h 82198"/>
                  <a:gd name="connsiteX4" fmla="*/ 81220 w 82198"/>
                  <a:gd name="connsiteY4" fmla="*/ 42078 h 8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98" h="82198">
                    <a:moveTo>
                      <a:pt x="81220" y="42078"/>
                    </a:moveTo>
                    <a:cubicBezTo>
                      <a:pt x="81220" y="63695"/>
                      <a:pt x="63695" y="81220"/>
                      <a:pt x="42078" y="81220"/>
                    </a:cubicBezTo>
                    <a:cubicBezTo>
                      <a:pt x="20460" y="81220"/>
                      <a:pt x="2936" y="63695"/>
                      <a:pt x="2936" y="42078"/>
                    </a:cubicBezTo>
                    <a:cubicBezTo>
                      <a:pt x="2936" y="20460"/>
                      <a:pt x="20460" y="2936"/>
                      <a:pt x="42078" y="2936"/>
                    </a:cubicBezTo>
                    <a:cubicBezTo>
                      <a:pt x="63695" y="2936"/>
                      <a:pt x="81220" y="20460"/>
                      <a:pt x="81220" y="42078"/>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64" name="Group 156">
            <a:extLst>
              <a:ext uri="{FF2B5EF4-FFF2-40B4-BE49-F238E27FC236}">
                <a16:creationId xmlns:a16="http://schemas.microsoft.com/office/drawing/2014/main" id="{2B5DC1EA-00E5-C141-AF46-FC9167ABA197}"/>
              </a:ext>
            </a:extLst>
          </p:cNvPr>
          <p:cNvGrpSpPr>
            <a:grpSpLocks noChangeAspect="1"/>
          </p:cNvGrpSpPr>
          <p:nvPr/>
        </p:nvGrpSpPr>
        <p:grpSpPr bwMode="auto">
          <a:xfrm>
            <a:off x="8507284" y="4508145"/>
            <a:ext cx="810305" cy="810305"/>
            <a:chOff x="1013" y="2781"/>
            <a:chExt cx="312" cy="312"/>
          </a:xfrm>
        </p:grpSpPr>
        <p:sp>
          <p:nvSpPr>
            <p:cNvPr id="65" name="AutoShape 155">
              <a:extLst>
                <a:ext uri="{FF2B5EF4-FFF2-40B4-BE49-F238E27FC236}">
                  <a16:creationId xmlns:a16="http://schemas.microsoft.com/office/drawing/2014/main" id="{BBB86F23-459E-174F-A28D-7FFC412C107A}"/>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157">
              <a:extLst>
                <a:ext uri="{FF2B5EF4-FFF2-40B4-BE49-F238E27FC236}">
                  <a16:creationId xmlns:a16="http://schemas.microsoft.com/office/drawing/2014/main" id="{5231187A-D47B-C54B-8F06-533231F04DDA}"/>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158">
              <a:extLst>
                <a:ext uri="{FF2B5EF4-FFF2-40B4-BE49-F238E27FC236}">
                  <a16:creationId xmlns:a16="http://schemas.microsoft.com/office/drawing/2014/main" id="{8A7A2263-9336-8540-9A1E-1C0536C1F4E3}"/>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159">
              <a:extLst>
                <a:ext uri="{FF2B5EF4-FFF2-40B4-BE49-F238E27FC236}">
                  <a16:creationId xmlns:a16="http://schemas.microsoft.com/office/drawing/2014/main" id="{46E7C2A4-18EA-194F-A9EB-C8BEF9C1DD19}"/>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160">
              <a:extLst>
                <a:ext uri="{FF2B5EF4-FFF2-40B4-BE49-F238E27FC236}">
                  <a16:creationId xmlns:a16="http://schemas.microsoft.com/office/drawing/2014/main" id="{6C37192E-5017-0D4D-8F9A-C2FFD5587777}"/>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161">
              <a:extLst>
                <a:ext uri="{FF2B5EF4-FFF2-40B4-BE49-F238E27FC236}">
                  <a16:creationId xmlns:a16="http://schemas.microsoft.com/office/drawing/2014/main" id="{6F41B65E-9D0F-AC44-8099-60F67F145DB5}"/>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162">
              <a:extLst>
                <a:ext uri="{FF2B5EF4-FFF2-40B4-BE49-F238E27FC236}">
                  <a16:creationId xmlns:a16="http://schemas.microsoft.com/office/drawing/2014/main" id="{0DCD4EB1-50C5-614D-8285-A483868ECDAE}"/>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163">
              <a:extLst>
                <a:ext uri="{FF2B5EF4-FFF2-40B4-BE49-F238E27FC236}">
                  <a16:creationId xmlns:a16="http://schemas.microsoft.com/office/drawing/2014/main" id="{7FDA493A-3D62-BC4C-B699-C4743A5A1475}"/>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164">
              <a:extLst>
                <a:ext uri="{FF2B5EF4-FFF2-40B4-BE49-F238E27FC236}">
                  <a16:creationId xmlns:a16="http://schemas.microsoft.com/office/drawing/2014/main" id="{FB669F5E-F552-9142-8678-1FBF1E9CA4D7}"/>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165">
              <a:extLst>
                <a:ext uri="{FF2B5EF4-FFF2-40B4-BE49-F238E27FC236}">
                  <a16:creationId xmlns:a16="http://schemas.microsoft.com/office/drawing/2014/main" id="{6112A95C-BDAB-574B-BDCA-F945AD901FFC}"/>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Rectangle 166">
              <a:extLst>
                <a:ext uri="{FF2B5EF4-FFF2-40B4-BE49-F238E27FC236}">
                  <a16:creationId xmlns:a16="http://schemas.microsoft.com/office/drawing/2014/main" id="{871E0DAE-8738-F242-B11D-9205D168DA22}"/>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Rectangle 167">
              <a:extLst>
                <a:ext uri="{FF2B5EF4-FFF2-40B4-BE49-F238E27FC236}">
                  <a16:creationId xmlns:a16="http://schemas.microsoft.com/office/drawing/2014/main" id="{161C2157-10B5-674C-97CA-029E1C262870}"/>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441921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519D42B-7DDA-4707-A977-D98D10366D3D}"/>
              </a:ext>
            </a:extLst>
          </p:cNvPr>
          <p:cNvSpPr/>
          <p:nvPr/>
        </p:nvSpPr>
        <p:spPr>
          <a:xfrm>
            <a:off x="5275442" y="2183919"/>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8C60AB9-83ED-4F45-87FE-0E49201A1DC7}"/>
              </a:ext>
            </a:extLst>
          </p:cNvPr>
          <p:cNvSpPr/>
          <p:nvPr/>
        </p:nvSpPr>
        <p:spPr>
          <a:xfrm>
            <a:off x="548663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21" name="Rectangle 20">
            <a:extLst>
              <a:ext uri="{FF2B5EF4-FFF2-40B4-BE49-F238E27FC236}">
                <a16:creationId xmlns:a16="http://schemas.microsoft.com/office/drawing/2014/main" id="{3A6C26E4-7C7A-4317-AB79-A3E1A9F0EDED}"/>
              </a:ext>
            </a:extLst>
          </p:cNvPr>
          <p:cNvSpPr/>
          <p:nvPr/>
        </p:nvSpPr>
        <p:spPr>
          <a:xfrm>
            <a:off x="594383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2" name="Rectangle 21">
            <a:extLst>
              <a:ext uri="{FF2B5EF4-FFF2-40B4-BE49-F238E27FC236}">
                <a16:creationId xmlns:a16="http://schemas.microsoft.com/office/drawing/2014/main" id="{4EE5703B-9A65-4FA5-B155-9081E3C8FD27}"/>
              </a:ext>
            </a:extLst>
          </p:cNvPr>
          <p:cNvSpPr/>
          <p:nvPr/>
        </p:nvSpPr>
        <p:spPr>
          <a:xfrm>
            <a:off x="9613208"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23" name="Rectangle 22">
            <a:extLst>
              <a:ext uri="{FF2B5EF4-FFF2-40B4-BE49-F238E27FC236}">
                <a16:creationId xmlns:a16="http://schemas.microsoft.com/office/drawing/2014/main" id="{BEB0B82D-163A-485A-8590-9563FCB0D48F}"/>
              </a:ext>
            </a:extLst>
          </p:cNvPr>
          <p:cNvSpPr/>
          <p:nvPr/>
        </p:nvSpPr>
        <p:spPr>
          <a:xfrm>
            <a:off x="10070408"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24" name="Right Brace 23">
            <a:extLst>
              <a:ext uri="{FF2B5EF4-FFF2-40B4-BE49-F238E27FC236}">
                <a16:creationId xmlns:a16="http://schemas.microsoft.com/office/drawing/2014/main" id="{B532C59A-1ACD-4282-961F-73C67205AC4B}"/>
              </a:ext>
            </a:extLst>
          </p:cNvPr>
          <p:cNvSpPr/>
          <p:nvPr/>
        </p:nvSpPr>
        <p:spPr>
          <a:xfrm rot="5400000">
            <a:off x="7089769" y="2399620"/>
            <a:ext cx="457200" cy="3657600"/>
          </a:xfrm>
          <a:prstGeom prst="rightBrace">
            <a:avLst>
              <a:gd name="adj1" fmla="val 5250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90A33B66-BAD2-4E1B-9777-6950ACE53DFE}"/>
              </a:ext>
            </a:extLst>
          </p:cNvPr>
          <p:cNvSpPr txBox="1"/>
          <p:nvPr/>
        </p:nvSpPr>
        <p:spPr>
          <a:xfrm>
            <a:off x="6892080" y="4544428"/>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26" name="Right Brace 25">
            <a:extLst>
              <a:ext uri="{FF2B5EF4-FFF2-40B4-BE49-F238E27FC236}">
                <a16:creationId xmlns:a16="http://schemas.microsoft.com/office/drawing/2014/main" id="{F0742754-4D6B-4DC1-B4D4-7D02A4E884D6}"/>
              </a:ext>
            </a:extLst>
          </p:cNvPr>
          <p:cNvSpPr/>
          <p:nvPr/>
        </p:nvSpPr>
        <p:spPr>
          <a:xfrm rot="5400000">
            <a:off x="9833024" y="3314020"/>
            <a:ext cx="457200" cy="1828800"/>
          </a:xfrm>
          <a:prstGeom prst="rightBrace">
            <a:avLst>
              <a:gd name="adj1" fmla="val 43836"/>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DD2B6F6-2F77-4D5C-AA99-C54A5216473A}"/>
              </a:ext>
            </a:extLst>
          </p:cNvPr>
          <p:cNvSpPr txBox="1"/>
          <p:nvPr/>
        </p:nvSpPr>
        <p:spPr>
          <a:xfrm>
            <a:off x="9657423" y="4563890"/>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28" name="Rectangle 27">
            <a:extLst>
              <a:ext uri="{FF2B5EF4-FFF2-40B4-BE49-F238E27FC236}">
                <a16:creationId xmlns:a16="http://schemas.microsoft.com/office/drawing/2014/main" id="{14E5259C-5399-46EC-8273-B496C3119EFF}"/>
              </a:ext>
            </a:extLst>
          </p:cNvPr>
          <p:cNvSpPr/>
          <p:nvPr/>
        </p:nvSpPr>
        <p:spPr>
          <a:xfrm>
            <a:off x="640466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29" name="Rectangle 28">
            <a:extLst>
              <a:ext uri="{FF2B5EF4-FFF2-40B4-BE49-F238E27FC236}">
                <a16:creationId xmlns:a16="http://schemas.microsoft.com/office/drawing/2014/main" id="{7864EA9B-F0CF-4297-A598-FEBF0A2FA280}"/>
              </a:ext>
            </a:extLst>
          </p:cNvPr>
          <p:cNvSpPr/>
          <p:nvPr/>
        </p:nvSpPr>
        <p:spPr>
          <a:xfrm>
            <a:off x="686549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30" name="Rectangle 29">
            <a:extLst>
              <a:ext uri="{FF2B5EF4-FFF2-40B4-BE49-F238E27FC236}">
                <a16:creationId xmlns:a16="http://schemas.microsoft.com/office/drawing/2014/main" id="{ACAB329F-3902-4026-9C9A-4CF5F6EFFA10}"/>
              </a:ext>
            </a:extLst>
          </p:cNvPr>
          <p:cNvSpPr/>
          <p:nvPr/>
        </p:nvSpPr>
        <p:spPr>
          <a:xfrm>
            <a:off x="7327457"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31" name="Rectangle 30">
            <a:extLst>
              <a:ext uri="{FF2B5EF4-FFF2-40B4-BE49-F238E27FC236}">
                <a16:creationId xmlns:a16="http://schemas.microsoft.com/office/drawing/2014/main" id="{559A2339-3CBA-4976-8E51-801295CB0E5F}"/>
              </a:ext>
            </a:extLst>
          </p:cNvPr>
          <p:cNvSpPr/>
          <p:nvPr/>
        </p:nvSpPr>
        <p:spPr>
          <a:xfrm>
            <a:off x="778440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32" name="Rectangle 31">
            <a:extLst>
              <a:ext uri="{FF2B5EF4-FFF2-40B4-BE49-F238E27FC236}">
                <a16:creationId xmlns:a16="http://schemas.microsoft.com/office/drawing/2014/main" id="{D524F9B8-5054-437A-9419-DCCE6DCABFFC}"/>
              </a:ext>
            </a:extLst>
          </p:cNvPr>
          <p:cNvSpPr/>
          <p:nvPr/>
        </p:nvSpPr>
        <p:spPr>
          <a:xfrm>
            <a:off x="8236437"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33" name="Rectangle 32">
            <a:extLst>
              <a:ext uri="{FF2B5EF4-FFF2-40B4-BE49-F238E27FC236}">
                <a16:creationId xmlns:a16="http://schemas.microsoft.com/office/drawing/2014/main" id="{9B4F743E-AF8B-4C1A-942E-B8168D7611C1}"/>
              </a:ext>
            </a:extLst>
          </p:cNvPr>
          <p:cNvSpPr/>
          <p:nvPr/>
        </p:nvSpPr>
        <p:spPr>
          <a:xfrm>
            <a:off x="9157005"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34" name="Rectangle 33">
            <a:extLst>
              <a:ext uri="{FF2B5EF4-FFF2-40B4-BE49-F238E27FC236}">
                <a16:creationId xmlns:a16="http://schemas.microsoft.com/office/drawing/2014/main" id="{9D10FFB8-002D-452D-A140-0D05DB282AB2}"/>
              </a:ext>
            </a:extLst>
          </p:cNvPr>
          <p:cNvSpPr/>
          <p:nvPr/>
        </p:nvSpPr>
        <p:spPr>
          <a:xfrm>
            <a:off x="8695452"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35" name="Rectangle 34">
            <a:extLst>
              <a:ext uri="{FF2B5EF4-FFF2-40B4-BE49-F238E27FC236}">
                <a16:creationId xmlns:a16="http://schemas.microsoft.com/office/drawing/2014/main" id="{0734647F-6F44-4AF8-9ECE-4F2FF6BE8A74}"/>
              </a:ext>
            </a:extLst>
          </p:cNvPr>
          <p:cNvSpPr/>
          <p:nvPr/>
        </p:nvSpPr>
        <p:spPr>
          <a:xfrm>
            <a:off x="10515664"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36" name="Rectangle 35">
            <a:extLst>
              <a:ext uri="{FF2B5EF4-FFF2-40B4-BE49-F238E27FC236}">
                <a16:creationId xmlns:a16="http://schemas.microsoft.com/office/drawing/2014/main" id="{AC916DC3-16DC-4A92-97F1-E82F8FB2C60A}"/>
              </a:ext>
            </a:extLst>
          </p:cNvPr>
          <p:cNvSpPr/>
          <p:nvPr/>
        </p:nvSpPr>
        <p:spPr>
          <a:xfrm>
            <a:off x="9151033"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37" name="Rectangle 36">
            <a:extLst>
              <a:ext uri="{FF2B5EF4-FFF2-40B4-BE49-F238E27FC236}">
                <a16:creationId xmlns:a16="http://schemas.microsoft.com/office/drawing/2014/main" id="{615B2C85-83D8-439F-9359-F3D838B39A82}"/>
              </a:ext>
            </a:extLst>
          </p:cNvPr>
          <p:cNvSpPr/>
          <p:nvPr/>
        </p:nvSpPr>
        <p:spPr>
          <a:xfrm>
            <a:off x="9158854"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38" name="Rectangle 37">
            <a:extLst>
              <a:ext uri="{FF2B5EF4-FFF2-40B4-BE49-F238E27FC236}">
                <a16:creationId xmlns:a16="http://schemas.microsoft.com/office/drawing/2014/main" id="{7456F3EF-5F9E-4DB4-91BB-0E30598FF18A}"/>
              </a:ext>
            </a:extLst>
          </p:cNvPr>
          <p:cNvSpPr/>
          <p:nvPr/>
        </p:nvSpPr>
        <p:spPr>
          <a:xfrm>
            <a:off x="9604110"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39" name="Group 38">
            <a:extLst>
              <a:ext uri="{FF2B5EF4-FFF2-40B4-BE49-F238E27FC236}">
                <a16:creationId xmlns:a16="http://schemas.microsoft.com/office/drawing/2014/main" id="{F68A6E2B-71D4-4955-AB02-49BB8A0D0BB1}"/>
              </a:ext>
            </a:extLst>
          </p:cNvPr>
          <p:cNvGrpSpPr/>
          <p:nvPr/>
        </p:nvGrpSpPr>
        <p:grpSpPr>
          <a:xfrm>
            <a:off x="5486638" y="2075636"/>
            <a:ext cx="4077710" cy="460056"/>
            <a:chOff x="6379288" y="1411115"/>
            <a:chExt cx="4077710" cy="460056"/>
          </a:xfrm>
        </p:grpSpPr>
        <p:pic>
          <p:nvPicPr>
            <p:cNvPr id="40" name="Graphic 39">
              <a:extLst>
                <a:ext uri="{FF2B5EF4-FFF2-40B4-BE49-F238E27FC236}">
                  <a16:creationId xmlns:a16="http://schemas.microsoft.com/office/drawing/2014/main" id="{4B85ED4E-50CD-4248-8578-ED211C37248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79288" y="1413971"/>
              <a:ext cx="457200" cy="457200"/>
            </a:xfrm>
            <a:prstGeom prst="rect">
              <a:avLst/>
            </a:prstGeom>
          </p:spPr>
        </p:pic>
        <p:sp>
          <p:nvSpPr>
            <p:cNvPr id="41" name="TextBox 40">
              <a:extLst>
                <a:ext uri="{FF2B5EF4-FFF2-40B4-BE49-F238E27FC236}">
                  <a16:creationId xmlns:a16="http://schemas.microsoft.com/office/drawing/2014/main" id="{E1B5DD1A-4F10-4CE5-B5D9-2EE04E4606D7}"/>
                </a:ext>
              </a:extLst>
            </p:cNvPr>
            <p:cNvSpPr txBox="1"/>
            <p:nvPr/>
          </p:nvSpPr>
          <p:spPr>
            <a:xfrm>
              <a:off x="6872362" y="1411115"/>
              <a:ext cx="3584636"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Without Importance</a:t>
              </a:r>
            </a:p>
          </p:txBody>
        </p:sp>
      </p:grpSp>
      <p:sp>
        <p:nvSpPr>
          <p:cNvPr id="42" name="Arrow: Right 41">
            <a:extLst>
              <a:ext uri="{FF2B5EF4-FFF2-40B4-BE49-F238E27FC236}">
                <a16:creationId xmlns:a16="http://schemas.microsoft.com/office/drawing/2014/main" id="{65DA1765-68B2-4250-B92A-E5F8DAB8BC3D}"/>
              </a:ext>
            </a:extLst>
          </p:cNvPr>
          <p:cNvSpPr/>
          <p:nvPr/>
        </p:nvSpPr>
        <p:spPr>
          <a:xfrm rot="10800000">
            <a:off x="5489567" y="2614755"/>
            <a:ext cx="5483295" cy="186511"/>
          </a:xfrm>
          <a:prstGeom prst="rightArrow">
            <a:avLst/>
          </a:prstGeom>
          <a:solidFill>
            <a:srgbClr val="50E6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866C05DA-CBB8-4CDC-AF57-86AF4C7E62BD}"/>
              </a:ext>
            </a:extLst>
          </p:cNvPr>
          <p:cNvSpPr/>
          <p:nvPr/>
        </p:nvSpPr>
        <p:spPr>
          <a:xfrm>
            <a:off x="6404885"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44" name="Rectangle 43">
            <a:extLst>
              <a:ext uri="{FF2B5EF4-FFF2-40B4-BE49-F238E27FC236}">
                <a16:creationId xmlns:a16="http://schemas.microsoft.com/office/drawing/2014/main" id="{5B91B1B3-5C3D-433E-9A17-CEA1B08496C7}"/>
              </a:ext>
            </a:extLst>
          </p:cNvPr>
          <p:cNvSpPr/>
          <p:nvPr/>
        </p:nvSpPr>
        <p:spPr>
          <a:xfrm>
            <a:off x="7332362"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45" name="Right Brace 44">
            <a:extLst>
              <a:ext uri="{FF2B5EF4-FFF2-40B4-BE49-F238E27FC236}">
                <a16:creationId xmlns:a16="http://schemas.microsoft.com/office/drawing/2014/main" id="{B4831568-2B28-43F3-905F-B9C3DB6B58CD}"/>
              </a:ext>
            </a:extLst>
          </p:cNvPr>
          <p:cNvSpPr/>
          <p:nvPr/>
        </p:nvSpPr>
        <p:spPr>
          <a:xfrm rot="5400000">
            <a:off x="9601209" y="3542675"/>
            <a:ext cx="457200" cy="1371491"/>
          </a:xfrm>
          <a:prstGeom prst="rightBrace">
            <a:avLst>
              <a:gd name="adj1" fmla="val 4485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068AF0B3-8140-44BE-A586-D927893F7E9A}"/>
              </a:ext>
            </a:extLst>
          </p:cNvPr>
          <p:cNvSpPr txBox="1"/>
          <p:nvPr/>
        </p:nvSpPr>
        <p:spPr>
          <a:xfrm>
            <a:off x="9419430" y="4561402"/>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47" name="Right Brace 46">
            <a:extLst>
              <a:ext uri="{FF2B5EF4-FFF2-40B4-BE49-F238E27FC236}">
                <a16:creationId xmlns:a16="http://schemas.microsoft.com/office/drawing/2014/main" id="{988053A7-A673-4B8E-BBB2-0861A7AEED0B}"/>
              </a:ext>
            </a:extLst>
          </p:cNvPr>
          <p:cNvSpPr/>
          <p:nvPr/>
        </p:nvSpPr>
        <p:spPr>
          <a:xfrm rot="5400000">
            <a:off x="9378636" y="3765248"/>
            <a:ext cx="457200" cy="926344"/>
          </a:xfrm>
          <a:prstGeom prst="rightBrace">
            <a:avLst>
              <a:gd name="adj1" fmla="val 42434"/>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CC11C63-9347-4A5E-8AA1-D12B5B1E5E37}"/>
              </a:ext>
            </a:extLst>
          </p:cNvPr>
          <p:cNvSpPr txBox="1"/>
          <p:nvPr/>
        </p:nvSpPr>
        <p:spPr>
          <a:xfrm>
            <a:off x="9187870" y="4561402"/>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49" name="Graphic 48" descr="Smiling Face with No Fill">
            <a:extLst>
              <a:ext uri="{FF2B5EF4-FFF2-40B4-BE49-F238E27FC236}">
                <a16:creationId xmlns:a16="http://schemas.microsoft.com/office/drawing/2014/main" id="{CE4AEF5C-F162-48E6-934E-084B3D899C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61384" y="2992889"/>
            <a:ext cx="365760" cy="365760"/>
          </a:xfrm>
          <a:prstGeom prst="rect">
            <a:avLst/>
          </a:prstGeom>
        </p:spPr>
      </p:pic>
      <p:sp>
        <p:nvSpPr>
          <p:cNvPr id="50" name="TextBox 49">
            <a:extLst>
              <a:ext uri="{FF2B5EF4-FFF2-40B4-BE49-F238E27FC236}">
                <a16:creationId xmlns:a16="http://schemas.microsoft.com/office/drawing/2014/main" id="{0CF29451-E485-429E-8C9E-702DD16262CF}"/>
              </a:ext>
            </a:extLst>
          </p:cNvPr>
          <p:cNvSpPr txBox="1"/>
          <p:nvPr/>
        </p:nvSpPr>
        <p:spPr>
          <a:xfrm>
            <a:off x="10527604" y="2746119"/>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51" name="Graphic 50" descr="Neutral Face with No Fill">
            <a:extLst>
              <a:ext uri="{FF2B5EF4-FFF2-40B4-BE49-F238E27FC236}">
                <a16:creationId xmlns:a16="http://schemas.microsoft.com/office/drawing/2014/main" id="{3601B732-AB88-46B8-A798-26BCED8EC446}"/>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115704" y="2992889"/>
            <a:ext cx="365760" cy="365760"/>
          </a:xfrm>
          <a:prstGeom prst="rect">
            <a:avLst/>
          </a:prstGeom>
        </p:spPr>
      </p:pic>
      <p:sp>
        <p:nvSpPr>
          <p:cNvPr id="52" name="TextBox 51">
            <a:extLst>
              <a:ext uri="{FF2B5EF4-FFF2-40B4-BE49-F238E27FC236}">
                <a16:creationId xmlns:a16="http://schemas.microsoft.com/office/drawing/2014/main" id="{F80FCBCE-982C-4CB0-B17B-E298CE8B7020}"/>
              </a:ext>
            </a:extLst>
          </p:cNvPr>
          <p:cNvSpPr txBox="1"/>
          <p:nvPr/>
        </p:nvSpPr>
        <p:spPr>
          <a:xfrm>
            <a:off x="10070407" y="2746119"/>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53" name="Graphic 52" descr="Angry Face with No Fill">
            <a:extLst>
              <a:ext uri="{FF2B5EF4-FFF2-40B4-BE49-F238E27FC236}">
                <a16:creationId xmlns:a16="http://schemas.microsoft.com/office/drawing/2014/main" id="{10D4FA8F-F544-4277-871C-E13FCAF7DE7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52664" y="2992889"/>
            <a:ext cx="365760" cy="365760"/>
          </a:xfrm>
          <a:prstGeom prst="rect">
            <a:avLst/>
          </a:prstGeom>
        </p:spPr>
      </p:pic>
      <p:sp>
        <p:nvSpPr>
          <p:cNvPr id="54" name="TextBox 53">
            <a:extLst>
              <a:ext uri="{FF2B5EF4-FFF2-40B4-BE49-F238E27FC236}">
                <a16:creationId xmlns:a16="http://schemas.microsoft.com/office/drawing/2014/main" id="{C1672B8F-E417-447E-AF21-48C1B37B15BC}"/>
              </a:ext>
            </a:extLst>
          </p:cNvPr>
          <p:cNvSpPr txBox="1"/>
          <p:nvPr/>
        </p:nvSpPr>
        <p:spPr>
          <a:xfrm>
            <a:off x="9613209" y="2746119"/>
            <a:ext cx="4572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sp>
        <p:nvSpPr>
          <p:cNvPr id="56" name="Title 1">
            <a:extLst>
              <a:ext uri="{FF2B5EF4-FFF2-40B4-BE49-F238E27FC236}">
                <a16:creationId xmlns:a16="http://schemas.microsoft.com/office/drawing/2014/main" id="{2490FEA9-AB44-8941-8CD3-239B5266E295}"/>
              </a:ext>
            </a:extLst>
          </p:cNvPr>
          <p:cNvSpPr txBox="1">
            <a:spLocks/>
          </p:cNvSpPr>
          <p:nvPr/>
        </p:nvSpPr>
        <p:spPr>
          <a:xfrm>
            <a:off x="588263" y="2873414"/>
            <a:ext cx="3182027" cy="26468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Workload Management</a:t>
            </a:r>
            <a:b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br>
            <a:b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prstClr val="black"/>
                </a:solidFill>
                <a:effectLst/>
                <a:uLnTx/>
                <a:uFillTx/>
                <a:latin typeface="Segoe UI Semibold"/>
                <a:ea typeface="+mn-ea"/>
                <a:cs typeface="Segoe UI" pitchFamily="34" charset="0"/>
              </a:rPr>
              <a:t>Workload Importance</a:t>
            </a:r>
            <a:br>
              <a:rPr kumimoji="0" lang="en-US" sz="2000" b="1" i="0" u="none" strike="noStrike" kern="1200" cap="none" spc="-50" normalizeH="0" baseline="0" noProof="0">
                <a:ln w="3175">
                  <a:noFill/>
                </a:ln>
                <a:solidFill>
                  <a:prstClr val="black"/>
                </a:solidFill>
                <a:effectLst/>
                <a:uLnTx/>
                <a:uFillTx/>
                <a:latin typeface="Segoe UI Semibold"/>
                <a:ea typeface="+mn-ea"/>
                <a:cs typeface="Segoe UI" pitchFamily="34" charset="0"/>
              </a:rPr>
            </a:br>
            <a:br>
              <a:rPr kumimoji="0" lang="en-US" sz="2000" b="0" i="0" u="none" strike="noStrike" kern="1200" cap="none" spc="-50" normalizeH="0" baseline="0" noProof="0">
                <a:ln w="3175">
                  <a:noFill/>
                </a:ln>
                <a:solidFill>
                  <a:prstClr val="black"/>
                </a:solidFill>
                <a:effectLst/>
                <a:uLnTx/>
                <a:uFillTx/>
                <a:latin typeface="Segoe UI Semibold"/>
                <a:ea typeface="+mn-ea"/>
                <a:cs typeface="Segoe UI" pitchFamily="34" charset="0"/>
              </a:rPr>
            </a:br>
            <a:endPar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grpSp>
        <p:nvGrpSpPr>
          <p:cNvPr id="6" name="Group 5">
            <a:extLst>
              <a:ext uri="{FF2B5EF4-FFF2-40B4-BE49-F238E27FC236}">
                <a16:creationId xmlns:a16="http://schemas.microsoft.com/office/drawing/2014/main" id="{458A3712-EC1A-3B40-B42A-E3C2A1B07F47}"/>
              </a:ext>
            </a:extLst>
          </p:cNvPr>
          <p:cNvGrpSpPr/>
          <p:nvPr/>
        </p:nvGrpSpPr>
        <p:grpSpPr>
          <a:xfrm>
            <a:off x="5486638" y="5075975"/>
            <a:ext cx="5486113" cy="712484"/>
            <a:chOff x="5486638" y="5231116"/>
            <a:chExt cx="5486113" cy="712484"/>
          </a:xfrm>
          <a:solidFill>
            <a:schemeClr val="bg1"/>
          </a:solidFill>
          <a:effectLst>
            <a:outerShdw blurRad="190500" dist="50800" dir="2400000" algn="tl" rotWithShape="0">
              <a:prstClr val="black">
                <a:alpha val="40000"/>
              </a:prstClr>
            </a:outerShdw>
          </a:effectLst>
        </p:grpSpPr>
        <p:sp>
          <p:nvSpPr>
            <p:cNvPr id="4" name="Rectangle 3">
              <a:extLst>
                <a:ext uri="{FF2B5EF4-FFF2-40B4-BE49-F238E27FC236}">
                  <a16:creationId xmlns:a16="http://schemas.microsoft.com/office/drawing/2014/main" id="{8A3CF23C-C03D-D34B-8996-08153665D39B}"/>
                </a:ext>
              </a:extLst>
            </p:cNvPr>
            <p:cNvSpPr/>
            <p:nvPr/>
          </p:nvSpPr>
          <p:spPr bwMode="auto">
            <a:xfrm>
              <a:off x="5486638" y="5399589"/>
              <a:ext cx="5486113" cy="54401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By default, workloads are run on a first-in first out basis.</a:t>
              </a:r>
            </a:p>
          </p:txBody>
        </p:sp>
        <p:sp>
          <p:nvSpPr>
            <p:cNvPr id="5" name="Triangle 4">
              <a:extLst>
                <a:ext uri="{FF2B5EF4-FFF2-40B4-BE49-F238E27FC236}">
                  <a16:creationId xmlns:a16="http://schemas.microsoft.com/office/drawing/2014/main" id="{A65EF127-FE43-804C-89BC-655CA3169A5E}"/>
                </a:ext>
              </a:extLst>
            </p:cNvPr>
            <p:cNvSpPr/>
            <p:nvPr/>
          </p:nvSpPr>
          <p:spPr bwMode="auto">
            <a:xfrm>
              <a:off x="8091262" y="5231116"/>
              <a:ext cx="276863" cy="23867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39013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250"/>
                                        <p:tgtEl>
                                          <p:spTgt spid="20"/>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5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50"/>
                                        <p:tgtEl>
                                          <p:spTgt spid="30"/>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250"/>
                                        <p:tgtEl>
                                          <p:spTgt spid="3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25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50"/>
                                        <p:tgtEl>
                                          <p:spTgt spid="2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50"/>
                                        <p:tgtEl>
                                          <p:spTgt spid="22"/>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250"/>
                                        <p:tgtEl>
                                          <p:spTgt spid="35"/>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25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25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250"/>
                                        <p:tgtEl>
                                          <p:spTgt spid="42"/>
                                        </p:tgtEl>
                                      </p:cBhvr>
                                    </p:animEffect>
                                  </p:childTnLst>
                                </p:cTn>
                              </p:par>
                            </p:childTnLst>
                          </p:cTn>
                        </p:par>
                        <p:par>
                          <p:cTn id="70" fill="hold">
                            <p:stCondLst>
                              <p:cond delay="3250"/>
                            </p:stCondLst>
                            <p:childTnLst>
                              <p:par>
                                <p:cTn id="71" presetID="10" presetClass="entr" presetSubtype="0" fill="hold" grpId="0"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26" presetClass="emph" presetSubtype="0" fill="hold" nodeType="withEffect">
                                  <p:stCondLst>
                                    <p:cond delay="0"/>
                                  </p:stCondLst>
                                  <p:childTnLst>
                                    <p:animEffect transition="out" filter="fade">
                                      <p:cBhvr>
                                        <p:cTn id="78" dur="500" tmFilter="0, 0; .2, .5; .8, .5; 1, 0"/>
                                        <p:tgtEl>
                                          <p:spTgt spid="49"/>
                                        </p:tgtEl>
                                      </p:cBhvr>
                                    </p:animEffect>
                                    <p:animScale>
                                      <p:cBhvr>
                                        <p:cTn id="79" dur="250" autoRev="1" fill="hold"/>
                                        <p:tgtEl>
                                          <p:spTgt spid="49"/>
                                        </p:tgtEl>
                                      </p:cBhvr>
                                      <p:by x="105000" y="105000"/>
                                    </p:animScale>
                                  </p:childTnLst>
                                </p:cTn>
                              </p:par>
                            </p:childTnLst>
                          </p:cTn>
                        </p:par>
                        <p:par>
                          <p:cTn id="80" fill="hold">
                            <p:stCondLst>
                              <p:cond delay="3750"/>
                            </p:stCondLst>
                            <p:childTnLst>
                              <p:par>
                                <p:cTn id="81" presetID="10" presetClass="entr" presetSubtype="0"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42"/>
                                        </p:tgtEl>
                                      </p:cBhvr>
                                    </p:animEffect>
                                    <p:set>
                                      <p:cBhvr>
                                        <p:cTn id="88" dur="1" fill="hold">
                                          <p:stCondLst>
                                            <p:cond delay="499"/>
                                          </p:stCondLst>
                                        </p:cTn>
                                        <p:tgtEl>
                                          <p:spTgt spid="42"/>
                                        </p:tgtEl>
                                        <p:attrNameLst>
                                          <p:attrName>style.visibility</p:attrName>
                                        </p:attrNameLst>
                                      </p:cBhvr>
                                      <p:to>
                                        <p:strVal val="hidden"/>
                                      </p:to>
                                    </p:set>
                                  </p:childTnLst>
                                </p:cTn>
                              </p:par>
                              <p:par>
                                <p:cTn id="89" presetID="26" presetClass="emph" presetSubtype="0" fill="hold" grpId="1" nodeType="withEffect">
                                  <p:stCondLst>
                                    <p:cond delay="0"/>
                                  </p:stCondLst>
                                  <p:childTnLst>
                                    <p:animEffect transition="out" filter="fade">
                                      <p:cBhvr>
                                        <p:cTn id="90" dur="500" tmFilter="0, 0; .2, .5; .8, .5; 1, 0"/>
                                        <p:tgtEl>
                                          <p:spTgt spid="28"/>
                                        </p:tgtEl>
                                      </p:cBhvr>
                                    </p:animEffect>
                                    <p:animScale>
                                      <p:cBhvr>
                                        <p:cTn id="91" dur="250" autoRev="1" fill="hold"/>
                                        <p:tgtEl>
                                          <p:spTgt spid="28"/>
                                        </p:tgtEl>
                                      </p:cBhvr>
                                      <p:by x="105000" y="105000"/>
                                    </p:animScale>
                                  </p:childTnLst>
                                </p:cTn>
                              </p:par>
                            </p:childTnLst>
                          </p:cTn>
                        </p:par>
                        <p:par>
                          <p:cTn id="92" fill="hold">
                            <p:stCondLst>
                              <p:cond delay="500"/>
                            </p:stCondLst>
                            <p:childTnLst>
                              <p:par>
                                <p:cTn id="93" presetID="10" presetClass="exit" presetSubtype="0" fill="hold" grpId="2" nodeType="afterEffect">
                                  <p:stCondLst>
                                    <p:cond delay="0"/>
                                  </p:stCondLst>
                                  <p:childTnLst>
                                    <p:animEffect transition="out" filter="fade">
                                      <p:cBhvr>
                                        <p:cTn id="94" dur="1000"/>
                                        <p:tgtEl>
                                          <p:spTgt spid="28"/>
                                        </p:tgtEl>
                                      </p:cBhvr>
                                    </p:animEffect>
                                    <p:set>
                                      <p:cBhvr>
                                        <p:cTn id="95" dur="1" fill="hold">
                                          <p:stCondLst>
                                            <p:cond delay="999"/>
                                          </p:stCondLst>
                                        </p:cTn>
                                        <p:tgtEl>
                                          <p:spTgt spid="28"/>
                                        </p:tgtEl>
                                        <p:attrNameLst>
                                          <p:attrName>style.visibility</p:attrName>
                                        </p:attrNameLst>
                                      </p:cBhvr>
                                      <p:to>
                                        <p:strVal val="hidden"/>
                                      </p:to>
                                    </p:set>
                                  </p:childTnLst>
                                </p:cTn>
                              </p:par>
                            </p:childTnLst>
                          </p:cTn>
                        </p:par>
                        <p:par>
                          <p:cTn id="96" fill="hold">
                            <p:stCondLst>
                              <p:cond delay="1500"/>
                            </p:stCondLst>
                            <p:childTnLst>
                              <p:par>
                                <p:cTn id="97" presetID="37" presetClass="path" presetSubtype="0" accel="50000" decel="50000" fill="hold" grpId="1" nodeType="afterEffect">
                                  <p:stCondLst>
                                    <p:cond delay="0"/>
                                  </p:stCondLst>
                                  <p:childTnLst>
                                    <p:animMotion origin="layout" path="M -1.66667E-6 -1.85185E-6 L -0.06068 -0.12014 C -0.07331 -0.14699 -0.09219 -0.16111 -0.11211 -0.16111 C -0.13463 -0.16111 -0.15273 -0.14699 -0.16536 -0.12014 L -0.22591 -1.85185E-6 " pathEditMode="relative" rAng="0" ptsTypes="AAAAA">
                                      <p:cBhvr>
                                        <p:cTn id="98" dur="2000" fill="hold"/>
                                        <p:tgtEl>
                                          <p:spTgt spid="33"/>
                                        </p:tgtEl>
                                        <p:attrNameLst>
                                          <p:attrName>ppt_x</p:attrName>
                                          <p:attrName>ppt_y</p:attrName>
                                        </p:attrNameLst>
                                      </p:cBhvr>
                                      <p:rCtr x="-11302" y="-8056"/>
                                    </p:animMotion>
                                  </p:childTnLst>
                                </p:cTn>
                              </p:par>
                              <p:par>
                                <p:cTn id="99" presetID="1" presetClass="exit" presetSubtype="0" fill="hold" grpId="1" nodeType="withEffect">
                                  <p:stCondLst>
                                    <p:cond delay="0"/>
                                  </p:stCondLst>
                                  <p:childTnLst>
                                    <p:set>
                                      <p:cBhvr>
                                        <p:cTn id="100" dur="1" fill="hold">
                                          <p:stCondLst>
                                            <p:cond delay="0"/>
                                          </p:stCondLst>
                                        </p:cTn>
                                        <p:tgtEl>
                                          <p:spTgt spid="5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9"/>
                                        </p:tgtEl>
                                        <p:attrNameLst>
                                          <p:attrName>style.visibility</p:attrName>
                                        </p:attrNameLst>
                                      </p:cBhvr>
                                      <p:to>
                                        <p:strVal val="hidden"/>
                                      </p:to>
                                    </p:set>
                                  </p:childTnLst>
                                </p:cTn>
                              </p:par>
                              <p:par>
                                <p:cTn id="103" presetID="42" presetClass="path" presetSubtype="0" accel="50000" decel="50000" fill="hold" grpId="1" nodeType="withEffect">
                                  <p:stCondLst>
                                    <p:cond delay="0"/>
                                  </p:stCondLst>
                                  <p:childTnLst>
                                    <p:animMotion origin="layout" path="M -1.66667E-6 -1.85185E-6 L -0.03737 -1.85185E-6 " pathEditMode="relative" rAng="0" ptsTypes="AA">
                                      <p:cBhvr>
                                        <p:cTn id="104" dur="2000" fill="hold"/>
                                        <p:tgtEl>
                                          <p:spTgt spid="22"/>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1.66667E-6 -1.85185E-6 L -0.0375 -1.85185E-6 " pathEditMode="relative" rAng="0" ptsTypes="AA">
                                      <p:cBhvr>
                                        <p:cTn id="106" dur="2000" fill="hold"/>
                                        <p:tgtEl>
                                          <p:spTgt spid="23"/>
                                        </p:tgtEl>
                                        <p:attrNameLst>
                                          <p:attrName>ppt_x</p:attrName>
                                          <p:attrName>ppt_y</p:attrName>
                                        </p:attrNameLst>
                                      </p:cBhvr>
                                      <p:rCtr x="-1875" y="0"/>
                                    </p:animMotion>
                                  </p:childTnLst>
                                </p:cTn>
                              </p:par>
                              <p:par>
                                <p:cTn id="107" presetID="42" presetClass="path" presetSubtype="0" accel="50000" decel="50000" fill="hold" grpId="1" nodeType="withEffect">
                                  <p:stCondLst>
                                    <p:cond delay="0"/>
                                  </p:stCondLst>
                                  <p:childTnLst>
                                    <p:animMotion origin="layout" path="M 1.11022E-16 -1.85185E-6 L -0.03646 -1.85185E-6 " pathEditMode="relative" rAng="0" ptsTypes="AA">
                                      <p:cBhvr>
                                        <p:cTn id="108" dur="2000" fill="hold"/>
                                        <p:tgtEl>
                                          <p:spTgt spid="35"/>
                                        </p:tgtEl>
                                        <p:attrNameLst>
                                          <p:attrName>ppt_x</p:attrName>
                                          <p:attrName>ppt_y</p:attrName>
                                        </p:attrNameLst>
                                      </p:cBhvr>
                                      <p:rCtr x="-1823" y="0"/>
                                    </p:animMotion>
                                  </p:childTnLst>
                                </p:cTn>
                              </p:par>
                              <p:par>
                                <p:cTn id="109" presetID="10" presetClass="exit" presetSubtype="0" fill="hold" grpId="1" nodeType="withEffect">
                                  <p:stCondLst>
                                    <p:cond delay="0"/>
                                  </p:stCondLst>
                                  <p:childTnLst>
                                    <p:animEffect transition="out" filter="fade">
                                      <p:cBhvr>
                                        <p:cTn id="110" dur="500"/>
                                        <p:tgtEl>
                                          <p:spTgt spid="26"/>
                                        </p:tgtEl>
                                      </p:cBhvr>
                                    </p:animEffect>
                                    <p:set>
                                      <p:cBhvr>
                                        <p:cTn id="111" dur="1" fill="hold">
                                          <p:stCondLst>
                                            <p:cond delay="499"/>
                                          </p:stCondLst>
                                        </p:cTn>
                                        <p:tgtEl>
                                          <p:spTgt spid="2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7"/>
                                        </p:tgtEl>
                                      </p:cBhvr>
                                    </p:animEffect>
                                    <p:set>
                                      <p:cBhvr>
                                        <p:cTn id="114" dur="1" fill="hold">
                                          <p:stCondLst>
                                            <p:cond delay="499"/>
                                          </p:stCondLst>
                                        </p:cTn>
                                        <p:tgtEl>
                                          <p:spTgt spid="27"/>
                                        </p:tgtEl>
                                        <p:attrNameLst>
                                          <p:attrName>style.visibility</p:attrName>
                                        </p:attrNameLst>
                                      </p:cBhvr>
                                      <p:to>
                                        <p:strVal val="hidden"/>
                                      </p:to>
                                    </p:set>
                                  </p:childTnLst>
                                </p:cTn>
                              </p:par>
                            </p:childTnLst>
                          </p:cTn>
                        </p:par>
                        <p:par>
                          <p:cTn id="115" fill="hold">
                            <p:stCondLst>
                              <p:cond delay="3500"/>
                            </p:stCondLst>
                            <p:childTnLst>
                              <p:par>
                                <p:cTn id="116" presetID="1" presetClass="entr" presetSubtype="0"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childTnLst>
                                </p:cTn>
                              </p:par>
                            </p:childTnLst>
                          </p:cTn>
                        </p:par>
                        <p:par>
                          <p:cTn id="118" fill="hold">
                            <p:stCondLst>
                              <p:cond delay="3500"/>
                            </p:stCondLst>
                            <p:childTnLst>
                              <p:par>
                                <p:cTn id="119" presetID="1" presetClass="entr" presetSubtype="0" fill="hold" nodeType="after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grpId="0" nodeType="afterEffect">
                                  <p:stCondLst>
                                    <p:cond delay="0"/>
                                  </p:stCondLst>
                                  <p:childTnLst>
                                    <p:set>
                                      <p:cBhvr>
                                        <p:cTn id="123" dur="1" fill="hold">
                                          <p:stCondLst>
                                            <p:cond delay="0"/>
                                          </p:stCondLst>
                                        </p:cTn>
                                        <p:tgtEl>
                                          <p:spTgt spid="45"/>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childTnLst>
                          </p:cTn>
                        </p:par>
                        <p:par>
                          <p:cTn id="127" fill="hold">
                            <p:stCondLst>
                              <p:cond delay="3500"/>
                            </p:stCondLst>
                            <p:childTnLst>
                              <p:par>
                                <p:cTn id="128" presetID="1" presetClass="entr" presetSubtype="0" fill="hold" grpId="0" nodeType="afterEffect">
                                  <p:stCondLst>
                                    <p:cond delay="0"/>
                                  </p:stCondLst>
                                  <p:childTnLst>
                                    <p:set>
                                      <p:cBhvr>
                                        <p:cTn id="129" dur="1" fill="hold">
                                          <p:stCondLst>
                                            <p:cond delay="0"/>
                                          </p:stCondLst>
                                        </p:cTn>
                                        <p:tgtEl>
                                          <p:spTgt spid="4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1" nodeType="clickEffect">
                                  <p:stCondLst>
                                    <p:cond delay="0"/>
                                  </p:stCondLst>
                                  <p:childTnLst>
                                    <p:animEffect transition="out" filter="fade">
                                      <p:cBhvr>
                                        <p:cTn id="133" dur="500" tmFilter="0, 0; .2, .5; .8, .5; 1, 0"/>
                                        <p:tgtEl>
                                          <p:spTgt spid="30"/>
                                        </p:tgtEl>
                                      </p:cBhvr>
                                    </p:animEffect>
                                    <p:animScale>
                                      <p:cBhvr>
                                        <p:cTn id="134" dur="250" autoRev="1" fill="hold"/>
                                        <p:tgtEl>
                                          <p:spTgt spid="30"/>
                                        </p:tgtEl>
                                      </p:cBhvr>
                                      <p:by x="105000" y="105000"/>
                                    </p:animScale>
                                  </p:childTnLst>
                                </p:cTn>
                              </p:par>
                            </p:childTnLst>
                          </p:cTn>
                        </p:par>
                        <p:par>
                          <p:cTn id="135" fill="hold">
                            <p:stCondLst>
                              <p:cond delay="500"/>
                            </p:stCondLst>
                            <p:childTnLst>
                              <p:par>
                                <p:cTn id="136" presetID="10" presetClass="exit" presetSubtype="0" fill="hold" grpId="2" nodeType="afterEffect">
                                  <p:stCondLst>
                                    <p:cond delay="0"/>
                                  </p:stCondLst>
                                  <p:childTnLst>
                                    <p:animEffect transition="out" filter="fade">
                                      <p:cBhvr>
                                        <p:cTn id="137" dur="1000"/>
                                        <p:tgtEl>
                                          <p:spTgt spid="30"/>
                                        </p:tgtEl>
                                      </p:cBhvr>
                                    </p:animEffect>
                                    <p:set>
                                      <p:cBhvr>
                                        <p:cTn id="138" dur="1" fill="hold">
                                          <p:stCondLst>
                                            <p:cond delay="999"/>
                                          </p:stCondLst>
                                        </p:cTn>
                                        <p:tgtEl>
                                          <p:spTgt spid="30"/>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par>
                                <p:cTn id="141" presetID="37" presetClass="path" presetSubtype="0" accel="50000" decel="50000" fill="hold" grpId="1" nodeType="withEffect">
                                  <p:stCondLst>
                                    <p:cond delay="0"/>
                                  </p:stCondLst>
                                  <p:childTnLst>
                                    <p:animMotion origin="layout" path="M 0.00052 -1.85185E-6 L -0.03984 -0.11921 C -0.04844 -0.14629 -0.06081 -0.16088 -0.07409 -0.16088 C -0.08906 -0.16088 -0.10091 -0.14629 -0.1095 -0.11921 L -0.14948 -1.85185E-6 " pathEditMode="relative" rAng="0" ptsTypes="AAAAA">
                                      <p:cBhvr>
                                        <p:cTn id="142" dur="2000" fill="hold"/>
                                        <p:tgtEl>
                                          <p:spTgt spid="36"/>
                                        </p:tgtEl>
                                        <p:attrNameLst>
                                          <p:attrName>ppt_x</p:attrName>
                                          <p:attrName>ppt_y</p:attrName>
                                        </p:attrNameLst>
                                      </p:cBhvr>
                                      <p:rCtr x="-7500" y="-8056"/>
                                    </p:animMotion>
                                  </p:childTnLst>
                                </p:cTn>
                              </p:par>
                              <p:par>
                                <p:cTn id="143" presetID="1" presetClass="exit" presetSubtype="0" fill="hold" grpId="2" nodeType="withEffect">
                                  <p:stCondLst>
                                    <p:cond delay="0"/>
                                  </p:stCondLst>
                                  <p:childTnLst>
                                    <p:set>
                                      <p:cBhvr>
                                        <p:cTn id="144" dur="1" fill="hold">
                                          <p:stCondLst>
                                            <p:cond delay="0"/>
                                          </p:stCondLst>
                                        </p:cTn>
                                        <p:tgtEl>
                                          <p:spTgt spid="2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6"/>
                                        </p:tgtEl>
                                        <p:attrNameLst>
                                          <p:attrName>style.visibility</p:attrName>
                                        </p:attrNameLst>
                                      </p:cBhvr>
                                      <p:to>
                                        <p:strVal val="hidden"/>
                                      </p:to>
                                    </p:set>
                                  </p:childTnLst>
                                </p:cTn>
                              </p:par>
                            </p:childTnLst>
                          </p:cTn>
                        </p:par>
                        <p:par>
                          <p:cTn id="149" fill="hold">
                            <p:stCondLst>
                              <p:cond delay="2500"/>
                            </p:stCondLst>
                            <p:childTnLst>
                              <p:par>
                                <p:cTn id="150" presetID="1" presetClass="exit" presetSubtype="0" fill="hold" grpId="1" nodeType="afterEffect">
                                  <p:stCondLst>
                                    <p:cond delay="0"/>
                                  </p:stCondLst>
                                  <p:childTnLst>
                                    <p:set>
                                      <p:cBhvr>
                                        <p:cTn id="151" dur="1" fill="hold">
                                          <p:stCondLst>
                                            <p:cond delay="0"/>
                                          </p:stCondLst>
                                        </p:cTn>
                                        <p:tgtEl>
                                          <p:spTgt spid="52"/>
                                        </p:tgtEl>
                                        <p:attrNameLst>
                                          <p:attrName>style.visibility</p:attrName>
                                        </p:attrNameLst>
                                      </p:cBhvr>
                                      <p:to>
                                        <p:strVal val="hidden"/>
                                      </p:to>
                                    </p:set>
                                  </p:childTnLst>
                                </p:cTn>
                              </p:par>
                            </p:childTnLst>
                          </p:cTn>
                        </p:par>
                        <p:par>
                          <p:cTn id="152" fill="hold">
                            <p:stCondLst>
                              <p:cond delay="2500"/>
                            </p:stCondLst>
                            <p:childTnLst>
                              <p:par>
                                <p:cTn id="153" presetID="1" presetClass="exit" presetSubtype="0" fill="hold" nodeType="after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childTnLst>
                          </p:cTn>
                        </p:par>
                        <p:par>
                          <p:cTn id="155" fill="hold">
                            <p:stCondLst>
                              <p:cond delay="2500"/>
                            </p:stCondLst>
                            <p:childTnLst>
                              <p:par>
                                <p:cTn id="156" presetID="1" presetClass="entr" presetSubtype="0" fill="hold" grpId="0" nodeType="afterEffect">
                                  <p:stCondLst>
                                    <p:cond delay="0"/>
                                  </p:stCondLst>
                                  <p:childTnLst>
                                    <p:set>
                                      <p:cBhvr>
                                        <p:cTn id="157" dur="1" fill="hold">
                                          <p:stCondLst>
                                            <p:cond delay="0"/>
                                          </p:stCondLst>
                                        </p:cTn>
                                        <p:tgtEl>
                                          <p:spTgt spid="38"/>
                                        </p:tgtEl>
                                        <p:attrNameLst>
                                          <p:attrName>style.visibility</p:attrName>
                                        </p:attrNameLst>
                                      </p:cBhvr>
                                      <p:to>
                                        <p:strVal val="visible"/>
                                      </p:to>
                                    </p:set>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37"/>
                                        </p:tgtEl>
                                        <p:attrNameLst>
                                          <p:attrName>style.visibility</p:attrName>
                                        </p:attrNameLst>
                                      </p:cBhvr>
                                      <p:to>
                                        <p:strVal val="visible"/>
                                      </p:to>
                                    </p:set>
                                  </p:childTnLst>
                                </p:cTn>
                              </p:par>
                            </p:childTnLst>
                          </p:cTn>
                        </p:par>
                        <p:par>
                          <p:cTn id="161" fill="hold">
                            <p:stCondLst>
                              <p:cond delay="2500"/>
                            </p:stCondLst>
                            <p:childTnLst>
                              <p:par>
                                <p:cTn id="162" presetID="1" presetClass="exit" presetSubtype="0" fill="hold" grpId="2" nodeType="afterEffect">
                                  <p:stCondLst>
                                    <p:cond delay="0"/>
                                  </p:stCondLst>
                                  <p:childTnLst>
                                    <p:set>
                                      <p:cBhvr>
                                        <p:cTn id="163" dur="1" fill="hold">
                                          <p:stCondLst>
                                            <p:cond delay="0"/>
                                          </p:stCondLst>
                                        </p:cTn>
                                        <p:tgtEl>
                                          <p:spTgt spid="23"/>
                                        </p:tgtEl>
                                        <p:attrNameLst>
                                          <p:attrName>style.visibility</p:attrName>
                                        </p:attrNameLst>
                                      </p:cBhvr>
                                      <p:to>
                                        <p:strVal val="hidden"/>
                                      </p:to>
                                    </p:set>
                                  </p:childTnLst>
                                </p:cTn>
                              </p:par>
                            </p:childTnLst>
                          </p:cTn>
                        </p:par>
                        <p:par>
                          <p:cTn id="164" fill="hold">
                            <p:stCondLst>
                              <p:cond delay="2500"/>
                            </p:stCondLst>
                            <p:childTnLst>
                              <p:par>
                                <p:cTn id="165" presetID="1" presetClass="exit" presetSubtype="0" fill="hold" grpId="2" nodeType="afterEffect">
                                  <p:stCondLst>
                                    <p:cond delay="0"/>
                                  </p:stCondLst>
                                  <p:childTnLst>
                                    <p:set>
                                      <p:cBhvr>
                                        <p:cTn id="166" dur="1" fill="hold">
                                          <p:stCondLst>
                                            <p:cond delay="0"/>
                                          </p:stCondLst>
                                        </p:cTn>
                                        <p:tgtEl>
                                          <p:spTgt spid="35"/>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44"/>
                                        </p:tgtEl>
                                        <p:attrNameLst>
                                          <p:attrName>style.visibility</p:attrName>
                                        </p:attrNameLst>
                                      </p:cBhvr>
                                      <p:to>
                                        <p:strVal val="visible"/>
                                      </p:to>
                                    </p:set>
                                  </p:childTnLst>
                                </p:cTn>
                              </p:par>
                            </p:childTnLst>
                          </p:cTn>
                        </p:par>
                        <p:par>
                          <p:cTn id="169" fill="hold">
                            <p:stCondLst>
                              <p:cond delay="2500"/>
                            </p:stCondLst>
                            <p:childTnLst>
                              <p:par>
                                <p:cTn id="170" presetID="1" presetClass="entr" presetSubtype="0" fill="hold" grpId="0" nodeType="afterEffect">
                                  <p:stCondLst>
                                    <p:cond delay="0"/>
                                  </p:stCondLst>
                                  <p:childTnLst>
                                    <p:set>
                                      <p:cBhvr>
                                        <p:cTn id="171" dur="1" fill="hold">
                                          <p:stCondLst>
                                            <p:cond delay="0"/>
                                          </p:stCondLst>
                                        </p:cTn>
                                        <p:tgtEl>
                                          <p:spTgt spid="48"/>
                                        </p:tgtEl>
                                        <p:attrNameLst>
                                          <p:attrName>style.visibility</p:attrName>
                                        </p:attrNameLst>
                                      </p:cBhvr>
                                      <p:to>
                                        <p:strVal val="visible"/>
                                      </p:to>
                                    </p:set>
                                  </p:childTnLst>
                                </p:cTn>
                              </p:par>
                            </p:childTnLst>
                          </p:cTn>
                        </p:par>
                        <p:par>
                          <p:cTn id="172" fill="hold">
                            <p:stCondLst>
                              <p:cond delay="2500"/>
                            </p:stCondLst>
                            <p:childTnLst>
                              <p:par>
                                <p:cTn id="173" presetID="1" presetClass="entr" presetSubtype="0" fill="hold" grpId="0" nodeType="afterEffect">
                                  <p:stCondLst>
                                    <p:cond delay="0"/>
                                  </p:stCondLst>
                                  <p:childTnLst>
                                    <p:set>
                                      <p:cBhvr>
                                        <p:cTn id="174" dur="1" fill="hold">
                                          <p:stCondLst>
                                            <p:cond delay="0"/>
                                          </p:stCondLst>
                                        </p:cTn>
                                        <p:tgtEl>
                                          <p:spTgt spid="47"/>
                                        </p:tgtEl>
                                        <p:attrNameLst>
                                          <p:attrName>style.visibility</p:attrName>
                                        </p:attrNameLst>
                                      </p:cBhvr>
                                      <p:to>
                                        <p:strVal val="visible"/>
                                      </p:to>
                                    </p:set>
                                  </p:childTnLst>
                                </p:cTn>
                              </p:par>
                            </p:childTnLst>
                          </p:cTn>
                        </p:par>
                        <p:par>
                          <p:cTn id="175" fill="hold">
                            <p:stCondLst>
                              <p:cond delay="2500"/>
                            </p:stCondLst>
                            <p:childTnLst>
                              <p:par>
                                <p:cTn id="176" presetID="10" presetClass="entr" presetSubtype="0" fill="hold" grpId="0" nodeType="after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fade">
                                      <p:cBhvr>
                                        <p:cTn id="178" dur="1000"/>
                                        <p:tgtEl>
                                          <p:spTgt spid="54"/>
                                        </p:tgtEl>
                                      </p:cBhvr>
                                    </p:animEffect>
                                  </p:childTnLst>
                                </p:cTn>
                              </p:par>
                              <p:par>
                                <p:cTn id="179" presetID="10" presetClass="entr" presetSubtype="0" fill="hold"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22" grpId="2" animBg="1"/>
      <p:bldP spid="23" grpId="0" animBg="1"/>
      <p:bldP spid="23" grpId="1" animBg="1"/>
      <p:bldP spid="23" grpId="2" animBg="1"/>
      <p:bldP spid="24" grpId="0" animBg="1"/>
      <p:bldP spid="25" grpId="0"/>
      <p:bldP spid="26" grpId="0" animBg="1"/>
      <p:bldP spid="26" grpId="1" animBg="1"/>
      <p:bldP spid="27" grpId="0"/>
      <p:bldP spid="27" grpId="1"/>
      <p:bldP spid="28" grpId="0" animBg="1"/>
      <p:bldP spid="28" grpId="1" animBg="1"/>
      <p:bldP spid="28" grpId="2" animBg="1"/>
      <p:bldP spid="29" grpId="0" animBg="1"/>
      <p:bldP spid="30" grpId="0" animBg="1"/>
      <p:bldP spid="30" grpId="1" animBg="1"/>
      <p:bldP spid="30" grpId="2" animBg="1"/>
      <p:bldP spid="31" grpId="0" animBg="1"/>
      <p:bldP spid="32" grpId="0" animBg="1"/>
      <p:bldP spid="33" grpId="0" animBg="1"/>
      <p:bldP spid="33" grpId="1" animBg="1"/>
      <p:bldP spid="34" grpId="0" animBg="1"/>
      <p:bldP spid="35" grpId="0" animBg="1"/>
      <p:bldP spid="35" grpId="1" animBg="1"/>
      <p:bldP spid="35" grpId="2" animBg="1"/>
      <p:bldP spid="36" grpId="0" animBg="1"/>
      <p:bldP spid="36" grpId="1" animBg="1"/>
      <p:bldP spid="37" grpId="0" animBg="1"/>
      <p:bldP spid="38" grpId="0" animBg="1"/>
      <p:bldP spid="42" grpId="0" animBg="1"/>
      <p:bldP spid="42" grpId="1" animBg="1"/>
      <p:bldP spid="43" grpId="0" animBg="1"/>
      <p:bldP spid="44" grpId="0" animBg="1"/>
      <p:bldP spid="45" grpId="0" animBg="1"/>
      <p:bldP spid="45" grpId="1" animBg="1"/>
      <p:bldP spid="46" grpId="0"/>
      <p:bldP spid="46" grpId="1"/>
      <p:bldP spid="47" grpId="0" animBg="1"/>
      <p:bldP spid="48" grpId="0"/>
      <p:bldP spid="50" grpId="0"/>
      <p:bldP spid="50" grpId="1"/>
      <p:bldP spid="52" grpId="0"/>
      <p:bldP spid="52" grpId="1"/>
      <p:bldP spid="5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970694" y="3457394"/>
            <a:ext cx="4417942"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bg1"/>
                </a:solidFill>
                <a:effectLst/>
                <a:uLnTx/>
                <a:uFillTx/>
                <a:latin typeface="Segoe UI Semibold"/>
                <a:ea typeface="+mn-ea"/>
                <a:cs typeface="Segoe UI" pitchFamily="34" charset="0"/>
              </a:rPr>
              <a:t>Workload isolation takes management to the next level</a:t>
            </a:r>
            <a:br>
              <a:rPr kumimoji="0" lang="en-US" sz="3200" b="0" i="0" u="none" strike="noStrike" kern="1200" cap="none" spc="-50" normalizeH="0" baseline="0" noProof="0">
                <a:ln w="3175">
                  <a:noFill/>
                </a:ln>
                <a:solidFill>
                  <a:schemeClr val="bg1"/>
                </a:solidFill>
                <a:effectLst/>
                <a:uLnTx/>
                <a:uFillTx/>
                <a:latin typeface="Segoe UI Semibold"/>
                <a:ea typeface="+mn-ea"/>
                <a:cs typeface="Segoe UI" pitchFamily="34" charset="0"/>
              </a:rPr>
            </a:br>
            <a:endParaRPr kumimoji="0" lang="en-US" sz="3200" b="0" i="0" u="none" strike="noStrike" kern="1200" cap="none" spc="-50" normalizeH="0" baseline="0" noProof="0">
              <a:ln w="3175">
                <a:noFill/>
              </a:ln>
              <a:solidFill>
                <a:schemeClr val="bg1"/>
              </a:solidFill>
              <a:effectLst/>
              <a:uLnTx/>
              <a:uFillTx/>
              <a:latin typeface="Segoe UI Semibold"/>
              <a:ea typeface="+mn-ea"/>
              <a:cs typeface="Segoe UI" pitchFamily="34" charset="0"/>
            </a:endParaRPr>
          </a:p>
        </p:txBody>
      </p:sp>
      <p:sp>
        <p:nvSpPr>
          <p:cNvPr id="56" name="Rectangle 55">
            <a:extLst>
              <a:ext uri="{FF2B5EF4-FFF2-40B4-BE49-F238E27FC236}">
                <a16:creationId xmlns:a16="http://schemas.microsoft.com/office/drawing/2014/main" id="{C416AA32-0B4F-4DF3-9D6E-077CA245D89E}"/>
              </a:ext>
            </a:extLst>
          </p:cNvPr>
          <p:cNvSpPr/>
          <p:nvPr/>
        </p:nvSpPr>
        <p:spPr>
          <a:xfrm>
            <a:off x="6740897" y="1588208"/>
            <a:ext cx="3882394" cy="615553"/>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Intra Cluster Workload Isolation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(Scale In)</a:t>
            </a:r>
          </a:p>
        </p:txBody>
      </p:sp>
      <p:grpSp>
        <p:nvGrpSpPr>
          <p:cNvPr id="14" name="Group 13">
            <a:extLst>
              <a:ext uri="{FF2B5EF4-FFF2-40B4-BE49-F238E27FC236}">
                <a16:creationId xmlns:a16="http://schemas.microsoft.com/office/drawing/2014/main" id="{E85CCB56-B8D7-6D45-81BC-1929F5AE93F9}"/>
              </a:ext>
            </a:extLst>
          </p:cNvPr>
          <p:cNvGrpSpPr/>
          <p:nvPr/>
        </p:nvGrpSpPr>
        <p:grpSpPr>
          <a:xfrm>
            <a:off x="6784959" y="2338353"/>
            <a:ext cx="4818778" cy="2002614"/>
            <a:chOff x="4941888" y="1568576"/>
            <a:chExt cx="5967955" cy="2480195"/>
          </a:xfrm>
        </p:grpSpPr>
        <p:sp>
          <p:nvSpPr>
            <p:cNvPr id="58" name="Rectangle 57">
              <a:extLst>
                <a:ext uri="{FF2B5EF4-FFF2-40B4-BE49-F238E27FC236}">
                  <a16:creationId xmlns:a16="http://schemas.microsoft.com/office/drawing/2014/main" id="{CE6C1929-5509-4292-A413-5200F6C317BB}"/>
                </a:ext>
              </a:extLst>
            </p:cNvPr>
            <p:cNvSpPr/>
            <p:nvPr/>
          </p:nvSpPr>
          <p:spPr bwMode="auto">
            <a:xfrm>
              <a:off x="4941888" y="3056694"/>
              <a:ext cx="5967955" cy="99207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1440" tIns="109728"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itchFamily="34" charset="0"/>
                </a:rPr>
                <a:t>Marketing</a:t>
              </a:r>
            </a:p>
          </p:txBody>
        </p:sp>
        <p:sp>
          <p:nvSpPr>
            <p:cNvPr id="59" name="Rectangle 58">
              <a:extLst>
                <a:ext uri="{FF2B5EF4-FFF2-40B4-BE49-F238E27FC236}">
                  <a16:creationId xmlns:a16="http://schemas.microsoft.com/office/drawing/2014/main" id="{3B854166-07D2-474E-911A-3B82AA8A93E6}"/>
                </a:ext>
              </a:extLst>
            </p:cNvPr>
            <p:cNvSpPr/>
            <p:nvPr/>
          </p:nvSpPr>
          <p:spPr bwMode="auto">
            <a:xfrm>
              <a:off x="4941888" y="1568576"/>
              <a:ext cx="5967955" cy="148811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109728"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Sales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grpSp>
        <p:nvGrpSpPr>
          <p:cNvPr id="5" name="Group 4">
            <a:extLst>
              <a:ext uri="{FF2B5EF4-FFF2-40B4-BE49-F238E27FC236}">
                <a16:creationId xmlns:a16="http://schemas.microsoft.com/office/drawing/2014/main" id="{4585D8A1-D925-6C4F-8189-6D6AFE766352}"/>
              </a:ext>
            </a:extLst>
          </p:cNvPr>
          <p:cNvGrpSpPr/>
          <p:nvPr/>
        </p:nvGrpSpPr>
        <p:grpSpPr>
          <a:xfrm>
            <a:off x="6859808" y="3982290"/>
            <a:ext cx="1150177" cy="290463"/>
            <a:chOff x="5016738" y="2927139"/>
            <a:chExt cx="1150177" cy="290463"/>
          </a:xfrm>
        </p:grpSpPr>
        <p:pic>
          <p:nvPicPr>
            <p:cNvPr id="26" name="Graphic 25">
              <a:extLst>
                <a:ext uri="{FF2B5EF4-FFF2-40B4-BE49-F238E27FC236}">
                  <a16:creationId xmlns:a16="http://schemas.microsoft.com/office/drawing/2014/main" id="{D175CEB5-4668-9C44-8A45-0D18F40008D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16738" y="2927139"/>
              <a:ext cx="290463" cy="290463"/>
            </a:xfrm>
            <a:prstGeom prst="rect">
              <a:avLst/>
            </a:prstGeom>
          </p:spPr>
        </p:pic>
        <p:pic>
          <p:nvPicPr>
            <p:cNvPr id="27" name="Graphic 26">
              <a:extLst>
                <a:ext uri="{FF2B5EF4-FFF2-40B4-BE49-F238E27FC236}">
                  <a16:creationId xmlns:a16="http://schemas.microsoft.com/office/drawing/2014/main" id="{B5DE420C-8CD4-BD4F-B9F8-0B17E994FD3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05065" y="2927139"/>
              <a:ext cx="290463" cy="290463"/>
            </a:xfrm>
            <a:prstGeom prst="rect">
              <a:avLst/>
            </a:prstGeom>
          </p:spPr>
        </p:pic>
        <p:pic>
          <p:nvPicPr>
            <p:cNvPr id="28" name="Graphic 27">
              <a:extLst>
                <a:ext uri="{FF2B5EF4-FFF2-40B4-BE49-F238E27FC236}">
                  <a16:creationId xmlns:a16="http://schemas.microsoft.com/office/drawing/2014/main" id="{E63030CC-C842-5949-A77F-79C77FE065D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5528" y="2927139"/>
              <a:ext cx="290463" cy="290463"/>
            </a:xfrm>
            <a:prstGeom prst="rect">
              <a:avLst/>
            </a:prstGeom>
          </p:spPr>
        </p:pic>
        <p:pic>
          <p:nvPicPr>
            <p:cNvPr id="29" name="Graphic 28">
              <a:extLst>
                <a:ext uri="{FF2B5EF4-FFF2-40B4-BE49-F238E27FC236}">
                  <a16:creationId xmlns:a16="http://schemas.microsoft.com/office/drawing/2014/main" id="{730344CE-DC21-D44D-9455-94216A39F6B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76452" y="2927139"/>
              <a:ext cx="290463" cy="290463"/>
            </a:xfrm>
            <a:prstGeom prst="rect">
              <a:avLst/>
            </a:prstGeom>
          </p:spPr>
        </p:pic>
      </p:grpSp>
      <p:sp>
        <p:nvSpPr>
          <p:cNvPr id="15" name="Right Brace 14">
            <a:extLst>
              <a:ext uri="{FF2B5EF4-FFF2-40B4-BE49-F238E27FC236}">
                <a16:creationId xmlns:a16="http://schemas.microsoft.com/office/drawing/2014/main" id="{DF5591B7-41E7-F243-A4FE-3C4907A6C87D}"/>
              </a:ext>
            </a:extLst>
          </p:cNvPr>
          <p:cNvSpPr/>
          <p:nvPr/>
        </p:nvSpPr>
        <p:spPr>
          <a:xfrm rot="5400000">
            <a:off x="9076586" y="2219755"/>
            <a:ext cx="239842" cy="4814459"/>
          </a:xfrm>
          <a:prstGeom prst="rightBrace">
            <a:avLst>
              <a:gd name="adj1" fmla="val 55208"/>
              <a:gd name="adj2"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5A3075C-9200-8C41-B31E-5F75F975AA12}"/>
              </a:ext>
            </a:extLst>
          </p:cNvPr>
          <p:cNvSpPr/>
          <p:nvPr/>
        </p:nvSpPr>
        <p:spPr>
          <a:xfrm>
            <a:off x="10623291" y="2976299"/>
            <a:ext cx="918415" cy="584775"/>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60%</a:t>
            </a:r>
          </a:p>
        </p:txBody>
      </p:sp>
      <p:sp>
        <p:nvSpPr>
          <p:cNvPr id="47" name="Rectangle 46">
            <a:extLst>
              <a:ext uri="{FF2B5EF4-FFF2-40B4-BE49-F238E27FC236}">
                <a16:creationId xmlns:a16="http://schemas.microsoft.com/office/drawing/2014/main" id="{1D1F9A4D-2727-4545-BF2C-CD2595A4447A}"/>
              </a:ext>
            </a:extLst>
          </p:cNvPr>
          <p:cNvSpPr/>
          <p:nvPr/>
        </p:nvSpPr>
        <p:spPr>
          <a:xfrm>
            <a:off x="10623291" y="3785462"/>
            <a:ext cx="918415" cy="584775"/>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40%</a:t>
            </a:r>
          </a:p>
        </p:txBody>
      </p:sp>
      <p:grpSp>
        <p:nvGrpSpPr>
          <p:cNvPr id="6" name="Group 5">
            <a:extLst>
              <a:ext uri="{FF2B5EF4-FFF2-40B4-BE49-F238E27FC236}">
                <a16:creationId xmlns:a16="http://schemas.microsoft.com/office/drawing/2014/main" id="{2CC475BC-5EDC-A34E-B810-BA5598726149}"/>
              </a:ext>
            </a:extLst>
          </p:cNvPr>
          <p:cNvGrpSpPr/>
          <p:nvPr/>
        </p:nvGrpSpPr>
        <p:grpSpPr>
          <a:xfrm>
            <a:off x="6862061" y="3166931"/>
            <a:ext cx="1733442" cy="290463"/>
            <a:chOff x="5018991" y="2111780"/>
            <a:chExt cx="1733442" cy="290463"/>
          </a:xfrm>
        </p:grpSpPr>
        <p:grpSp>
          <p:nvGrpSpPr>
            <p:cNvPr id="17" name="Group 16">
              <a:extLst>
                <a:ext uri="{FF2B5EF4-FFF2-40B4-BE49-F238E27FC236}">
                  <a16:creationId xmlns:a16="http://schemas.microsoft.com/office/drawing/2014/main" id="{99BC3ABD-B698-CA4E-8778-F65AEC1DFCE9}"/>
                </a:ext>
              </a:extLst>
            </p:cNvPr>
            <p:cNvGrpSpPr/>
            <p:nvPr/>
          </p:nvGrpSpPr>
          <p:grpSpPr>
            <a:xfrm>
              <a:off x="5018991" y="2111780"/>
              <a:ext cx="1150177" cy="290463"/>
              <a:chOff x="1856128" y="1382995"/>
              <a:chExt cx="1469730" cy="371162"/>
            </a:xfrm>
            <a:solidFill>
              <a:schemeClr val="bg1"/>
            </a:solidFill>
          </p:grpSpPr>
          <p:pic>
            <p:nvPicPr>
              <p:cNvPr id="32" name="Graphic 31">
                <a:extLst>
                  <a:ext uri="{FF2B5EF4-FFF2-40B4-BE49-F238E27FC236}">
                    <a16:creationId xmlns:a16="http://schemas.microsoft.com/office/drawing/2014/main" id="{65AB0F7B-E49B-564E-97FE-1D5E787E6C3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56128" y="1382995"/>
                <a:ext cx="371162" cy="371162"/>
              </a:xfrm>
              <a:prstGeom prst="rect">
                <a:avLst/>
              </a:prstGeom>
            </p:spPr>
          </p:pic>
          <p:pic>
            <p:nvPicPr>
              <p:cNvPr id="33" name="Graphic 32">
                <a:extLst>
                  <a:ext uri="{FF2B5EF4-FFF2-40B4-BE49-F238E27FC236}">
                    <a16:creationId xmlns:a16="http://schemas.microsoft.com/office/drawing/2014/main" id="{8D057ED1-D850-DD42-BED1-63EC9547A1F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24561" y="1382995"/>
                <a:ext cx="371162" cy="371162"/>
              </a:xfrm>
              <a:prstGeom prst="rect">
                <a:avLst/>
              </a:prstGeom>
            </p:spPr>
          </p:pic>
          <p:pic>
            <p:nvPicPr>
              <p:cNvPr id="34" name="Graphic 33">
                <a:extLst>
                  <a:ext uri="{FF2B5EF4-FFF2-40B4-BE49-F238E27FC236}">
                    <a16:creationId xmlns:a16="http://schemas.microsoft.com/office/drawing/2014/main" id="{E6078BF3-0E17-7841-A832-E0FAD0EDF06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95723" y="1382995"/>
                <a:ext cx="371162" cy="371162"/>
              </a:xfrm>
              <a:prstGeom prst="rect">
                <a:avLst/>
              </a:prstGeom>
            </p:spPr>
          </p:pic>
          <p:pic>
            <p:nvPicPr>
              <p:cNvPr id="35" name="Graphic 34">
                <a:extLst>
                  <a:ext uri="{FF2B5EF4-FFF2-40B4-BE49-F238E27FC236}">
                    <a16:creationId xmlns:a16="http://schemas.microsoft.com/office/drawing/2014/main" id="{279900CD-C08B-4249-96FE-7D8C684C50B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54696" y="1382995"/>
                <a:ext cx="371162" cy="371162"/>
              </a:xfrm>
              <a:prstGeom prst="rect">
                <a:avLst/>
              </a:prstGeom>
            </p:spPr>
          </p:pic>
        </p:grpSp>
        <p:pic>
          <p:nvPicPr>
            <p:cNvPr id="73" name="Graphic 72">
              <a:extLst>
                <a:ext uri="{FF2B5EF4-FFF2-40B4-BE49-F238E27FC236}">
                  <a16:creationId xmlns:a16="http://schemas.microsoft.com/office/drawing/2014/main" id="{D845F231-BA8B-4C81-945A-C701B3FA3D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73643" y="2111780"/>
              <a:ext cx="290463" cy="290463"/>
            </a:xfrm>
            <a:prstGeom prst="rect">
              <a:avLst/>
            </a:prstGeom>
          </p:spPr>
        </p:pic>
        <p:pic>
          <p:nvPicPr>
            <p:cNvPr id="74" name="Graphic 73">
              <a:extLst>
                <a:ext uri="{FF2B5EF4-FFF2-40B4-BE49-F238E27FC236}">
                  <a16:creationId xmlns:a16="http://schemas.microsoft.com/office/drawing/2014/main" id="{4D18C324-902C-4F75-8523-A9A36469842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61970" y="2111780"/>
              <a:ext cx="290463" cy="290463"/>
            </a:xfrm>
            <a:prstGeom prst="rect">
              <a:avLst/>
            </a:prstGeom>
          </p:spPr>
        </p:pic>
      </p:grpSp>
      <p:pic>
        <p:nvPicPr>
          <p:cNvPr id="55" name="Graphic 54">
            <a:extLst>
              <a:ext uri="{FF2B5EF4-FFF2-40B4-BE49-F238E27FC236}">
                <a16:creationId xmlns:a16="http://schemas.microsoft.com/office/drawing/2014/main" id="{BBC51A08-8A08-3C4F-A25A-06C9241AD8A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12472" y="1691708"/>
            <a:ext cx="391265" cy="391265"/>
          </a:xfrm>
          <a:prstGeom prst="rect">
            <a:avLst/>
          </a:prstGeom>
        </p:spPr>
      </p:pic>
      <p:sp>
        <p:nvSpPr>
          <p:cNvPr id="78" name="TextBox 77">
            <a:extLst>
              <a:ext uri="{FF2B5EF4-FFF2-40B4-BE49-F238E27FC236}">
                <a16:creationId xmlns:a16="http://schemas.microsoft.com/office/drawing/2014/main" id="{FBBDA821-8F0A-CB4B-A0AF-F64929791218}"/>
              </a:ext>
            </a:extLst>
          </p:cNvPr>
          <p:cNvSpPr txBox="1"/>
          <p:nvPr/>
        </p:nvSpPr>
        <p:spPr>
          <a:xfrm>
            <a:off x="9589490" y="5197918"/>
            <a:ext cx="99060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Warehouse</a:t>
            </a:r>
          </a:p>
        </p:txBody>
      </p:sp>
      <p:pic>
        <p:nvPicPr>
          <p:cNvPr id="3" name="Graphic 2">
            <a:extLst>
              <a:ext uri="{FF2B5EF4-FFF2-40B4-BE49-F238E27FC236}">
                <a16:creationId xmlns:a16="http://schemas.microsoft.com/office/drawing/2014/main" id="{51A0328D-B5E6-F040-B460-A8A691BC65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7594" y="4910179"/>
            <a:ext cx="653507" cy="653507"/>
          </a:xfrm>
          <a:prstGeom prst="rect">
            <a:avLst/>
          </a:prstGeom>
        </p:spPr>
      </p:pic>
      <p:grpSp>
        <p:nvGrpSpPr>
          <p:cNvPr id="30" name="Group 29">
            <a:extLst>
              <a:ext uri="{FF2B5EF4-FFF2-40B4-BE49-F238E27FC236}">
                <a16:creationId xmlns:a16="http://schemas.microsoft.com/office/drawing/2014/main" id="{30319F70-2698-4BC2-A54B-2530EDA26C17}"/>
              </a:ext>
            </a:extLst>
          </p:cNvPr>
          <p:cNvGrpSpPr/>
          <p:nvPr/>
        </p:nvGrpSpPr>
        <p:grpSpPr>
          <a:xfrm>
            <a:off x="8001942" y="3982289"/>
            <a:ext cx="1150177" cy="290463"/>
            <a:chOff x="5016738" y="2927139"/>
            <a:chExt cx="1150177" cy="290463"/>
          </a:xfrm>
        </p:grpSpPr>
        <p:pic>
          <p:nvPicPr>
            <p:cNvPr id="31" name="Graphic 30">
              <a:extLst>
                <a:ext uri="{FF2B5EF4-FFF2-40B4-BE49-F238E27FC236}">
                  <a16:creationId xmlns:a16="http://schemas.microsoft.com/office/drawing/2014/main" id="{4EFDBEB8-15EB-4E75-95A3-34BFA666999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16738" y="2927139"/>
              <a:ext cx="290463" cy="290463"/>
            </a:xfrm>
            <a:prstGeom prst="rect">
              <a:avLst/>
            </a:prstGeom>
          </p:spPr>
        </p:pic>
        <p:pic>
          <p:nvPicPr>
            <p:cNvPr id="36" name="Graphic 35">
              <a:extLst>
                <a:ext uri="{FF2B5EF4-FFF2-40B4-BE49-F238E27FC236}">
                  <a16:creationId xmlns:a16="http://schemas.microsoft.com/office/drawing/2014/main" id="{CBC32926-08DA-4BD5-AE65-E7A63276EA2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05065" y="2927139"/>
              <a:ext cx="290463" cy="290463"/>
            </a:xfrm>
            <a:prstGeom prst="rect">
              <a:avLst/>
            </a:prstGeom>
          </p:spPr>
        </p:pic>
        <p:pic>
          <p:nvPicPr>
            <p:cNvPr id="37" name="Graphic 36">
              <a:extLst>
                <a:ext uri="{FF2B5EF4-FFF2-40B4-BE49-F238E27FC236}">
                  <a16:creationId xmlns:a16="http://schemas.microsoft.com/office/drawing/2014/main" id="{22A685CA-8633-4817-A08D-58215C9DD99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5528" y="2927139"/>
              <a:ext cx="290463" cy="290463"/>
            </a:xfrm>
            <a:prstGeom prst="rect">
              <a:avLst/>
            </a:prstGeom>
          </p:spPr>
        </p:pic>
        <p:pic>
          <p:nvPicPr>
            <p:cNvPr id="38" name="Graphic 37">
              <a:extLst>
                <a:ext uri="{FF2B5EF4-FFF2-40B4-BE49-F238E27FC236}">
                  <a16:creationId xmlns:a16="http://schemas.microsoft.com/office/drawing/2014/main" id="{6AA90C31-28BF-462A-87B2-E13ED7A462F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76452" y="2927139"/>
              <a:ext cx="290463" cy="290463"/>
            </a:xfrm>
            <a:prstGeom prst="rect">
              <a:avLst/>
            </a:prstGeom>
          </p:spPr>
        </p:pic>
      </p:grpSp>
      <p:grpSp>
        <p:nvGrpSpPr>
          <p:cNvPr id="39" name="Group 230">
            <a:extLst>
              <a:ext uri="{FF2B5EF4-FFF2-40B4-BE49-F238E27FC236}">
                <a16:creationId xmlns:a16="http://schemas.microsoft.com/office/drawing/2014/main" id="{90DE845F-F01E-314C-A2CF-AF75CA588D77}"/>
              </a:ext>
            </a:extLst>
          </p:cNvPr>
          <p:cNvGrpSpPr>
            <a:grpSpLocks noChangeAspect="1"/>
          </p:cNvGrpSpPr>
          <p:nvPr/>
        </p:nvGrpSpPr>
        <p:grpSpPr bwMode="auto">
          <a:xfrm>
            <a:off x="2623258" y="1872133"/>
            <a:ext cx="1112814" cy="1193121"/>
            <a:chOff x="5227" y="2781"/>
            <a:chExt cx="291" cy="312"/>
          </a:xfrm>
        </p:grpSpPr>
        <p:sp>
          <p:nvSpPr>
            <p:cNvPr id="40" name="Freeform 231">
              <a:extLst>
                <a:ext uri="{FF2B5EF4-FFF2-40B4-BE49-F238E27FC236}">
                  <a16:creationId xmlns:a16="http://schemas.microsoft.com/office/drawing/2014/main" id="{333EB60D-3952-914F-A3EF-21D243CD123D}"/>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232">
              <a:extLst>
                <a:ext uri="{FF2B5EF4-FFF2-40B4-BE49-F238E27FC236}">
                  <a16:creationId xmlns:a16="http://schemas.microsoft.com/office/drawing/2014/main" id="{E5EFC7C1-3DBC-4D44-811B-F97573A44BD3}"/>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864696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53A50F3-2A8A-4507-A821-472A983DA7A3}"/>
              </a:ext>
            </a:extLst>
          </p:cNvPr>
          <p:cNvSpPr/>
          <p:nvPr/>
        </p:nvSpPr>
        <p:spPr bwMode="auto">
          <a:xfrm>
            <a:off x="6614806" y="2060523"/>
            <a:ext cx="5146329" cy="27369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MATERIALZIED</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VIEW</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vw_ProductSales</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ProductKey</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ProductKey</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Amount</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FactSales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INNER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JOIN</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DimProduct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dp</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fs</a:t>
            </a:r>
            <a:r>
              <a:rPr kumimoji="0" lang="en-US" sz="12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prodkey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dp</a:t>
            </a:r>
            <a:r>
              <a:rPr kumimoji="0" lang="en-US" sz="12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prodkey</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ProductName</a:t>
            </a:r>
            <a:r>
              <a:rPr kumimoji="0" lang="en-US" sz="12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ProductKey</a:t>
            </a: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EC997862-160D-4137-972D-EC2B69BDA071}"/>
              </a:ext>
            </a:extLst>
          </p:cNvPr>
          <p:cNvSpPr/>
          <p:nvPr/>
        </p:nvSpPr>
        <p:spPr bwMode="auto">
          <a:xfrm>
            <a:off x="6728449" y="2143643"/>
            <a:ext cx="4903918" cy="486505"/>
          </a:xfrm>
          <a:prstGeom prst="rect">
            <a:avLst/>
          </a:prstGeom>
          <a:noFill/>
          <a:ln w="444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230">
            <a:extLst>
              <a:ext uri="{FF2B5EF4-FFF2-40B4-BE49-F238E27FC236}">
                <a16:creationId xmlns:a16="http://schemas.microsoft.com/office/drawing/2014/main" id="{E89AE423-254A-8C41-B13A-FA312A80B0B0}"/>
              </a:ext>
            </a:extLst>
          </p:cNvPr>
          <p:cNvGrpSpPr>
            <a:grpSpLocks noChangeAspect="1"/>
          </p:cNvGrpSpPr>
          <p:nvPr/>
        </p:nvGrpSpPr>
        <p:grpSpPr bwMode="auto">
          <a:xfrm>
            <a:off x="2623258" y="1872133"/>
            <a:ext cx="1112814" cy="1193121"/>
            <a:chOff x="5227" y="2781"/>
            <a:chExt cx="291" cy="312"/>
          </a:xfrm>
        </p:grpSpPr>
        <p:sp>
          <p:nvSpPr>
            <p:cNvPr id="7" name="Freeform 231">
              <a:extLst>
                <a:ext uri="{FF2B5EF4-FFF2-40B4-BE49-F238E27FC236}">
                  <a16:creationId xmlns:a16="http://schemas.microsoft.com/office/drawing/2014/main" id="{7F215220-3DC8-954A-AFFF-451D5BF1587F}"/>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32">
              <a:extLst>
                <a:ext uri="{FF2B5EF4-FFF2-40B4-BE49-F238E27FC236}">
                  <a16:creationId xmlns:a16="http://schemas.microsoft.com/office/drawing/2014/main" id="{DE9D66F2-1F15-2A4C-B4D9-AFE354A2FD87}"/>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 name="Title 1">
            <a:extLst>
              <a:ext uri="{FF2B5EF4-FFF2-40B4-BE49-F238E27FC236}">
                <a16:creationId xmlns:a16="http://schemas.microsoft.com/office/drawing/2014/main" id="{B430EF68-D4DF-4B44-BD77-566929AEDE85}"/>
              </a:ext>
            </a:extLst>
          </p:cNvPr>
          <p:cNvSpPr>
            <a:spLocks noGrp="1"/>
          </p:cNvSpPr>
          <p:nvPr>
            <p:ph type="title"/>
          </p:nvPr>
        </p:nvSpPr>
        <p:spPr>
          <a:xfrm>
            <a:off x="588263" y="3444153"/>
            <a:ext cx="5146331" cy="1046440"/>
          </a:xfrm>
        </p:spPr>
        <p:txBody>
          <a:bodyPr anchor="t"/>
          <a:lstStyle/>
          <a:p>
            <a:pPr algn="ctr"/>
            <a:r>
              <a:rPr lang="en-US"/>
              <a:t>See more by scaling </a:t>
            </a:r>
            <a:br>
              <a:rPr lang="en-US"/>
            </a:br>
            <a:r>
              <a:rPr lang="en-US"/>
              <a:t>to petabytes</a:t>
            </a:r>
          </a:p>
        </p:txBody>
      </p:sp>
    </p:spTree>
    <p:extLst>
      <p:ext uri="{BB962C8B-B14F-4D97-AF65-F5344CB8AC3E}">
        <p14:creationId xmlns:p14="http://schemas.microsoft.com/office/powerpoint/2010/main" val="3104642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05D08D7-A14E-41EC-9C7B-C062A4C3933C}"/>
              </a:ext>
            </a:extLst>
          </p:cNvPr>
          <p:cNvGraphicFramePr>
            <a:graphicFrameLocks noGrp="1"/>
          </p:cNvGraphicFramePr>
          <p:nvPr>
            <p:extLst>
              <p:ext uri="{D42A27DB-BD31-4B8C-83A1-F6EECF244321}">
                <p14:modId xmlns:p14="http://schemas.microsoft.com/office/powerpoint/2010/main" val="3093595917"/>
              </p:ext>
            </p:extLst>
          </p:nvPr>
        </p:nvGraphicFramePr>
        <p:xfrm>
          <a:off x="9249831" y="1919019"/>
          <a:ext cx="2520517" cy="914400"/>
        </p:xfrm>
        <a:graphic>
          <a:graphicData uri="http://schemas.openxmlformats.org/drawingml/2006/table">
            <a:tbl>
              <a:tblPr firstRow="1">
                <a:tableStyleId>{8EC20E35-A176-4012-BC5E-935CFFF8708E}</a:tableStyleId>
              </a:tblPr>
              <a:tblGrid>
                <a:gridCol w="908342">
                  <a:extLst>
                    <a:ext uri="{9D8B030D-6E8A-4147-A177-3AD203B41FA5}">
                      <a16:colId xmlns:a16="http://schemas.microsoft.com/office/drawing/2014/main" val="1028886851"/>
                    </a:ext>
                  </a:extLst>
                </a:gridCol>
                <a:gridCol w="796215">
                  <a:extLst>
                    <a:ext uri="{9D8B030D-6E8A-4147-A177-3AD203B41FA5}">
                      <a16:colId xmlns:a16="http://schemas.microsoft.com/office/drawing/2014/main" val="3851979877"/>
                    </a:ext>
                  </a:extLst>
                </a:gridCol>
                <a:gridCol w="815960">
                  <a:extLst>
                    <a:ext uri="{9D8B030D-6E8A-4147-A177-3AD203B41FA5}">
                      <a16:colId xmlns:a16="http://schemas.microsoft.com/office/drawing/2014/main" val="3703173614"/>
                    </a:ext>
                  </a:extLst>
                </a:gridCol>
              </a:tblGrid>
              <a:tr h="210400">
                <a:tc>
                  <a:txBody>
                    <a:bodyPr/>
                    <a:lstStyle/>
                    <a:p>
                      <a:pPr algn="ctr"/>
                      <a:r>
                        <a:rPr lang="en-US" sz="900">
                          <a:latin typeface="+mj-lt"/>
                        </a:rPr>
                        <a:t>ProductName</a:t>
                      </a:r>
                    </a:p>
                  </a:txBody>
                  <a:tcPr/>
                </a:tc>
                <a:tc>
                  <a:txBody>
                    <a:bodyPr/>
                    <a:lstStyle/>
                    <a:p>
                      <a:pPr algn="ctr"/>
                      <a:r>
                        <a:rPr lang="en-US" sz="900" err="1">
                          <a:latin typeface="+mj-lt"/>
                        </a:rPr>
                        <a:t>ProductKey</a:t>
                      </a:r>
                      <a:endParaRPr lang="en-US" sz="900">
                        <a:latin typeface="+mj-lt"/>
                      </a:endParaRPr>
                    </a:p>
                  </a:txBody>
                  <a:tcPr/>
                </a:tc>
                <a:tc>
                  <a:txBody>
                    <a:bodyPr/>
                    <a:lstStyle/>
                    <a:p>
                      <a:pPr algn="ctr"/>
                      <a:r>
                        <a:rPr lang="en-US" sz="900">
                          <a:latin typeface="+mj-lt"/>
                        </a:rPr>
                        <a:t>TotalSales</a:t>
                      </a:r>
                    </a:p>
                  </a:txBody>
                  <a:tcPr/>
                </a:tc>
                <a:extLst>
                  <a:ext uri="{0D108BD9-81ED-4DB2-BD59-A6C34878D82A}">
                    <a16:rowId xmlns:a16="http://schemas.microsoft.com/office/drawing/2014/main" val="2406086556"/>
                  </a:ext>
                </a:extLst>
              </a:tr>
              <a:tr h="210400">
                <a:tc>
                  <a:txBody>
                    <a:bodyPr/>
                    <a:lstStyle/>
                    <a:p>
                      <a:pPr algn="ctr"/>
                      <a:r>
                        <a:rPr lang="en-US" sz="900">
                          <a:latin typeface="+mn-lt"/>
                        </a:rPr>
                        <a:t>Product A</a:t>
                      </a:r>
                    </a:p>
                  </a:txBody>
                  <a:tcPr/>
                </a:tc>
                <a:tc>
                  <a:txBody>
                    <a:bodyPr/>
                    <a:lstStyle/>
                    <a:p>
                      <a:pPr algn="ctr"/>
                      <a:r>
                        <a:rPr lang="en-US" sz="900">
                          <a:latin typeface="+mn-lt"/>
                        </a:rPr>
                        <a:t>5453</a:t>
                      </a:r>
                    </a:p>
                  </a:txBody>
                  <a:tcPr/>
                </a:tc>
                <a:tc>
                  <a:txBody>
                    <a:bodyPr/>
                    <a:lstStyle/>
                    <a:p>
                      <a:pPr algn="ctr"/>
                      <a:r>
                        <a:rPr lang="en-US" sz="900">
                          <a:latin typeface="+mn-lt"/>
                        </a:rPr>
                        <a:t>784,943.00</a:t>
                      </a:r>
                    </a:p>
                  </a:txBody>
                  <a:tcPr/>
                </a:tc>
                <a:extLst>
                  <a:ext uri="{0D108BD9-81ED-4DB2-BD59-A6C34878D82A}">
                    <a16:rowId xmlns:a16="http://schemas.microsoft.com/office/drawing/2014/main" val="1712068017"/>
                  </a:ext>
                </a:extLst>
              </a:tr>
              <a:tr h="210400">
                <a:tc>
                  <a:txBody>
                    <a:bodyPr/>
                    <a:lstStyle/>
                    <a:p>
                      <a:pPr algn="ctr"/>
                      <a:r>
                        <a:rPr lang="en-US" sz="900">
                          <a:latin typeface="+mn-lt"/>
                        </a:rPr>
                        <a:t>Product B</a:t>
                      </a:r>
                    </a:p>
                  </a:txBody>
                  <a:tcPr/>
                </a:tc>
                <a:tc>
                  <a:txBody>
                    <a:bodyPr/>
                    <a:lstStyle/>
                    <a:p>
                      <a:pPr algn="ctr"/>
                      <a:r>
                        <a:rPr lang="en-US" sz="900">
                          <a:latin typeface="+mn-lt"/>
                        </a:rPr>
                        <a:t>763</a:t>
                      </a:r>
                    </a:p>
                  </a:txBody>
                  <a:tcPr/>
                </a:tc>
                <a:tc>
                  <a:txBody>
                    <a:bodyPr/>
                    <a:lstStyle/>
                    <a:p>
                      <a:pPr algn="ctr"/>
                      <a:r>
                        <a:rPr lang="en-US" sz="900">
                          <a:latin typeface="+mn-lt"/>
                        </a:rPr>
                        <a:t>48,723.00</a:t>
                      </a:r>
                    </a:p>
                  </a:txBody>
                  <a:tcPr/>
                </a:tc>
                <a:extLst>
                  <a:ext uri="{0D108BD9-81ED-4DB2-BD59-A6C34878D82A}">
                    <a16:rowId xmlns:a16="http://schemas.microsoft.com/office/drawing/2014/main" val="3861214988"/>
                  </a:ext>
                </a:extLst>
              </a:tr>
              <a:tr h="210400">
                <a:tc>
                  <a:txBody>
                    <a:bodyPr/>
                    <a:lstStyle/>
                    <a:p>
                      <a:pPr algn="ctr"/>
                      <a:r>
                        <a:rPr lang="en-US" sz="900">
                          <a:latin typeface="+mn-lt"/>
                        </a:rPr>
                        <a:t>…</a:t>
                      </a:r>
                    </a:p>
                  </a:txBody>
                  <a:tcPr/>
                </a:tc>
                <a:tc>
                  <a:txBody>
                    <a:bodyPr/>
                    <a:lstStyle/>
                    <a:p>
                      <a:pPr algn="ctr"/>
                      <a:r>
                        <a:rPr lang="en-US" sz="900">
                          <a:latin typeface="+mn-lt"/>
                        </a:rPr>
                        <a:t>…</a:t>
                      </a:r>
                    </a:p>
                  </a:txBody>
                  <a:tcPr/>
                </a:tc>
                <a:tc>
                  <a:txBody>
                    <a:bodyPr/>
                    <a:lstStyle/>
                    <a:p>
                      <a:pPr algn="ctr"/>
                      <a:r>
                        <a:rPr lang="en-US" sz="900">
                          <a:latin typeface="+mn-lt"/>
                        </a:rPr>
                        <a:t>…</a:t>
                      </a:r>
                    </a:p>
                  </a:txBody>
                  <a:tcPr/>
                </a:tc>
                <a:extLst>
                  <a:ext uri="{0D108BD9-81ED-4DB2-BD59-A6C34878D82A}">
                    <a16:rowId xmlns:a16="http://schemas.microsoft.com/office/drawing/2014/main" val="269496582"/>
                  </a:ext>
                </a:extLst>
              </a:tr>
            </a:tbl>
          </a:graphicData>
        </a:graphic>
      </p:graphicFrame>
      <p:sp>
        <p:nvSpPr>
          <p:cNvPr id="5" name="Rectangle 4">
            <a:extLst>
              <a:ext uri="{FF2B5EF4-FFF2-40B4-BE49-F238E27FC236}">
                <a16:creationId xmlns:a16="http://schemas.microsoft.com/office/drawing/2014/main" id="{F72A11D4-3CD4-438E-AD2E-48B1F9CD2D51}"/>
              </a:ext>
            </a:extLst>
          </p:cNvPr>
          <p:cNvSpPr/>
          <p:nvPr/>
        </p:nvSpPr>
        <p:spPr bwMode="auto">
          <a:xfrm>
            <a:off x="9251028" y="735201"/>
            <a:ext cx="1093714" cy="6649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0078D4"/>
                </a:solidFill>
                <a:effectLst/>
                <a:uLnTx/>
                <a:uFillTx/>
                <a:latin typeface="Segoe UI Semibold"/>
                <a:ea typeface="Segoe UI" pitchFamily="34" charset="0"/>
                <a:cs typeface="Segoe UI" pitchFamily="34" charset="0"/>
              </a:rPr>
              <a:t>FactSales</a:t>
            </a: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Table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10B Records</a:t>
            </a:r>
          </a:p>
        </p:txBody>
      </p:sp>
      <p:sp>
        <p:nvSpPr>
          <p:cNvPr id="144" name="Rectangle 143">
            <a:extLst>
              <a:ext uri="{FF2B5EF4-FFF2-40B4-BE49-F238E27FC236}">
                <a16:creationId xmlns:a16="http://schemas.microsoft.com/office/drawing/2014/main" id="{ADEAEA6B-B292-460A-B6F4-8844659A0560}"/>
              </a:ext>
            </a:extLst>
          </p:cNvPr>
          <p:cNvSpPr/>
          <p:nvPr/>
        </p:nvSpPr>
        <p:spPr bwMode="auto">
          <a:xfrm>
            <a:off x="10676636" y="735201"/>
            <a:ext cx="1093712" cy="66497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D83B01"/>
                </a:solidFill>
                <a:effectLst/>
                <a:uLnTx/>
                <a:uFillTx/>
                <a:latin typeface="Segoe UI Semibold"/>
                <a:ea typeface="Segoe UI" pitchFamily="34" charset="0"/>
                <a:cs typeface="Segoe UI" pitchFamily="34" charset="0"/>
              </a:rPr>
              <a:t>DimProduct</a:t>
            </a: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Table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1,000 Records</a:t>
            </a:r>
          </a:p>
        </p:txBody>
      </p:sp>
      <p:cxnSp>
        <p:nvCxnSpPr>
          <p:cNvPr id="7" name="Straight Connector 6">
            <a:extLst>
              <a:ext uri="{FF2B5EF4-FFF2-40B4-BE49-F238E27FC236}">
                <a16:creationId xmlns:a16="http://schemas.microsoft.com/office/drawing/2014/main" id="{3F236A08-1F6A-4B21-A446-CDB23FE43759}"/>
              </a:ext>
            </a:extLst>
          </p:cNvPr>
          <p:cNvCxnSpPr>
            <a:cxnSpLocks/>
            <a:stCxn id="5" idx="3"/>
            <a:endCxn id="144" idx="1"/>
          </p:cNvCxnSpPr>
          <p:nvPr/>
        </p:nvCxnSpPr>
        <p:spPr>
          <a:xfrm>
            <a:off x="10344742" y="1067688"/>
            <a:ext cx="33189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4F3C8C-AD46-45B6-B692-A6BE70CBD24A}"/>
              </a:ext>
            </a:extLst>
          </p:cNvPr>
          <p:cNvCxnSpPr>
            <a:cxnSpLocks/>
          </p:cNvCxnSpPr>
          <p:nvPr/>
        </p:nvCxnSpPr>
        <p:spPr>
          <a:xfrm>
            <a:off x="10519414" y="1067688"/>
            <a:ext cx="0" cy="664974"/>
          </a:xfrm>
          <a:prstGeom prst="line">
            <a:avLst/>
          </a:prstGeom>
          <a:ln w="1905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CDB65D-EFD2-474D-BEC7-9AE1B6D04B18}"/>
              </a:ext>
            </a:extLst>
          </p:cNvPr>
          <p:cNvSpPr/>
          <p:nvPr/>
        </p:nvSpPr>
        <p:spPr>
          <a:xfrm>
            <a:off x="10606089" y="1496196"/>
            <a:ext cx="1285707"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Materialized View (1000 Records)</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7B38A696-8A91-44F0-87C1-5EDD34CE12E9}"/>
              </a:ext>
            </a:extLst>
          </p:cNvPr>
          <p:cNvCxnSpPr>
            <a:cxnSpLocks/>
          </p:cNvCxnSpPr>
          <p:nvPr/>
        </p:nvCxnSpPr>
        <p:spPr>
          <a:xfrm>
            <a:off x="6615125" y="3144138"/>
            <a:ext cx="5347222" cy="0"/>
          </a:xfrm>
          <a:prstGeom prst="line">
            <a:avLst/>
          </a:prstGeom>
          <a:ln w="9525">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7A1E19C-FC6E-974E-881E-35BB28147F2C}"/>
              </a:ext>
            </a:extLst>
          </p:cNvPr>
          <p:cNvSpPr>
            <a:spLocks noGrp="1"/>
          </p:cNvSpPr>
          <p:nvPr>
            <p:ph type="title"/>
          </p:nvPr>
        </p:nvSpPr>
        <p:spPr>
          <a:xfrm>
            <a:off x="588263" y="3444153"/>
            <a:ext cx="5146331" cy="1046440"/>
          </a:xfrm>
        </p:spPr>
        <p:txBody>
          <a:bodyPr anchor="t"/>
          <a:lstStyle/>
          <a:p>
            <a:pPr algn="ctr"/>
            <a:r>
              <a:rPr lang="en-US"/>
              <a:t>See more by scaling </a:t>
            </a:r>
            <a:br>
              <a:rPr lang="en-US"/>
            </a:br>
            <a:r>
              <a:rPr lang="en-US"/>
              <a:t>to petabytes</a:t>
            </a:r>
          </a:p>
        </p:txBody>
      </p:sp>
      <p:sp>
        <p:nvSpPr>
          <p:cNvPr id="147" name="Rectangle 146">
            <a:extLst>
              <a:ext uri="{FF2B5EF4-FFF2-40B4-BE49-F238E27FC236}">
                <a16:creationId xmlns:a16="http://schemas.microsoft.com/office/drawing/2014/main" id="{A791FC5D-5344-4ADA-B417-B9772F529BFB}"/>
              </a:ext>
            </a:extLst>
          </p:cNvPr>
          <p:cNvSpPr/>
          <p:nvPr/>
        </p:nvSpPr>
        <p:spPr bwMode="auto">
          <a:xfrm>
            <a:off x="9251968" y="5074752"/>
            <a:ext cx="1108151" cy="61625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err="1">
                <a:ln>
                  <a:noFill/>
                </a:ln>
                <a:solidFill>
                  <a:srgbClr val="243A5E"/>
                </a:solidFill>
                <a:effectLst/>
                <a:uLnTx/>
                <a:uFillTx/>
                <a:latin typeface="Segoe UI Semibold"/>
                <a:ea typeface="+mn-ea"/>
                <a:cs typeface="+mn-cs"/>
              </a:rPr>
              <a:t>FactInventory</a:t>
            </a: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Table</a:t>
            </a:r>
          </a:p>
        </p:txBody>
      </p:sp>
      <p:sp>
        <p:nvSpPr>
          <p:cNvPr id="148" name="Rectangle 147">
            <a:extLst>
              <a:ext uri="{FF2B5EF4-FFF2-40B4-BE49-F238E27FC236}">
                <a16:creationId xmlns:a16="http://schemas.microsoft.com/office/drawing/2014/main" id="{034CA9E9-2E18-42F1-AC00-ED04DDEBD528}"/>
              </a:ext>
            </a:extLst>
          </p:cNvPr>
          <p:cNvSpPr/>
          <p:nvPr/>
        </p:nvSpPr>
        <p:spPr bwMode="auto">
          <a:xfrm>
            <a:off x="10498634" y="5044772"/>
            <a:ext cx="1500615" cy="559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8661C5"/>
                </a:solidFill>
                <a:effectLst/>
                <a:uLnTx/>
                <a:uFillTx/>
                <a:latin typeface="Segoe UI Semibold"/>
                <a:ea typeface="+mn-ea"/>
                <a:cs typeface="Segoe UI" pitchFamily="34" charset="0"/>
              </a:rPr>
              <a:t>mvw_ProductSales</a:t>
            </a:r>
            <a:endParaRPr kumimoji="0" lang="en-US" sz="900" b="0" i="0" u="none" strike="noStrike" kern="1200" cap="none" spc="0" normalizeH="0" baseline="0" noProof="0">
              <a:ln>
                <a:noFill/>
              </a:ln>
              <a:solidFill>
                <a:srgbClr val="8661C5"/>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1,000 Records</a:t>
            </a:r>
          </a:p>
        </p:txBody>
      </p:sp>
      <p:cxnSp>
        <p:nvCxnSpPr>
          <p:cNvPr id="149" name="Straight Connector 148">
            <a:extLst>
              <a:ext uri="{FF2B5EF4-FFF2-40B4-BE49-F238E27FC236}">
                <a16:creationId xmlns:a16="http://schemas.microsoft.com/office/drawing/2014/main" id="{7FE51B01-3CE1-44AE-BC04-639EB05C549B}"/>
              </a:ext>
            </a:extLst>
          </p:cNvPr>
          <p:cNvCxnSpPr>
            <a:cxnSpLocks/>
          </p:cNvCxnSpPr>
          <p:nvPr/>
        </p:nvCxnSpPr>
        <p:spPr>
          <a:xfrm>
            <a:off x="10352700" y="5407239"/>
            <a:ext cx="32393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B1E664-C10E-4AB8-9C86-0CD67D7E19AA}"/>
              </a:ext>
            </a:extLst>
          </p:cNvPr>
          <p:cNvCxnSpPr>
            <a:cxnSpLocks/>
          </p:cNvCxnSpPr>
          <p:nvPr/>
        </p:nvCxnSpPr>
        <p:spPr>
          <a:xfrm flipV="1">
            <a:off x="10526102" y="4504630"/>
            <a:ext cx="0" cy="902609"/>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6A7B0205-B7C0-1243-AB9F-37B6C682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5123" y="3694426"/>
            <a:ext cx="839089" cy="839089"/>
          </a:xfrm>
          <a:prstGeom prst="rect">
            <a:avLst/>
          </a:prstGeom>
        </p:spPr>
      </p:pic>
      <p:sp>
        <p:nvSpPr>
          <p:cNvPr id="21" name="Rectangle 20">
            <a:extLst>
              <a:ext uri="{FF2B5EF4-FFF2-40B4-BE49-F238E27FC236}">
                <a16:creationId xmlns:a16="http://schemas.microsoft.com/office/drawing/2014/main" id="{2CDE41D0-C70B-2C40-8A1A-D80AF07D05AC}"/>
              </a:ext>
            </a:extLst>
          </p:cNvPr>
          <p:cNvSpPr/>
          <p:nvPr/>
        </p:nvSpPr>
        <p:spPr bwMode="auto">
          <a:xfrm>
            <a:off x="6610251" y="644578"/>
            <a:ext cx="2510059" cy="211604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CREATE MATERIALZIED VIEW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mvw_ProductSales</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WITH (DISTRIBUTION = HASH(</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SUM(Amount) AS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TotalSales</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1" i="0" u="none" strike="noStrike" kern="1200" cap="none" spc="0" normalizeH="0" baseline="0" noProof="0" err="1">
                <a:ln>
                  <a:noFill/>
                </a:ln>
                <a:solidFill>
                  <a:srgbClr val="0078D4"/>
                </a:solidFill>
                <a:effectLst/>
                <a:uLnTx/>
                <a:uFillTx/>
                <a:latin typeface="Consolas" panose="020B0609020204030204" pitchFamily="49" charset="0"/>
                <a:ea typeface="+mn-ea"/>
                <a:cs typeface="+mn-cs"/>
              </a:rPr>
              <a:t>FactSales</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a:t>
            </a:r>
            <a:r>
              <a:rPr kumimoji="0" lang="en-US" sz="800" b="1" i="0" u="none" strike="noStrike" kern="1200" cap="none" spc="0" normalizeH="0" baseline="0" noProof="0" err="1">
                <a:ln>
                  <a:noFill/>
                </a:ln>
                <a:solidFill>
                  <a:srgbClr val="D83B01"/>
                </a:solidFill>
                <a:effectLst/>
                <a:uLnTx/>
                <a:uFillTx/>
                <a:latin typeface="Consolas" panose="020B0609020204030204" pitchFamily="49" charset="0"/>
                <a:ea typeface="+mn-ea"/>
                <a:cs typeface="+mn-cs"/>
              </a:rPr>
              <a:t>DimProduct</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dp</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ON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fs.prodkey</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dp.prodkey</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22" name="Rectangle 21">
            <a:extLst>
              <a:ext uri="{FF2B5EF4-FFF2-40B4-BE49-F238E27FC236}">
                <a16:creationId xmlns:a16="http://schemas.microsoft.com/office/drawing/2014/main" id="{7ADC53CE-50E7-2A4B-8613-136A69730822}"/>
              </a:ext>
            </a:extLst>
          </p:cNvPr>
          <p:cNvSpPr/>
          <p:nvPr/>
        </p:nvSpPr>
        <p:spPr bwMode="auto">
          <a:xfrm>
            <a:off x="6605250" y="3397685"/>
            <a:ext cx="2510074" cy="234204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&lt;COLUMNS&gt;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FactSales</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ProductKey</a:t>
            </a: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SUM(Amount) AS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TotalSales</a:t>
            </a:r>
            <a:endPar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FactSales</a:t>
            </a: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INNER JOIN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DimProduct</a:t>
            </a: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dp</a:t>
            </a:r>
            <a:endPar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GROUP BY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8661C5"/>
                </a:solidFill>
                <a:effectLst/>
                <a:uLnTx/>
                <a:uFillTx/>
                <a:latin typeface="Consolas" panose="020B0609020204030204" pitchFamily="49" charset="0"/>
                <a:ea typeface="+mn-ea"/>
                <a:cs typeface="+mn-cs"/>
              </a:rPr>
              <a:t>ProductKey</a:t>
            </a:r>
            <a:r>
              <a:rPr kumimoji="0" lang="en-US" sz="800" b="0" i="0" u="none" strike="noStrike" kern="1200" cap="none" spc="0" normalizeH="0" baseline="0" noProof="0">
                <a:ln>
                  <a:noFill/>
                </a:ln>
                <a:solidFill>
                  <a:srgbClr val="0078D4"/>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ps</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a:t>
            </a:r>
            <a:r>
              <a:rPr kumimoji="0" lang="en-US" sz="800" b="1" i="0" u="none" strike="noStrike" kern="1200" cap="none" spc="0" normalizeH="0" baseline="0" noProof="0" err="1">
                <a:ln>
                  <a:noFill/>
                </a:ln>
                <a:solidFill>
                  <a:srgbClr val="243A5E"/>
                </a:solidFill>
                <a:effectLst/>
                <a:uLnTx/>
                <a:uFillTx/>
                <a:latin typeface="Consolas" panose="020B0609020204030204" pitchFamily="49" charset="0"/>
                <a:ea typeface="+mn-ea"/>
                <a:cs typeface="+mn-cs"/>
              </a:rPr>
              <a:t>FactInventory</a:t>
            </a:r>
            <a:endParaRPr kumimoji="0" lang="en-US" sz="800" b="1" i="0" u="none" strike="noStrike" kern="1200" cap="none" spc="0" normalizeH="0" baseline="0" noProof="0">
              <a:ln>
                <a:noFill/>
              </a:ln>
              <a:solidFill>
                <a:srgbClr val="243A5E"/>
              </a:solidFill>
              <a:effectLst/>
              <a:uLnTx/>
              <a:uFillTx/>
              <a:latin typeface="Consolas" panose="020B0609020204030204" pitchFamily="49" charset="0"/>
              <a:ea typeface="+mn-ea"/>
              <a:cs typeface="+mn-cs"/>
            </a:endParaRP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 …</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7A01EA3E-8C63-4747-86FA-8589BD0B4B7F}"/>
              </a:ext>
            </a:extLst>
          </p:cNvPr>
          <p:cNvSpPr/>
          <p:nvPr/>
        </p:nvSpPr>
        <p:spPr bwMode="auto">
          <a:xfrm>
            <a:off x="6741088" y="4133039"/>
            <a:ext cx="1999937" cy="152400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EE58A4F-9D3E-45A1-B75A-DE1F91BA6CD3}"/>
              </a:ext>
            </a:extLst>
          </p:cNvPr>
          <p:cNvSpPr/>
          <p:nvPr/>
        </p:nvSpPr>
        <p:spPr bwMode="auto">
          <a:xfrm>
            <a:off x="6659999" y="1172009"/>
            <a:ext cx="1999937" cy="152400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C2B925C-F9EC-4A70-BE4E-4647A5774AF8}"/>
              </a:ext>
            </a:extLst>
          </p:cNvPr>
          <p:cNvGrpSpPr/>
          <p:nvPr/>
        </p:nvGrpSpPr>
        <p:grpSpPr>
          <a:xfrm>
            <a:off x="6470474" y="1934009"/>
            <a:ext cx="234854" cy="3178175"/>
            <a:chOff x="4086224" y="1919019"/>
            <a:chExt cx="495655" cy="3178175"/>
          </a:xfrm>
        </p:grpSpPr>
        <p:cxnSp>
          <p:nvCxnSpPr>
            <p:cNvPr id="8" name="Straight Connector 7">
              <a:extLst>
                <a:ext uri="{FF2B5EF4-FFF2-40B4-BE49-F238E27FC236}">
                  <a16:creationId xmlns:a16="http://schemas.microsoft.com/office/drawing/2014/main" id="{394E1256-4401-4F41-B083-AD90C1381B1C}"/>
                </a:ext>
              </a:extLst>
            </p:cNvPr>
            <p:cNvCxnSpPr>
              <a:cxnSpLocks/>
            </p:cNvCxnSpPr>
            <p:nvPr/>
          </p:nvCxnSpPr>
          <p:spPr>
            <a:xfrm flipH="1">
              <a:off x="4086225" y="1926162"/>
              <a:ext cx="409564"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466006D5-6520-42F9-B4D0-6BEEF9163800}"/>
                </a:ext>
              </a:extLst>
            </p:cNvPr>
            <p:cNvCxnSpPr>
              <a:cxnSpLocks/>
            </p:cNvCxnSpPr>
            <p:nvPr/>
          </p:nvCxnSpPr>
          <p:spPr>
            <a:xfrm flipH="1">
              <a:off x="4086225" y="5087670"/>
              <a:ext cx="495654"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807C2CB1-64DD-4566-A8C5-E299876E9C2E}"/>
                </a:ext>
              </a:extLst>
            </p:cNvPr>
            <p:cNvCxnSpPr>
              <a:cxnSpLocks/>
            </p:cNvCxnSpPr>
            <p:nvPr/>
          </p:nvCxnSpPr>
          <p:spPr>
            <a:xfrm flipH="1">
              <a:off x="4086224" y="1919019"/>
              <a:ext cx="4" cy="3178175"/>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5" name="Rectangle 34">
            <a:extLst>
              <a:ext uri="{FF2B5EF4-FFF2-40B4-BE49-F238E27FC236}">
                <a16:creationId xmlns:a16="http://schemas.microsoft.com/office/drawing/2014/main" id="{DC55E38E-8A75-412D-8AC0-65AB1145E3BA}"/>
              </a:ext>
            </a:extLst>
          </p:cNvPr>
          <p:cNvSpPr/>
          <p:nvPr/>
        </p:nvSpPr>
        <p:spPr bwMode="auto">
          <a:xfrm>
            <a:off x="6691631" y="4094146"/>
            <a:ext cx="2108609" cy="160178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96E922DE-6FE6-44C5-98C9-CC6B3B9138CF}"/>
              </a:ext>
            </a:extLst>
          </p:cNvPr>
          <p:cNvSpPr/>
          <p:nvPr/>
        </p:nvSpPr>
        <p:spPr bwMode="auto">
          <a:xfrm>
            <a:off x="10676636" y="4971852"/>
            <a:ext cx="1083863" cy="7240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95AB9FE-0C59-4730-8362-38820E0E125F}"/>
              </a:ext>
            </a:extLst>
          </p:cNvPr>
          <p:cNvCxnSpPr>
            <a:cxnSpLocks/>
          </p:cNvCxnSpPr>
          <p:nvPr/>
        </p:nvCxnSpPr>
        <p:spPr>
          <a:xfrm flipV="1">
            <a:off x="7787484" y="5695932"/>
            <a:ext cx="0" cy="254162"/>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2320EB9B-F081-4E07-B7FE-AF8B7EF65008}"/>
              </a:ext>
            </a:extLst>
          </p:cNvPr>
          <p:cNvCxnSpPr>
            <a:cxnSpLocks/>
          </p:cNvCxnSpPr>
          <p:nvPr/>
        </p:nvCxnSpPr>
        <p:spPr>
          <a:xfrm flipH="1">
            <a:off x="7794885" y="5945170"/>
            <a:ext cx="3454057" cy="0"/>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999F58E5-769A-4817-82F6-5960E8286659}"/>
              </a:ext>
            </a:extLst>
          </p:cNvPr>
          <p:cNvCxnSpPr>
            <a:cxnSpLocks/>
          </p:cNvCxnSpPr>
          <p:nvPr/>
        </p:nvCxnSpPr>
        <p:spPr>
          <a:xfrm flipV="1">
            <a:off x="11232246" y="5691008"/>
            <a:ext cx="0" cy="254162"/>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8" name="Group 230">
            <a:extLst>
              <a:ext uri="{FF2B5EF4-FFF2-40B4-BE49-F238E27FC236}">
                <a16:creationId xmlns:a16="http://schemas.microsoft.com/office/drawing/2014/main" id="{52809CDB-2CC7-D541-82DB-3B808A66FFFF}"/>
              </a:ext>
            </a:extLst>
          </p:cNvPr>
          <p:cNvGrpSpPr>
            <a:grpSpLocks noChangeAspect="1"/>
          </p:cNvGrpSpPr>
          <p:nvPr/>
        </p:nvGrpSpPr>
        <p:grpSpPr bwMode="auto">
          <a:xfrm>
            <a:off x="2623258" y="1872133"/>
            <a:ext cx="1112814" cy="1193121"/>
            <a:chOff x="5227" y="2781"/>
            <a:chExt cx="291" cy="312"/>
          </a:xfrm>
        </p:grpSpPr>
        <p:sp>
          <p:nvSpPr>
            <p:cNvPr id="40" name="Freeform 231">
              <a:extLst>
                <a:ext uri="{FF2B5EF4-FFF2-40B4-BE49-F238E27FC236}">
                  <a16:creationId xmlns:a16="http://schemas.microsoft.com/office/drawing/2014/main" id="{F948DEB7-1F88-9449-A888-BD4E6B14683E}"/>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32">
              <a:extLst>
                <a:ext uri="{FF2B5EF4-FFF2-40B4-BE49-F238E27FC236}">
                  <a16:creationId xmlns:a16="http://schemas.microsoft.com/office/drawing/2014/main" id="{DC2007E0-D9CB-5443-ADBE-9AE5A7F15A35}"/>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3218867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03A95BF8-F2E5-43C2-9395-5D4F7060208A}"/>
              </a:ext>
            </a:extLst>
          </p:cNvPr>
          <p:cNvCxnSpPr>
            <a:cxnSpLocks/>
          </p:cNvCxnSpPr>
          <p:nvPr/>
        </p:nvCxnSpPr>
        <p:spPr>
          <a:xfrm>
            <a:off x="7576906" y="3876675"/>
            <a:ext cx="80792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069686F-F85D-4E8E-A348-1FC3843CF5F0}"/>
              </a:ext>
            </a:extLst>
          </p:cNvPr>
          <p:cNvCxnSpPr>
            <a:cxnSpLocks/>
          </p:cNvCxnSpPr>
          <p:nvPr/>
        </p:nvCxnSpPr>
        <p:spPr>
          <a:xfrm>
            <a:off x="9474599" y="3851610"/>
            <a:ext cx="102798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D3ED9F8-679F-4881-933D-A5EBB7BFFE8F}"/>
              </a:ext>
            </a:extLst>
          </p:cNvPr>
          <p:cNvCxnSpPr>
            <a:cxnSpLocks/>
          </p:cNvCxnSpPr>
          <p:nvPr/>
        </p:nvCxnSpPr>
        <p:spPr>
          <a:xfrm flipH="1">
            <a:off x="9474600" y="4014834"/>
            <a:ext cx="1027985"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2AC503-539B-481E-9C8C-7F414E526B29}"/>
              </a:ext>
            </a:extLst>
          </p:cNvPr>
          <p:cNvSpPr/>
          <p:nvPr/>
        </p:nvSpPr>
        <p:spPr>
          <a:xfrm>
            <a:off x="9474599" y="3484304"/>
            <a:ext cx="602729" cy="307777"/>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Execution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Cache Hit</a:t>
            </a:r>
            <a:endParaRPr kumimoji="0" lang="en-US" sz="1765"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94A9F061-D0E7-4EEE-899E-81EC981D38D1}"/>
              </a:ext>
            </a:extLst>
          </p:cNvPr>
          <p:cNvSpPr/>
          <p:nvPr/>
        </p:nvSpPr>
        <p:spPr>
          <a:xfrm>
            <a:off x="9879016" y="4101114"/>
            <a:ext cx="623569" cy="153888"/>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~.2 seconds</a:t>
            </a:r>
            <a:endParaRPr kumimoji="0" lang="en-US" sz="1765" i="0" u="none" strike="noStrike" kern="1200" cap="none" spc="0" normalizeH="0" baseline="0" noProof="0">
              <a:ln>
                <a:noFill/>
              </a:ln>
              <a:solidFill>
                <a:srgbClr val="000000"/>
              </a:solidFill>
              <a:effectLst/>
              <a:uLnTx/>
              <a:uFillTx/>
              <a:latin typeface="Segoe UI"/>
              <a:ea typeface="+mn-ea"/>
              <a:cs typeface="+mn-cs"/>
            </a:endParaRPr>
          </a:p>
        </p:txBody>
      </p:sp>
      <p:cxnSp>
        <p:nvCxnSpPr>
          <p:cNvPr id="146" name="Straight Arrow Connector 145">
            <a:extLst>
              <a:ext uri="{FF2B5EF4-FFF2-40B4-BE49-F238E27FC236}">
                <a16:creationId xmlns:a16="http://schemas.microsoft.com/office/drawing/2014/main" id="{EF55C546-1862-45C8-B5CE-B719EA5C5925}"/>
              </a:ext>
            </a:extLst>
          </p:cNvPr>
          <p:cNvCxnSpPr>
            <a:cxnSpLocks/>
          </p:cNvCxnSpPr>
          <p:nvPr/>
        </p:nvCxnSpPr>
        <p:spPr>
          <a:xfrm>
            <a:off x="8869046" y="4399637"/>
            <a:ext cx="0" cy="49972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61859DC6-52D9-48A0-896C-3C1D9284DCE0}"/>
              </a:ext>
            </a:extLst>
          </p:cNvPr>
          <p:cNvSpPr/>
          <p:nvPr/>
        </p:nvSpPr>
        <p:spPr>
          <a:xfrm>
            <a:off x="8128584" y="4399637"/>
            <a:ext cx="740462"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Execution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Cache Miss</a:t>
            </a:r>
            <a:endParaRPr kumimoji="0" lang="en-US" sz="1765" i="0" u="none" strike="noStrike" kern="1200" cap="none" spc="0" normalizeH="0" baseline="0" noProof="0">
              <a:ln>
                <a:noFill/>
              </a:ln>
              <a:solidFill>
                <a:srgbClr val="000000"/>
              </a:solidFill>
              <a:effectLst/>
              <a:uLnTx/>
              <a:uFillTx/>
              <a:latin typeface="Segoe UI"/>
              <a:ea typeface="+mn-ea"/>
              <a:cs typeface="+mn-cs"/>
            </a:endParaRPr>
          </a:p>
        </p:txBody>
      </p:sp>
      <p:cxnSp>
        <p:nvCxnSpPr>
          <p:cNvPr id="148" name="Straight Arrow Connector 147">
            <a:extLst>
              <a:ext uri="{FF2B5EF4-FFF2-40B4-BE49-F238E27FC236}">
                <a16:creationId xmlns:a16="http://schemas.microsoft.com/office/drawing/2014/main" id="{8C62B472-F806-43B8-94CC-BB9723D95782}"/>
              </a:ext>
            </a:extLst>
          </p:cNvPr>
          <p:cNvCxnSpPr>
            <a:cxnSpLocks/>
          </p:cNvCxnSpPr>
          <p:nvPr/>
        </p:nvCxnSpPr>
        <p:spPr>
          <a:xfrm flipV="1">
            <a:off x="9016894" y="4392237"/>
            <a:ext cx="0" cy="51633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38F0A118-7CF7-4EF8-9DDB-AB510E56F21D}"/>
              </a:ext>
            </a:extLst>
          </p:cNvPr>
          <p:cNvSpPr/>
          <p:nvPr/>
        </p:nvSpPr>
        <p:spPr>
          <a:xfrm>
            <a:off x="9158880" y="4632901"/>
            <a:ext cx="509755" cy="307777"/>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Regular </a:t>
            </a:r>
            <a:b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br>
            <a:r>
              <a:rPr kumimoji="0" lang="en-US" sz="1000" i="0" u="none" strike="noStrike" kern="1200" cap="none" spc="-50" normalizeH="0" baseline="0" noProof="0">
                <a:ln w="3175">
                  <a:noFill/>
                </a:ln>
                <a:solidFill>
                  <a:prstClr val="black"/>
                </a:solidFill>
                <a:effectLst/>
                <a:uLnTx/>
                <a:uFillTx/>
                <a:latin typeface="Segoe UI Semibold"/>
                <a:ea typeface="+mn-ea"/>
                <a:cs typeface="Segoe UI" pitchFamily="34" charset="0"/>
              </a:rPr>
              <a:t>Execution</a:t>
            </a:r>
            <a:endParaRPr kumimoji="0" lang="en-US" sz="1765" i="0" u="none" strike="noStrike" kern="1200" cap="none" spc="0" normalizeH="0" baseline="0" noProof="0">
              <a:ln>
                <a:noFill/>
              </a:ln>
              <a:solidFill>
                <a:srgbClr val="000000"/>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D4A5A86D-7E3F-4162-BE6A-93301A25BF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39287" y="3580788"/>
            <a:ext cx="618772" cy="618772"/>
          </a:xfrm>
          <a:prstGeom prst="rect">
            <a:avLst/>
          </a:prstGeom>
        </p:spPr>
      </p:pic>
      <p:sp>
        <p:nvSpPr>
          <p:cNvPr id="16" name="Rectangle 15">
            <a:extLst>
              <a:ext uri="{FF2B5EF4-FFF2-40B4-BE49-F238E27FC236}">
                <a16:creationId xmlns:a16="http://schemas.microsoft.com/office/drawing/2014/main" id="{ECB07169-1E1C-1643-B0EF-8C2C07251975}"/>
              </a:ext>
            </a:extLst>
          </p:cNvPr>
          <p:cNvSpPr/>
          <p:nvPr/>
        </p:nvSpPr>
        <p:spPr bwMode="auto">
          <a:xfrm>
            <a:off x="7346994" y="839820"/>
            <a:ext cx="3203358" cy="224671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ProductKey,</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SUM(Amount) AS TotalSales</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Fact Sales</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DimProduct</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ProductKey</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Title 1">
            <a:extLst>
              <a:ext uri="{FF2B5EF4-FFF2-40B4-BE49-F238E27FC236}">
                <a16:creationId xmlns:a16="http://schemas.microsoft.com/office/drawing/2014/main" id="{B9D5AC49-F7D1-AA4C-8623-6336CBDEFDDB}"/>
              </a:ext>
            </a:extLst>
          </p:cNvPr>
          <p:cNvSpPr>
            <a:spLocks noGrp="1"/>
          </p:cNvSpPr>
          <p:nvPr>
            <p:ph type="title"/>
          </p:nvPr>
        </p:nvSpPr>
        <p:spPr>
          <a:xfrm>
            <a:off x="588263" y="3457130"/>
            <a:ext cx="5146331" cy="1046440"/>
          </a:xfrm>
        </p:spPr>
        <p:txBody>
          <a:bodyPr anchor="t"/>
          <a:lstStyle/>
          <a:p>
            <a:pPr algn="ctr"/>
            <a:r>
              <a:rPr lang="en-US"/>
              <a:t>Build confidence in your data with result set cache</a:t>
            </a:r>
          </a:p>
        </p:txBody>
      </p:sp>
      <p:pic>
        <p:nvPicPr>
          <p:cNvPr id="17" name="Graphic 16">
            <a:extLst>
              <a:ext uri="{FF2B5EF4-FFF2-40B4-BE49-F238E27FC236}">
                <a16:creationId xmlns:a16="http://schemas.microsoft.com/office/drawing/2014/main" id="{B6337F51-CA2D-4917-9DFA-7FC653BB1D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712" y="5113760"/>
            <a:ext cx="653507" cy="653507"/>
          </a:xfrm>
          <a:prstGeom prst="rect">
            <a:avLst/>
          </a:prstGeom>
        </p:spPr>
      </p:pic>
      <p:pic>
        <p:nvPicPr>
          <p:cNvPr id="18" name="Graphic 17">
            <a:extLst>
              <a:ext uri="{FF2B5EF4-FFF2-40B4-BE49-F238E27FC236}">
                <a16:creationId xmlns:a16="http://schemas.microsoft.com/office/drawing/2014/main" id="{E1BE1643-CF93-4AAB-B500-A604E91049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2666" y="3457130"/>
            <a:ext cx="839089" cy="839089"/>
          </a:xfrm>
          <a:prstGeom prst="rect">
            <a:avLst/>
          </a:prstGeom>
        </p:spPr>
      </p:pic>
      <p:sp>
        <p:nvSpPr>
          <p:cNvPr id="19" name="TextBox 18">
            <a:extLst>
              <a:ext uri="{FF2B5EF4-FFF2-40B4-BE49-F238E27FC236}">
                <a16:creationId xmlns:a16="http://schemas.microsoft.com/office/drawing/2014/main" id="{3A365F69-2540-4C28-AC2C-E0EED1E9CD36}"/>
              </a:ext>
            </a:extLst>
          </p:cNvPr>
          <p:cNvSpPr txBox="1"/>
          <p:nvPr/>
        </p:nvSpPr>
        <p:spPr>
          <a:xfrm>
            <a:off x="9368534" y="5373008"/>
            <a:ext cx="99060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Warehouse</a:t>
            </a:r>
          </a:p>
        </p:txBody>
      </p:sp>
      <p:pic>
        <p:nvPicPr>
          <p:cNvPr id="21" name="Graphic 20">
            <a:extLst>
              <a:ext uri="{FF2B5EF4-FFF2-40B4-BE49-F238E27FC236}">
                <a16:creationId xmlns:a16="http://schemas.microsoft.com/office/drawing/2014/main" id="{ACFAA4DA-24C9-4E97-A7F4-CD98ACF4B5B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87257" y="3698831"/>
            <a:ext cx="382685" cy="382685"/>
          </a:xfrm>
          <a:prstGeom prst="rect">
            <a:avLst/>
          </a:prstGeom>
        </p:spPr>
      </p:pic>
      <p:sp>
        <p:nvSpPr>
          <p:cNvPr id="22" name="TextBox 21">
            <a:extLst>
              <a:ext uri="{FF2B5EF4-FFF2-40B4-BE49-F238E27FC236}">
                <a16:creationId xmlns:a16="http://schemas.microsoft.com/office/drawing/2014/main" id="{943AEDC2-6133-44A5-AFFA-8014300905EE}"/>
              </a:ext>
            </a:extLst>
          </p:cNvPr>
          <p:cNvSpPr txBox="1"/>
          <p:nvPr/>
        </p:nvSpPr>
        <p:spPr>
          <a:xfrm>
            <a:off x="11054614" y="3705507"/>
            <a:ext cx="77716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Resultset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Cache</a:t>
            </a:r>
          </a:p>
        </p:txBody>
      </p:sp>
      <p:pic>
        <p:nvPicPr>
          <p:cNvPr id="23" name="Picture 22">
            <a:extLst>
              <a:ext uri="{FF2B5EF4-FFF2-40B4-BE49-F238E27FC236}">
                <a16:creationId xmlns:a16="http://schemas.microsoft.com/office/drawing/2014/main" id="{03BF22D9-BF96-40EA-BB2C-2E818E6A5F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65130" y="4118567"/>
            <a:ext cx="404812" cy="404812"/>
          </a:xfrm>
          <a:prstGeom prst="rect">
            <a:avLst/>
          </a:prstGeom>
        </p:spPr>
      </p:pic>
      <p:grpSp>
        <p:nvGrpSpPr>
          <p:cNvPr id="24" name="Group 230">
            <a:extLst>
              <a:ext uri="{FF2B5EF4-FFF2-40B4-BE49-F238E27FC236}">
                <a16:creationId xmlns:a16="http://schemas.microsoft.com/office/drawing/2014/main" id="{EB4F720F-85CB-A747-A447-CA893296D9DA}"/>
              </a:ext>
            </a:extLst>
          </p:cNvPr>
          <p:cNvGrpSpPr>
            <a:grpSpLocks noChangeAspect="1"/>
          </p:cNvGrpSpPr>
          <p:nvPr/>
        </p:nvGrpSpPr>
        <p:grpSpPr bwMode="auto">
          <a:xfrm>
            <a:off x="2623258" y="1872133"/>
            <a:ext cx="1112814" cy="1193121"/>
            <a:chOff x="5227" y="2781"/>
            <a:chExt cx="291" cy="312"/>
          </a:xfrm>
        </p:grpSpPr>
        <p:sp>
          <p:nvSpPr>
            <p:cNvPr id="25" name="Freeform 231">
              <a:extLst>
                <a:ext uri="{FF2B5EF4-FFF2-40B4-BE49-F238E27FC236}">
                  <a16:creationId xmlns:a16="http://schemas.microsoft.com/office/drawing/2014/main" id="{9EB95934-52ED-9540-8663-87F68DBECC0A}"/>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32">
              <a:extLst>
                <a:ext uri="{FF2B5EF4-FFF2-40B4-BE49-F238E27FC236}">
                  <a16:creationId xmlns:a16="http://schemas.microsoft.com/office/drawing/2014/main" id="{5A6357D4-03CE-214F-9F97-B35D444F6F1B}"/>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421893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6F54884-0D27-4634-B557-0252EFDCA88A}"/>
              </a:ext>
            </a:extLst>
          </p:cNvPr>
          <p:cNvSpPr/>
          <p:nvPr/>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18325DA-E0B7-41AC-8264-A5EF36552649}"/>
              </a:ext>
            </a:extLst>
          </p:cNvPr>
          <p:cNvSpPr>
            <a:spLocks noGrp="1"/>
          </p:cNvSpPr>
          <p:nvPr>
            <p:ph type="title"/>
          </p:nvPr>
        </p:nvSpPr>
        <p:spPr>
          <a:xfrm>
            <a:off x="588263" y="3458802"/>
            <a:ext cx="5146331" cy="1046440"/>
          </a:xfrm>
        </p:spPr>
        <p:txBody>
          <a:bodyPr/>
          <a:lstStyle/>
          <a:p>
            <a:pPr algn="ctr"/>
            <a:r>
              <a:rPr lang="en-US">
                <a:solidFill>
                  <a:schemeClr val="accent2"/>
                </a:solidFill>
              </a:rPr>
              <a:t>Empower</a:t>
            </a:r>
            <a:r>
              <a:rPr lang="en-US"/>
              <a:t> more users per data warehouse</a:t>
            </a:r>
          </a:p>
        </p:txBody>
      </p:sp>
      <p:sp>
        <p:nvSpPr>
          <p:cNvPr id="4" name="Text Placeholder 2">
            <a:extLst>
              <a:ext uri="{FF2B5EF4-FFF2-40B4-BE49-F238E27FC236}">
                <a16:creationId xmlns:a16="http://schemas.microsoft.com/office/drawing/2014/main" id="{121A9E22-E323-40DC-973D-1579023AF66C}"/>
              </a:ext>
            </a:extLst>
          </p:cNvPr>
          <p:cNvSpPr>
            <a:spLocks noGrp="1"/>
          </p:cNvSpPr>
          <p:nvPr>
            <p:ph type="body" sz="quarter" idx="10"/>
          </p:nvPr>
        </p:nvSpPr>
        <p:spPr>
          <a:xfrm>
            <a:off x="7415758" y="1957734"/>
            <a:ext cx="4621621" cy="2616101"/>
          </a:xfrm>
        </p:spPr>
        <p:txBody>
          <a:bodyPr/>
          <a:lstStyle/>
          <a:p>
            <a:pPr marL="0" indent="0">
              <a:buNone/>
            </a:pPr>
            <a:r>
              <a:rPr lang="en-US">
                <a:cs typeface="Segoe UI"/>
              </a:rPr>
              <a:t>Leverage up to 128 concurrent </a:t>
            </a:r>
            <a:br>
              <a:rPr lang="en-US">
                <a:cs typeface="Segoe UI"/>
              </a:rPr>
            </a:br>
            <a:r>
              <a:rPr lang="en-US">
                <a:cs typeface="Segoe UI"/>
              </a:rPr>
              <a:t>slots, simultaneously, on a single </a:t>
            </a:r>
            <a:br>
              <a:rPr lang="en-US">
                <a:cs typeface="Segoe UI"/>
              </a:rPr>
            </a:br>
            <a:r>
              <a:rPr lang="en-US">
                <a:cs typeface="Segoe UI"/>
              </a:rPr>
              <a:t>data warehouse</a:t>
            </a:r>
          </a:p>
          <a:p>
            <a:pPr marL="0" indent="0">
              <a:buNone/>
            </a:pPr>
            <a:r>
              <a:rPr lang="en-US">
                <a:cs typeface="Segoe UI"/>
              </a:rPr>
              <a:t>Number of simultaneous workloads increases with data warehouse capacity</a:t>
            </a:r>
          </a:p>
          <a:p>
            <a:pPr marL="0" indent="0">
              <a:buNone/>
            </a:pPr>
            <a:r>
              <a:rPr lang="en-US">
                <a:cs typeface="Segoe UI"/>
              </a:rPr>
              <a:t>Utilize preset functions to allocate resources that need them the most</a:t>
            </a:r>
          </a:p>
        </p:txBody>
      </p:sp>
      <p:grpSp>
        <p:nvGrpSpPr>
          <p:cNvPr id="12" name="Group 11">
            <a:extLst>
              <a:ext uri="{FF2B5EF4-FFF2-40B4-BE49-F238E27FC236}">
                <a16:creationId xmlns:a16="http://schemas.microsoft.com/office/drawing/2014/main" id="{54E06303-CDBC-4D63-A98E-43B11BD92C79}"/>
              </a:ext>
            </a:extLst>
          </p:cNvPr>
          <p:cNvGrpSpPr/>
          <p:nvPr/>
        </p:nvGrpSpPr>
        <p:grpSpPr>
          <a:xfrm>
            <a:off x="6866611" y="1974751"/>
            <a:ext cx="350722" cy="350338"/>
            <a:chOff x="2454274" y="4329114"/>
            <a:chExt cx="419100" cy="419100"/>
          </a:xfrm>
          <a:solidFill>
            <a:schemeClr val="accent2"/>
          </a:solidFill>
        </p:grpSpPr>
        <p:sp>
          <p:nvSpPr>
            <p:cNvPr id="13" name="Freeform 37">
              <a:extLst>
                <a:ext uri="{FF2B5EF4-FFF2-40B4-BE49-F238E27FC236}">
                  <a16:creationId xmlns:a16="http://schemas.microsoft.com/office/drawing/2014/main" id="{2FCCC709-D27D-446E-AF98-0B290F15C1C5}"/>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38">
              <a:extLst>
                <a:ext uri="{FF2B5EF4-FFF2-40B4-BE49-F238E27FC236}">
                  <a16:creationId xmlns:a16="http://schemas.microsoft.com/office/drawing/2014/main" id="{ED5FBD70-B449-4C31-8561-CBBA1DA0C735}"/>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C58AFF7D-E8AB-4B56-BE46-02EC7FB27C7E}"/>
              </a:ext>
            </a:extLst>
          </p:cNvPr>
          <p:cNvGrpSpPr/>
          <p:nvPr/>
        </p:nvGrpSpPr>
        <p:grpSpPr>
          <a:xfrm>
            <a:off x="6866611" y="3115959"/>
            <a:ext cx="350722" cy="350338"/>
            <a:chOff x="2454274" y="4329114"/>
            <a:chExt cx="419100" cy="419100"/>
          </a:xfrm>
          <a:solidFill>
            <a:schemeClr val="accent2"/>
          </a:solidFill>
        </p:grpSpPr>
        <p:sp>
          <p:nvSpPr>
            <p:cNvPr id="16" name="Freeform 37">
              <a:extLst>
                <a:ext uri="{FF2B5EF4-FFF2-40B4-BE49-F238E27FC236}">
                  <a16:creationId xmlns:a16="http://schemas.microsoft.com/office/drawing/2014/main" id="{2094DDF2-0F76-43EE-B5A5-15E9B5CD9AF0}"/>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38">
              <a:extLst>
                <a:ext uri="{FF2B5EF4-FFF2-40B4-BE49-F238E27FC236}">
                  <a16:creationId xmlns:a16="http://schemas.microsoft.com/office/drawing/2014/main" id="{F0A486F0-6B07-44A3-B171-18E0140C6F85}"/>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12AA7A4-B05A-4375-BB0A-308279BE6C09}"/>
              </a:ext>
            </a:extLst>
          </p:cNvPr>
          <p:cNvGrpSpPr/>
          <p:nvPr/>
        </p:nvGrpSpPr>
        <p:grpSpPr>
          <a:xfrm>
            <a:off x="6866611" y="3959537"/>
            <a:ext cx="350722" cy="350338"/>
            <a:chOff x="2454274" y="4329114"/>
            <a:chExt cx="419100" cy="419100"/>
          </a:xfrm>
          <a:solidFill>
            <a:schemeClr val="accent2"/>
          </a:solidFill>
        </p:grpSpPr>
        <p:sp>
          <p:nvSpPr>
            <p:cNvPr id="19" name="Freeform 37">
              <a:extLst>
                <a:ext uri="{FF2B5EF4-FFF2-40B4-BE49-F238E27FC236}">
                  <a16:creationId xmlns:a16="http://schemas.microsoft.com/office/drawing/2014/main" id="{AC5AB8A7-ED1C-4550-92AA-B6DBA6C6C544}"/>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8">
              <a:extLst>
                <a:ext uri="{FF2B5EF4-FFF2-40B4-BE49-F238E27FC236}">
                  <a16:creationId xmlns:a16="http://schemas.microsoft.com/office/drawing/2014/main" id="{90D32F93-4037-459D-AACF-BA3D961652A0}"/>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230">
            <a:extLst>
              <a:ext uri="{FF2B5EF4-FFF2-40B4-BE49-F238E27FC236}">
                <a16:creationId xmlns:a16="http://schemas.microsoft.com/office/drawing/2014/main" id="{76BEB2CD-7AA0-CA41-854F-9F528F2F701E}"/>
              </a:ext>
            </a:extLst>
          </p:cNvPr>
          <p:cNvGrpSpPr>
            <a:grpSpLocks noChangeAspect="1"/>
          </p:cNvGrpSpPr>
          <p:nvPr/>
        </p:nvGrpSpPr>
        <p:grpSpPr bwMode="auto">
          <a:xfrm>
            <a:off x="2623258" y="1872133"/>
            <a:ext cx="1112814" cy="1193121"/>
            <a:chOff x="5227" y="2781"/>
            <a:chExt cx="291" cy="312"/>
          </a:xfrm>
        </p:grpSpPr>
        <p:sp>
          <p:nvSpPr>
            <p:cNvPr id="22" name="Freeform 231">
              <a:extLst>
                <a:ext uri="{FF2B5EF4-FFF2-40B4-BE49-F238E27FC236}">
                  <a16:creationId xmlns:a16="http://schemas.microsoft.com/office/drawing/2014/main" id="{026B88CD-E05F-4349-8787-ECB5BC732027}"/>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32">
              <a:extLst>
                <a:ext uri="{FF2B5EF4-FFF2-40B4-BE49-F238E27FC236}">
                  <a16:creationId xmlns:a16="http://schemas.microsoft.com/office/drawing/2014/main" id="{8E893F4E-8BF4-7142-8139-B21C7D25D442}"/>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102168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1FF74E6-EC64-41FD-B949-CB5F77AFA338}"/>
              </a:ext>
            </a:extLst>
          </p:cNvPr>
          <p:cNvSpPr/>
          <p:nvPr/>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a:spLocks noGrp="1"/>
          </p:cNvSpPr>
          <p:nvPr>
            <p:ph type="title"/>
          </p:nvPr>
        </p:nvSpPr>
        <p:spPr>
          <a:xfrm>
            <a:off x="588263" y="3462692"/>
            <a:ext cx="5146331" cy="1569660"/>
          </a:xfrm>
        </p:spPr>
        <p:txBody>
          <a:bodyPr/>
          <a:lstStyle/>
          <a:p>
            <a:pPr algn="ctr"/>
            <a:r>
              <a:rPr lang="en-US">
                <a:solidFill>
                  <a:schemeClr val="accent2"/>
                </a:solidFill>
              </a:rPr>
              <a:t>Use preferred tools </a:t>
            </a:r>
            <a:r>
              <a:rPr lang="en-US"/>
              <a:t>for Azure Synapse Analytics development</a:t>
            </a:r>
          </a:p>
        </p:txBody>
      </p:sp>
      <p:sp>
        <p:nvSpPr>
          <p:cNvPr id="22" name="Text Placeholder 2">
            <a:extLst>
              <a:ext uri="{FF2B5EF4-FFF2-40B4-BE49-F238E27FC236}">
                <a16:creationId xmlns:a16="http://schemas.microsoft.com/office/drawing/2014/main" id="{EEAE4352-8255-4986-8761-4D5404FBEA7A}"/>
              </a:ext>
            </a:extLst>
          </p:cNvPr>
          <p:cNvSpPr>
            <a:spLocks noGrp="1"/>
          </p:cNvSpPr>
          <p:nvPr>
            <p:ph type="body" sz="quarter" idx="10"/>
          </p:nvPr>
        </p:nvSpPr>
        <p:spPr>
          <a:xfrm>
            <a:off x="7018520" y="1956062"/>
            <a:ext cx="4621621" cy="2308324"/>
          </a:xfrm>
        </p:spPr>
        <p:txBody>
          <a:bodyPr/>
          <a:lstStyle/>
          <a:p>
            <a:pPr marL="402336" indent="0">
              <a:buNone/>
            </a:pPr>
            <a:r>
              <a:rPr lang="en-US">
                <a:cs typeface="Segoe UI"/>
              </a:rPr>
              <a:t>Familiar SQL experience with SQL Server Management Studio</a:t>
            </a:r>
          </a:p>
          <a:p>
            <a:pPr marL="402336" indent="0">
              <a:buNone/>
            </a:pPr>
            <a:r>
              <a:rPr lang="en-US">
                <a:cs typeface="Segoe UI"/>
              </a:rPr>
              <a:t>Track, apply, and deploy changes with Azure DevOps in Visual Studio</a:t>
            </a:r>
          </a:p>
          <a:p>
            <a:pPr marL="402336" indent="0">
              <a:buNone/>
            </a:pPr>
            <a:r>
              <a:rPr lang="en-US">
                <a:cs typeface="Segoe UI"/>
              </a:rPr>
              <a:t>Cross platform functionality with Azure Data Studio and </a:t>
            </a:r>
            <a:r>
              <a:rPr lang="en-US" err="1">
                <a:cs typeface="Segoe UI"/>
              </a:rPr>
              <a:t>VSCode</a:t>
            </a:r>
            <a:endParaRPr lang="en-US">
              <a:cs typeface="Segoe UI"/>
            </a:endParaRPr>
          </a:p>
        </p:txBody>
      </p:sp>
      <p:grpSp>
        <p:nvGrpSpPr>
          <p:cNvPr id="23" name="Group 22">
            <a:extLst>
              <a:ext uri="{FF2B5EF4-FFF2-40B4-BE49-F238E27FC236}">
                <a16:creationId xmlns:a16="http://schemas.microsoft.com/office/drawing/2014/main" id="{5B48C32A-D3FA-4B64-9BD1-3A43E857336E}"/>
              </a:ext>
            </a:extLst>
          </p:cNvPr>
          <p:cNvGrpSpPr/>
          <p:nvPr/>
        </p:nvGrpSpPr>
        <p:grpSpPr>
          <a:xfrm>
            <a:off x="6866611" y="1969927"/>
            <a:ext cx="350722" cy="350338"/>
            <a:chOff x="2454274" y="4329114"/>
            <a:chExt cx="419100" cy="419100"/>
          </a:xfrm>
          <a:solidFill>
            <a:schemeClr val="accent2"/>
          </a:solidFill>
        </p:grpSpPr>
        <p:sp>
          <p:nvSpPr>
            <p:cNvPr id="24" name="Freeform 37">
              <a:extLst>
                <a:ext uri="{FF2B5EF4-FFF2-40B4-BE49-F238E27FC236}">
                  <a16:creationId xmlns:a16="http://schemas.microsoft.com/office/drawing/2014/main" id="{24C2E7E1-FA27-49FA-B784-EDAF22F5A49F}"/>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38">
              <a:extLst>
                <a:ext uri="{FF2B5EF4-FFF2-40B4-BE49-F238E27FC236}">
                  <a16:creationId xmlns:a16="http://schemas.microsoft.com/office/drawing/2014/main" id="{B35A0CAE-46B4-4BEE-9C7A-3903F00C95A6}"/>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F4FF8CB7-8FD7-42F5-A2C6-B3643AECE59D}"/>
              </a:ext>
            </a:extLst>
          </p:cNvPr>
          <p:cNvGrpSpPr/>
          <p:nvPr/>
        </p:nvGrpSpPr>
        <p:grpSpPr>
          <a:xfrm>
            <a:off x="6866611" y="2813540"/>
            <a:ext cx="350722" cy="350338"/>
            <a:chOff x="2454274" y="4329114"/>
            <a:chExt cx="419100" cy="419100"/>
          </a:xfrm>
          <a:solidFill>
            <a:schemeClr val="accent2"/>
          </a:solidFill>
        </p:grpSpPr>
        <p:sp>
          <p:nvSpPr>
            <p:cNvPr id="27" name="Freeform 37">
              <a:extLst>
                <a:ext uri="{FF2B5EF4-FFF2-40B4-BE49-F238E27FC236}">
                  <a16:creationId xmlns:a16="http://schemas.microsoft.com/office/drawing/2014/main" id="{F83721A8-7A95-4752-A065-064B34C9D444}"/>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38">
              <a:extLst>
                <a:ext uri="{FF2B5EF4-FFF2-40B4-BE49-F238E27FC236}">
                  <a16:creationId xmlns:a16="http://schemas.microsoft.com/office/drawing/2014/main" id="{D602D33D-6E85-49FF-8E10-9D384D15D9F9}"/>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0C642187-50CD-4DED-BADF-A3D8BF9510DA}"/>
              </a:ext>
            </a:extLst>
          </p:cNvPr>
          <p:cNvGrpSpPr/>
          <p:nvPr/>
        </p:nvGrpSpPr>
        <p:grpSpPr>
          <a:xfrm>
            <a:off x="6866611" y="3664647"/>
            <a:ext cx="350722" cy="350338"/>
            <a:chOff x="2454274" y="4329114"/>
            <a:chExt cx="419100" cy="419100"/>
          </a:xfrm>
          <a:solidFill>
            <a:schemeClr val="accent2"/>
          </a:solidFill>
        </p:grpSpPr>
        <p:sp>
          <p:nvSpPr>
            <p:cNvPr id="30" name="Freeform 37">
              <a:extLst>
                <a:ext uri="{FF2B5EF4-FFF2-40B4-BE49-F238E27FC236}">
                  <a16:creationId xmlns:a16="http://schemas.microsoft.com/office/drawing/2014/main" id="{777E258F-7B77-4FF1-B656-22AE3A4C2C75}"/>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38">
              <a:extLst>
                <a:ext uri="{FF2B5EF4-FFF2-40B4-BE49-F238E27FC236}">
                  <a16:creationId xmlns:a16="http://schemas.microsoft.com/office/drawing/2014/main" id="{BB8AEB3E-94A1-40DE-91B9-1106F2C4752E}"/>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230">
            <a:extLst>
              <a:ext uri="{FF2B5EF4-FFF2-40B4-BE49-F238E27FC236}">
                <a16:creationId xmlns:a16="http://schemas.microsoft.com/office/drawing/2014/main" id="{C401B96F-E23D-8C41-B722-8756AA9B87A4}"/>
              </a:ext>
            </a:extLst>
          </p:cNvPr>
          <p:cNvGrpSpPr>
            <a:grpSpLocks noChangeAspect="1"/>
          </p:cNvGrpSpPr>
          <p:nvPr/>
        </p:nvGrpSpPr>
        <p:grpSpPr bwMode="auto">
          <a:xfrm>
            <a:off x="2623258" y="1872133"/>
            <a:ext cx="1112814" cy="1193121"/>
            <a:chOff x="5227" y="2781"/>
            <a:chExt cx="291" cy="312"/>
          </a:xfrm>
        </p:grpSpPr>
        <p:sp>
          <p:nvSpPr>
            <p:cNvPr id="33" name="Freeform 231">
              <a:extLst>
                <a:ext uri="{FF2B5EF4-FFF2-40B4-BE49-F238E27FC236}">
                  <a16:creationId xmlns:a16="http://schemas.microsoft.com/office/drawing/2014/main" id="{392530A0-A2FD-654E-9F67-95D1DEDDACB0}"/>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232">
              <a:extLst>
                <a:ext uri="{FF2B5EF4-FFF2-40B4-BE49-F238E27FC236}">
                  <a16:creationId xmlns:a16="http://schemas.microsoft.com/office/drawing/2014/main" id="{1A1CF88A-B2B5-E94C-8587-FC090FC8FB19}"/>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527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1FF74E6-EC64-41FD-B949-CB5F77AFA338}"/>
              </a:ext>
            </a:extLst>
          </p:cNvPr>
          <p:cNvSpPr/>
          <p:nvPr/>
        </p:nvSpPr>
        <p:spPr bwMode="auto">
          <a:xfrm>
            <a:off x="0" y="7495"/>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a:spLocks noGrp="1"/>
          </p:cNvSpPr>
          <p:nvPr>
            <p:ph type="title"/>
          </p:nvPr>
        </p:nvSpPr>
        <p:spPr>
          <a:xfrm>
            <a:off x="588263" y="3458980"/>
            <a:ext cx="5146331" cy="1569660"/>
          </a:xfrm>
        </p:spPr>
        <p:txBody>
          <a:bodyPr/>
          <a:lstStyle/>
          <a:p>
            <a:pPr algn="ctr"/>
            <a:r>
              <a:rPr lang="en-US">
                <a:solidFill>
                  <a:schemeClr val="accent2"/>
                </a:solidFill>
              </a:rPr>
              <a:t>Use preferred tools </a:t>
            </a:r>
            <a:r>
              <a:rPr lang="en-US"/>
              <a:t>for Azure Synapse Analytics development</a:t>
            </a:r>
          </a:p>
        </p:txBody>
      </p:sp>
      <p:pic>
        <p:nvPicPr>
          <p:cNvPr id="4" name="Picture 4" descr="A screenshot of a cell phone&#10;&#10;Description generated with very high confidence">
            <a:extLst>
              <a:ext uri="{FF2B5EF4-FFF2-40B4-BE49-F238E27FC236}">
                <a16:creationId xmlns:a16="http://schemas.microsoft.com/office/drawing/2014/main" id="{B52600E9-7149-4A7A-AF80-9F2DCE645A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1634" y="1004723"/>
            <a:ext cx="4914900" cy="201930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A036AC9-A191-466E-8869-B8C529F214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97364" y="3349516"/>
            <a:ext cx="4914900" cy="2724150"/>
          </a:xfrm>
          <a:prstGeom prst="rect">
            <a:avLst/>
          </a:prstGeom>
        </p:spPr>
      </p:pic>
      <p:grpSp>
        <p:nvGrpSpPr>
          <p:cNvPr id="11" name="Group 230">
            <a:extLst>
              <a:ext uri="{FF2B5EF4-FFF2-40B4-BE49-F238E27FC236}">
                <a16:creationId xmlns:a16="http://schemas.microsoft.com/office/drawing/2014/main" id="{D147CD23-D042-8648-902D-1D3BFEEDDB9D}"/>
              </a:ext>
            </a:extLst>
          </p:cNvPr>
          <p:cNvGrpSpPr>
            <a:grpSpLocks noChangeAspect="1"/>
          </p:cNvGrpSpPr>
          <p:nvPr/>
        </p:nvGrpSpPr>
        <p:grpSpPr bwMode="auto">
          <a:xfrm>
            <a:off x="2623258" y="1872133"/>
            <a:ext cx="1112814" cy="1193121"/>
            <a:chOff x="5227" y="2781"/>
            <a:chExt cx="291" cy="312"/>
          </a:xfrm>
        </p:grpSpPr>
        <p:sp>
          <p:nvSpPr>
            <p:cNvPr id="12" name="Freeform 231">
              <a:extLst>
                <a:ext uri="{FF2B5EF4-FFF2-40B4-BE49-F238E27FC236}">
                  <a16:creationId xmlns:a16="http://schemas.microsoft.com/office/drawing/2014/main" id="{3E7443D9-DEE4-6D49-8169-F7A9E24AAB6D}"/>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232">
              <a:extLst>
                <a:ext uri="{FF2B5EF4-FFF2-40B4-BE49-F238E27FC236}">
                  <a16:creationId xmlns:a16="http://schemas.microsoft.com/office/drawing/2014/main" id="{2431674A-CCEE-994F-9EFF-983274B81044}"/>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145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1C0D-7317-43DA-9871-3CF1F05795A4}"/>
              </a:ext>
            </a:extLst>
          </p:cNvPr>
          <p:cNvSpPr>
            <a:spLocks noGrp="1"/>
          </p:cNvSpPr>
          <p:nvPr>
            <p:ph type="title"/>
          </p:nvPr>
        </p:nvSpPr>
        <p:spPr>
          <a:xfrm>
            <a:off x="426425" y="2876006"/>
            <a:ext cx="9518764" cy="1341167"/>
          </a:xfrm>
        </p:spPr>
        <p:txBody>
          <a:bodyPr/>
          <a:lstStyle/>
          <a:p>
            <a:r>
              <a:rPr lang="en-US" sz="4800"/>
              <a:t>In preview </a:t>
            </a:r>
            <a:r>
              <a:rPr lang="en-US" sz="3200"/>
              <a:t>(publicly available soon)</a:t>
            </a:r>
            <a:br>
              <a:rPr lang="en-US" sz="4400"/>
            </a:br>
            <a:r>
              <a:rPr lang="en-US" sz="3600" spc="-50">
                <a:solidFill>
                  <a:schemeClr val="accent1"/>
                </a:solidFill>
              </a:rPr>
              <a:t>Synapse Studio, serverless Query-as-a-Service, big data processing, &amp; more</a:t>
            </a:r>
            <a:endParaRPr lang="en-US" sz="4400" spc="-50">
              <a:solidFill>
                <a:schemeClr val="accent1"/>
              </a:solidFill>
            </a:endParaRPr>
          </a:p>
        </p:txBody>
      </p:sp>
    </p:spTree>
    <p:extLst>
      <p:ext uri="{BB962C8B-B14F-4D97-AF65-F5344CB8AC3E}">
        <p14:creationId xmlns:p14="http://schemas.microsoft.com/office/powerpoint/2010/main" val="56333629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Azure Synapse Studio</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a:ln w="3175">
                <a:noFill/>
              </a:ln>
              <a:cs typeface="Segoe UI Semibold"/>
            </a:endParaRPr>
          </a:p>
        </p:txBody>
      </p:sp>
      <p:pic>
        <p:nvPicPr>
          <p:cNvPr id="7" name="Picture 6">
            <a:extLst>
              <a:ext uri="{FF2B5EF4-FFF2-40B4-BE49-F238E27FC236}">
                <a16:creationId xmlns:a16="http://schemas.microsoft.com/office/drawing/2014/main" id="{E9377B10-60B9-42B6-9776-5BC0EC0124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0388" y="1267132"/>
            <a:ext cx="10268478" cy="5493032"/>
          </a:xfrm>
          <a:prstGeom prst="rect">
            <a:avLst/>
          </a:prstGeom>
        </p:spPr>
      </p:pic>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60969E2-5301-9948-B826-3D63990988A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60" y="0"/>
            <a:ext cx="12195060" cy="3429000"/>
          </a:xfrm>
          <a:prstGeom prst="rect">
            <a:avLst/>
          </a:prstGeom>
        </p:spPr>
      </p:pic>
      <p:sp>
        <p:nvSpPr>
          <p:cNvPr id="22" name="Rectangle 21">
            <a:extLst>
              <a:ext uri="{FF2B5EF4-FFF2-40B4-BE49-F238E27FC236}">
                <a16:creationId xmlns:a16="http://schemas.microsoft.com/office/drawing/2014/main" id="{6AB0E018-1540-B54D-BCE7-E78028DDFC73}"/>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86158" y="457200"/>
            <a:ext cx="4637171" cy="984885"/>
          </a:xfrm>
        </p:spPr>
        <p:txBody>
          <a:bodyPr/>
          <a:lstStyle/>
          <a:p>
            <a:r>
              <a:rPr lang="en-US" sz="3200"/>
              <a:t>Today, all businesses are data businesses</a:t>
            </a:r>
          </a:p>
        </p:txBody>
      </p:sp>
      <p:sp>
        <p:nvSpPr>
          <p:cNvPr id="7" name="Text Placeholder 6">
            <a:extLst>
              <a:ext uri="{FF2B5EF4-FFF2-40B4-BE49-F238E27FC236}">
                <a16:creationId xmlns:a16="http://schemas.microsoft.com/office/drawing/2014/main" id="{4DD3E591-D49A-994B-B4E3-4E8E8A7FFF56}"/>
              </a:ext>
            </a:extLst>
          </p:cNvPr>
          <p:cNvSpPr>
            <a:spLocks noGrp="1"/>
          </p:cNvSpPr>
          <p:nvPr>
            <p:ph type="body" sz="quarter" idx="10"/>
          </p:nvPr>
        </p:nvSpPr>
        <p:spPr>
          <a:xfrm>
            <a:off x="500305" y="1702338"/>
            <a:ext cx="5271510" cy="246221"/>
          </a:xfrm>
        </p:spPr>
        <p:txBody>
          <a:bodyPr/>
          <a:lstStyle/>
          <a:p>
            <a:r>
              <a:rPr lang="en-US" sz="1600"/>
              <a:t>Data is the lifeblood of modern work</a:t>
            </a:r>
          </a:p>
        </p:txBody>
      </p:sp>
      <p:sp>
        <p:nvSpPr>
          <p:cNvPr id="3" name="TextBox 2">
            <a:extLst>
              <a:ext uri="{FF2B5EF4-FFF2-40B4-BE49-F238E27FC236}">
                <a16:creationId xmlns:a16="http://schemas.microsoft.com/office/drawing/2014/main" id="{0F4345F7-6449-493E-8966-E8756C90F7B7}"/>
              </a:ext>
            </a:extLst>
          </p:cNvPr>
          <p:cNvSpPr txBox="1"/>
          <p:nvPr/>
        </p:nvSpPr>
        <p:spPr>
          <a:xfrm>
            <a:off x="783205" y="4779011"/>
            <a:ext cx="2349918"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Data makes business possible</a:t>
            </a:r>
          </a:p>
        </p:txBody>
      </p:sp>
      <p:sp>
        <p:nvSpPr>
          <p:cNvPr id="6" name="TextBox 5">
            <a:extLst>
              <a:ext uri="{FF2B5EF4-FFF2-40B4-BE49-F238E27FC236}">
                <a16:creationId xmlns:a16="http://schemas.microsoft.com/office/drawing/2014/main" id="{567AB586-4EFA-4251-93D5-3096DF7B15B3}"/>
              </a:ext>
            </a:extLst>
          </p:cNvPr>
          <p:cNvSpPr txBox="1"/>
          <p:nvPr/>
        </p:nvSpPr>
        <p:spPr>
          <a:xfrm>
            <a:off x="4746812" y="4779011"/>
            <a:ext cx="2711003"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Data is crucial to businesses of all sizes</a:t>
            </a:r>
          </a:p>
        </p:txBody>
      </p:sp>
      <p:sp>
        <p:nvSpPr>
          <p:cNvPr id="8" name="TextBox 7">
            <a:extLst>
              <a:ext uri="{FF2B5EF4-FFF2-40B4-BE49-F238E27FC236}">
                <a16:creationId xmlns:a16="http://schemas.microsoft.com/office/drawing/2014/main" id="{B12A4C8E-EE0E-483E-BEE4-873B569C1190}"/>
              </a:ext>
            </a:extLst>
          </p:cNvPr>
          <p:cNvSpPr txBox="1"/>
          <p:nvPr/>
        </p:nvSpPr>
        <p:spPr>
          <a:xfrm>
            <a:off x="8640483" y="4779011"/>
            <a:ext cx="2338187"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Securing data is mandatory</a:t>
            </a:r>
          </a:p>
        </p:txBody>
      </p:sp>
      <p:cxnSp>
        <p:nvCxnSpPr>
          <p:cNvPr id="15" name="Straight Connector 14">
            <a:extLst>
              <a:ext uri="{FF2B5EF4-FFF2-40B4-BE49-F238E27FC236}">
                <a16:creationId xmlns:a16="http://schemas.microsoft.com/office/drawing/2014/main" id="{9685E04D-7F59-7446-AE6A-2A363FB2B9A6}"/>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385356-A2F5-4248-9BB1-18E6F3B7D1F9}"/>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20088D-0BB5-6E48-BCB1-9652F31BB1AC}"/>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219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350"/>
                                        <p:tgtEl>
                                          <p:spTgt spid="3"/>
                                        </p:tgtEl>
                                        <p:attrNameLst>
                                          <p:attrName>ppt_y</p:attrName>
                                        </p:attrNameLst>
                                      </p:cBhvr>
                                      <p:tavLst>
                                        <p:tav tm="0">
                                          <p:val>
                                            <p:strVal val="#ppt_y+#ppt_h*1.125000"/>
                                          </p:val>
                                        </p:tav>
                                        <p:tav tm="100000">
                                          <p:val>
                                            <p:strVal val="#ppt_y"/>
                                          </p:val>
                                        </p:tav>
                                      </p:tavLst>
                                    </p:anim>
                                    <p:animEffect transition="in" filter="wipe(up)">
                                      <p:cBhvr>
                                        <p:cTn id="11" dur="350"/>
                                        <p:tgtEl>
                                          <p:spTgt spid="3"/>
                                        </p:tgtEl>
                                      </p:cBhvr>
                                    </p:animEffect>
                                  </p:childTnLst>
                                </p:cTn>
                              </p:par>
                              <p:par>
                                <p:cTn id="12" presetID="22" presetClass="entr" presetSubtype="1" fill="hold" nodeType="withEffect">
                                  <p:stCondLst>
                                    <p:cond delay="10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p:tgtEl>
                                          <p:spTgt spid="6"/>
                                        </p:tgtEl>
                                        <p:attrNameLst>
                                          <p:attrName>ppt_y</p:attrName>
                                        </p:attrNameLst>
                                      </p:cBhvr>
                                      <p:tavLst>
                                        <p:tav tm="0">
                                          <p:val>
                                            <p:strVal val="#ppt_y+#ppt_h*1.125000"/>
                                          </p:val>
                                        </p:tav>
                                        <p:tav tm="100000">
                                          <p:val>
                                            <p:strVal val="#ppt_y"/>
                                          </p:val>
                                        </p:tav>
                                      </p:tavLst>
                                    </p:anim>
                                    <p:animEffect transition="in" filter="wipe(up)">
                                      <p:cBhvr>
                                        <p:cTn id="18" dur="350"/>
                                        <p:tgtEl>
                                          <p:spTgt spid="6"/>
                                        </p:tgtEl>
                                      </p:cBhvr>
                                    </p:animEffect>
                                  </p:childTnLst>
                                </p:cTn>
                              </p:par>
                              <p:par>
                                <p:cTn id="19" presetID="22" presetClass="entr" presetSubtype="1" fill="hold"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350"/>
                                        <p:tgtEl>
                                          <p:spTgt spid="8"/>
                                        </p:tgtEl>
                                        <p:attrNameLst>
                                          <p:attrName>ppt_y</p:attrName>
                                        </p:attrNameLst>
                                      </p:cBhvr>
                                      <p:tavLst>
                                        <p:tav tm="0">
                                          <p:val>
                                            <p:strVal val="#ppt_y+#ppt_h*1.125000"/>
                                          </p:val>
                                        </p:tav>
                                        <p:tav tm="100000">
                                          <p:val>
                                            <p:strVal val="#ppt_y"/>
                                          </p:val>
                                        </p:tav>
                                      </p:tavLst>
                                    </p:anim>
                                    <p:animEffect transition="in" filter="wipe(up)">
                                      <p:cBhvr>
                                        <p:cTn id="25" dur="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a:t>Azure 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8255239" cy="1009330"/>
          </a:xfrm>
        </p:spPr>
        <p:txBody>
          <a:bodyPr/>
          <a:lstStyle/>
          <a:p>
            <a:pPr>
              <a:lnSpc>
                <a:spcPct val="100000"/>
              </a:lnSpc>
              <a:spcAft>
                <a:spcPts val="1000"/>
              </a:spcAft>
            </a:pPr>
            <a:r>
              <a:rPr lang="en-US" sz="1800"/>
              <a:t>Azure Synapse Studio is divided into </a:t>
            </a:r>
            <a:r>
              <a:rPr lang="en-US" sz="1800" b="1"/>
              <a:t>Activity hubs</a:t>
            </a:r>
            <a:r>
              <a:rPr lang="en-US" sz="1800"/>
              <a:t>.</a:t>
            </a:r>
          </a:p>
          <a:p>
            <a:pPr>
              <a:lnSpc>
                <a:spcPct val="100000"/>
              </a:lnSpc>
              <a:spcAft>
                <a:spcPts val="1000"/>
              </a:spcAft>
            </a:pPr>
            <a:r>
              <a:rPr lang="en-US" sz="1800"/>
              <a:t>These organize the tasks needed for building your end-to-end analytics solution.</a:t>
            </a:r>
          </a:p>
          <a:p>
            <a:endParaRPr lang="en-US" sz="1800" b="1"/>
          </a:p>
        </p:txBody>
      </p:sp>
      <p:pic>
        <p:nvPicPr>
          <p:cNvPr id="5" name="Picture 4">
            <a:extLst>
              <a:ext uri="{FF2B5EF4-FFF2-40B4-BE49-F238E27FC236}">
                <a16:creationId xmlns:a16="http://schemas.microsoft.com/office/drawing/2014/main" id="{170DF605-DDEB-48D4-85CE-9D9C542FE2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174" y="2219324"/>
            <a:ext cx="7446443" cy="4514720"/>
          </a:xfrm>
          <a:prstGeom prst="rect">
            <a:avLst/>
          </a:prstGeom>
        </p:spPr>
      </p:pic>
      <p:sp>
        <p:nvSpPr>
          <p:cNvPr id="6" name="Rectangle 5">
            <a:extLst>
              <a:ext uri="{FF2B5EF4-FFF2-40B4-BE49-F238E27FC236}">
                <a16:creationId xmlns:a16="http://schemas.microsoft.com/office/drawing/2014/main" id="{CF609249-1FF9-4047-9880-87038F8C9C80}"/>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Overview</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807884" y="2896779"/>
            <a:ext cx="443666" cy="378964"/>
          </a:xfrm>
          <a:prstGeom prst="rect">
            <a:avLst/>
          </a:prstGeom>
        </p:spPr>
      </p:pic>
      <p:pic>
        <p:nvPicPr>
          <p:cNvPr id="19" name="Picture 18">
            <a:extLst>
              <a:ext uri="{FF2B5EF4-FFF2-40B4-BE49-F238E27FC236}">
                <a16:creationId xmlns:a16="http://schemas.microsoft.com/office/drawing/2014/main" id="{FE1B6DA7-8EBD-4B33-8AE7-6DCA55042D6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b="-17"/>
          <a:stretch/>
        </p:blipFill>
        <p:spPr>
          <a:xfrm>
            <a:off x="7662495" y="2916550"/>
            <a:ext cx="197152" cy="351292"/>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Configure the workspace, pools, access to artifacts, etc.</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Orchestrate</a:t>
            </a: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Design pipelines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6059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a:xfrm>
            <a:off x="426425" y="222583"/>
            <a:ext cx="11111453" cy="758022"/>
          </a:xfrm>
        </p:spPr>
        <p:txBody>
          <a:bodyPr/>
          <a:lstStyle/>
          <a:p>
            <a:r>
              <a:rPr lang="en-US"/>
              <a:t>Ingest &amp; transform data from the same service you use for data warehousing, big data processing, and Power BI reports</a:t>
            </a:r>
          </a:p>
        </p:txBody>
      </p:sp>
      <p:sp>
        <p:nvSpPr>
          <p:cNvPr id="5" name="Rectangle 4">
            <a:extLst>
              <a:ext uri="{FF2B5EF4-FFF2-40B4-BE49-F238E27FC236}">
                <a16:creationId xmlns:a16="http://schemas.microsoft.com/office/drawing/2014/main" id="{1BCE14EA-629F-4D74-A1D2-84C71A7D6FFD}"/>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Data Integration &gt; Pipelines</a:t>
            </a:r>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
          <a:stretch/>
        </p:blipFill>
        <p:spPr>
          <a:xfrm>
            <a:off x="303135" y="1489211"/>
            <a:ext cx="6460089" cy="218636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71402" y="2726233"/>
            <a:ext cx="7335270" cy="3728622"/>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6426" y="222583"/>
            <a:ext cx="11214194" cy="758022"/>
          </a:xfrm>
        </p:spPr>
        <p:txBody>
          <a:bodyPr/>
          <a:lstStyle/>
          <a:p>
            <a:r>
              <a:rPr lang="en-US"/>
              <a:t>Quickly explore data with serverless query over the data lake</a:t>
            </a:r>
          </a:p>
        </p:txBody>
      </p:sp>
      <p:sp>
        <p:nvSpPr>
          <p:cNvPr id="10" name="Rectangle 9">
            <a:extLst>
              <a:ext uri="{FF2B5EF4-FFF2-40B4-BE49-F238E27FC236}">
                <a16:creationId xmlns:a16="http://schemas.microsoft.com/office/drawing/2014/main" id="{31344E4D-41C2-4AE7-A101-BFA32C2291CD}"/>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Synapse Analytics &gt; SQL On Demand</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6426" y="980605"/>
            <a:ext cx="8134631" cy="4460033"/>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779" y="2997849"/>
            <a:ext cx="6908795" cy="3573624"/>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690" y="3498980"/>
            <a:ext cx="989045" cy="19294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46013-BB0C-4B74-9CDB-2AF59FC3859D}"/>
              </a:ext>
            </a:extLst>
          </p:cNvPr>
          <p:cNvSpPr>
            <a:spLocks noGrp="1"/>
          </p:cNvSpPr>
          <p:nvPr>
            <p:ph type="title"/>
          </p:nvPr>
        </p:nvSpPr>
        <p:spPr>
          <a:xfrm>
            <a:off x="426425" y="222583"/>
            <a:ext cx="11265565" cy="758022"/>
          </a:xfrm>
        </p:spPr>
        <p:txBody>
          <a:bodyPr/>
          <a:lstStyle/>
          <a:p>
            <a:r>
              <a:rPr lang="en-US"/>
              <a:t>Visualize your serverless query with the click of a button</a:t>
            </a:r>
          </a:p>
        </p:txBody>
      </p:sp>
      <p:sp>
        <p:nvSpPr>
          <p:cNvPr id="5" name="Rectangle 4">
            <a:extLst>
              <a:ext uri="{FF2B5EF4-FFF2-40B4-BE49-F238E27FC236}">
                <a16:creationId xmlns:a16="http://schemas.microsoft.com/office/drawing/2014/main" id="{E091548D-F3B1-42A0-A23F-F2B8CA8B724A}"/>
              </a:ext>
            </a:extLst>
          </p:cNvPr>
          <p:cNvSpPr/>
          <p:nvPr/>
        </p:nvSpPr>
        <p:spPr bwMode="auto">
          <a:xfrm>
            <a:off x="0" y="0"/>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Synapse Analytics &gt; SQL On Demand</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11" name="Picture 10">
            <a:extLst>
              <a:ext uri="{FF2B5EF4-FFF2-40B4-BE49-F238E27FC236}">
                <a16:creationId xmlns:a16="http://schemas.microsoft.com/office/drawing/2014/main" id="{C6FE515C-E731-4023-AF30-419A7F4B5F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6426" y="1026797"/>
            <a:ext cx="4991879" cy="3510336"/>
          </a:xfrm>
          <a:prstGeom prst="rect">
            <a:avLst/>
          </a:prstGeom>
          <a:ln>
            <a:solidFill>
              <a:schemeClr val="bg2">
                <a:lumMod val="50000"/>
              </a:schemeClr>
            </a:solidFill>
          </a:ln>
        </p:spPr>
      </p:pic>
      <p:pic>
        <p:nvPicPr>
          <p:cNvPr id="13" name="Picture 12">
            <a:extLst>
              <a:ext uri="{FF2B5EF4-FFF2-40B4-BE49-F238E27FC236}">
                <a16:creationId xmlns:a16="http://schemas.microsoft.com/office/drawing/2014/main" id="{F56FA381-6AC0-48A1-A3DD-3F70701EAA6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7640" y="3143999"/>
            <a:ext cx="5325510" cy="3653961"/>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30E9445A-C470-48A8-B1D9-8F5E26426AE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25889" y="1026796"/>
            <a:ext cx="4582609" cy="3944183"/>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5999776E-C083-4204-8E76-BA814F2CA597}"/>
              </a:ext>
            </a:extLst>
          </p:cNvPr>
          <p:cNvSpPr/>
          <p:nvPr/>
        </p:nvSpPr>
        <p:spPr bwMode="auto">
          <a:xfrm>
            <a:off x="8052318" y="2976465"/>
            <a:ext cx="337826" cy="16753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501302AC-AA07-43EB-B7BE-B2997388B387}"/>
              </a:ext>
            </a:extLst>
          </p:cNvPr>
          <p:cNvSpPr/>
          <p:nvPr/>
        </p:nvSpPr>
        <p:spPr bwMode="auto">
          <a:xfrm>
            <a:off x="4408285" y="5134946"/>
            <a:ext cx="337826" cy="16753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E5BCFA58-AB04-4A52-BF04-CF84C3F9ACFF}"/>
              </a:ext>
            </a:extLst>
          </p:cNvPr>
          <p:cNvSpPr/>
          <p:nvPr/>
        </p:nvSpPr>
        <p:spPr bwMode="auto">
          <a:xfrm>
            <a:off x="9535886" y="1380932"/>
            <a:ext cx="1101012" cy="22393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3AAFCD0-0E71-4605-85A2-28316D211CA3}"/>
              </a:ext>
            </a:extLst>
          </p:cNvPr>
          <p:cNvSpPr/>
          <p:nvPr/>
        </p:nvSpPr>
        <p:spPr bwMode="auto">
          <a:xfrm>
            <a:off x="5455627" y="3660712"/>
            <a:ext cx="1101012" cy="22393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97865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6" y="171783"/>
            <a:ext cx="10679938" cy="758022"/>
          </a:xfrm>
        </p:spPr>
        <p:txBody>
          <a:bodyPr/>
          <a:lstStyle/>
          <a:p>
            <a:r>
              <a:rPr lang="en-US"/>
              <a:t>Perform big data processing with embedded Apache Spark</a:t>
            </a:r>
          </a:p>
        </p:txBody>
      </p:sp>
      <p:sp>
        <p:nvSpPr>
          <p:cNvPr id="6" name="Rectangle 5">
            <a:extLst>
              <a:ext uri="{FF2B5EF4-FFF2-40B4-BE49-F238E27FC236}">
                <a16:creationId xmlns:a16="http://schemas.microsoft.com/office/drawing/2014/main" id="{D81449B9-F4E9-4EF9-A0F6-9D3FE0BE68F4}"/>
              </a:ext>
            </a:extLst>
          </p:cNvPr>
          <p:cNvSpPr/>
          <p:nvPr/>
        </p:nvSpPr>
        <p:spPr bwMode="auto">
          <a:xfrm>
            <a:off x="-1" y="-5080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Spark &gt; Simplified Experience</a:t>
            </a:r>
          </a:p>
        </p:txBody>
      </p:sp>
      <p:pic>
        <p:nvPicPr>
          <p:cNvPr id="2" name="Picture 1">
            <a:extLst>
              <a:ext uri="{FF2B5EF4-FFF2-40B4-BE49-F238E27FC236}">
                <a16:creationId xmlns:a16="http://schemas.microsoft.com/office/drawing/2014/main" id="{E54CD711-25D7-44DE-96EA-43D3BD2C72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6426" y="1031090"/>
            <a:ext cx="8929431" cy="3195677"/>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3A5056A9-8507-4693-9F93-FA01BADF3F3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17129" y="3210224"/>
            <a:ext cx="8000225" cy="3623812"/>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22CBFBD0-4E4B-47D6-B8FD-6B2795E9B479}"/>
              </a:ext>
            </a:extLst>
          </p:cNvPr>
          <p:cNvSpPr/>
          <p:nvPr/>
        </p:nvSpPr>
        <p:spPr bwMode="auto">
          <a:xfrm>
            <a:off x="3750906" y="2631234"/>
            <a:ext cx="793102" cy="25192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9557DF00-CC51-4F05-BB7D-5392800771BE}"/>
              </a:ext>
            </a:extLst>
          </p:cNvPr>
          <p:cNvCxnSpPr>
            <a:cxnSpLocks/>
          </p:cNvCxnSpPr>
          <p:nvPr/>
        </p:nvCxnSpPr>
        <p:spPr>
          <a:xfrm>
            <a:off x="4544008" y="2761860"/>
            <a:ext cx="2071396" cy="1334279"/>
          </a:xfrm>
          <a:prstGeom prst="bentConnector3">
            <a:avLst>
              <a:gd name="adj1" fmla="val 99550"/>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7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6" y="222583"/>
            <a:ext cx="7310014" cy="758022"/>
          </a:xfrm>
        </p:spPr>
        <p:txBody>
          <a:bodyPr/>
          <a:lstStyle/>
          <a:p>
            <a:r>
              <a:rPr lang="en-US"/>
              <a:t>All with your choice of language</a:t>
            </a:r>
            <a:br>
              <a:rPr lang="en-US"/>
            </a:br>
            <a:endParaRPr lang="en-US"/>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Develop</a:t>
            </a:r>
          </a:p>
        </p:txBody>
      </p:sp>
      <p:pic>
        <p:nvPicPr>
          <p:cNvPr id="6" name="Picture 5">
            <a:extLst>
              <a:ext uri="{FF2B5EF4-FFF2-40B4-BE49-F238E27FC236}">
                <a16:creationId xmlns:a16="http://schemas.microsoft.com/office/drawing/2014/main" id="{C790C9F8-ACA4-4BF2-BAF5-8699B700B1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15414" y="1203188"/>
            <a:ext cx="7619012" cy="3749448"/>
          </a:xfrm>
          <a:prstGeom prst="rect">
            <a:avLst/>
          </a:prstGeom>
        </p:spPr>
      </p:pic>
      <p:pic>
        <p:nvPicPr>
          <p:cNvPr id="2" name="Picture 1">
            <a:extLst>
              <a:ext uri="{FF2B5EF4-FFF2-40B4-BE49-F238E27FC236}">
                <a16:creationId xmlns:a16="http://schemas.microsoft.com/office/drawing/2014/main" id="{A82C4AB4-A48F-4AC7-9039-CDB244DA0789}"/>
              </a:ext>
            </a:extLst>
          </p:cNvPr>
          <p:cNvPicPr>
            <a:picLocks noChangeAspect="1"/>
          </p:cNvPicPr>
          <p:nvPr/>
        </p:nvPicPr>
        <p:blipFill>
          <a:blip r:embed="rId3"/>
          <a:stretch>
            <a:fillRect/>
          </a:stretch>
        </p:blipFill>
        <p:spPr>
          <a:xfrm>
            <a:off x="7947093" y="4287687"/>
            <a:ext cx="1577262" cy="1875986"/>
          </a:xfrm>
          <a:prstGeom prst="rect">
            <a:avLst/>
          </a:prstGeom>
          <a:ln>
            <a:solidFill>
              <a:schemeClr val="bg2">
                <a:lumMod val="50000"/>
              </a:schemeClr>
            </a:solidFill>
          </a:ln>
        </p:spPr>
      </p:pic>
      <p:pic>
        <p:nvPicPr>
          <p:cNvPr id="7" name="Graphic 6" descr="Zoom in">
            <a:extLst>
              <a:ext uri="{FF2B5EF4-FFF2-40B4-BE49-F238E27FC236}">
                <a16:creationId xmlns:a16="http://schemas.microsoft.com/office/drawing/2014/main" id="{628177E3-6490-4693-8344-5A921E0F1AD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17031" y="3920664"/>
            <a:ext cx="247054" cy="247054"/>
          </a:xfrm>
          <a:prstGeom prst="rect">
            <a:avLst/>
          </a:prstGeom>
        </p:spPr>
      </p:pic>
      <p:cxnSp>
        <p:nvCxnSpPr>
          <p:cNvPr id="9" name="Straight Arrow Connector 8">
            <a:extLst>
              <a:ext uri="{FF2B5EF4-FFF2-40B4-BE49-F238E27FC236}">
                <a16:creationId xmlns:a16="http://schemas.microsoft.com/office/drawing/2014/main" id="{53973F5D-CE37-473F-85AF-0E90734DA63E}"/>
              </a:ext>
            </a:extLst>
          </p:cNvPr>
          <p:cNvCxnSpPr>
            <a:cxnSpLocks/>
            <a:endCxn id="2" idx="0"/>
          </p:cNvCxnSpPr>
          <p:nvPr/>
        </p:nvCxnSpPr>
        <p:spPr>
          <a:xfrm>
            <a:off x="8735724" y="2882698"/>
            <a:ext cx="0" cy="140498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117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532448"/>
            <a:ext cx="7371793" cy="1793104"/>
          </a:xfrm>
        </p:spPr>
        <p:txBody>
          <a:bodyPr anchor="t"/>
          <a:lstStyle/>
          <a:p>
            <a:r>
              <a:rPr lang="en-US" sz="4800" spc="0">
                <a:solidFill>
                  <a:srgbClr val="FFFFFF"/>
                </a:solidFill>
              </a:rPr>
              <a:t>Data ingestion with </a:t>
            </a:r>
            <a:br>
              <a:rPr lang="en-US" sz="4800" spc="0">
                <a:solidFill>
                  <a:srgbClr val="FFFFFF"/>
                </a:solidFill>
              </a:rPr>
            </a:br>
            <a:r>
              <a:rPr lang="en-US" sz="4800" spc="0">
                <a:solidFill>
                  <a:srgbClr val="FFFFFF"/>
                </a:solidFill>
              </a:rPr>
              <a:t>Azure Data Factory</a:t>
            </a:r>
            <a:br>
              <a:rPr lang="en-US" sz="5400" spc="0">
                <a:solidFill>
                  <a:srgbClr val="FFFFFF"/>
                </a:solidFill>
              </a:rPr>
            </a:br>
            <a:r>
              <a:rPr lang="en-US" sz="2800" spc="0">
                <a:solidFill>
                  <a:srgbClr val="50E6FF"/>
                </a:solidFill>
              </a:rPr>
              <a:t>Simplify ETL at scale</a:t>
            </a:r>
            <a:endParaRPr lang="en-US" sz="480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230655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Calibri Light" panose="020F0302020204030204"/>
                <a:ea typeface="+mn-ea"/>
                <a:cs typeface="Segoe UI" charset="0"/>
              </a:rPr>
              <a:t>AI apps &amp; agents</a:t>
            </a:r>
          </a:p>
        </p:txBody>
      </p:sp>
      <p:pic>
        <p:nvPicPr>
          <p:cNvPr id="33" name="Picture Placeholder 32" descr="A close up of a piano&#10;&#10;Description automatically generated">
            <a:extLst>
              <a:ext uri="{FF2B5EF4-FFF2-40B4-BE49-F238E27FC236}">
                <a16:creationId xmlns:a16="http://schemas.microsoft.com/office/drawing/2014/main" id="{3C31C1A7-51D6-4E9F-BEA8-A9C5BF87AAE8}"/>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448043" y="1845369"/>
            <a:ext cx="3632200" cy="2584450"/>
          </a:xfrm>
          <a:effectLst>
            <a:outerShdw blurRad="114300" dist="38100" dir="5400000" algn="tl" rotWithShape="0">
              <a:prstClr val="black">
                <a:alpha val="40000"/>
              </a:prstClr>
            </a:outerShdw>
          </a:effectLst>
        </p:spPr>
      </p:pic>
      <p:pic>
        <p:nvPicPr>
          <p:cNvPr id="31" name="Picture Placeholder 30" descr="A person standing in a room&#10;&#10;Description automatically generated">
            <a:extLst>
              <a:ext uri="{FF2B5EF4-FFF2-40B4-BE49-F238E27FC236}">
                <a16:creationId xmlns:a16="http://schemas.microsoft.com/office/drawing/2014/main" id="{F7ACDAA2-B31E-4F8F-ADA4-E4CA06ACC73D}"/>
              </a:ext>
            </a:extLst>
          </p:cNvPr>
          <p:cNvPicPr>
            <a:picLocks noGrp="1" noChangeAspect="1"/>
          </p:cNvPicPr>
          <p:nvPr>
            <p:ph type="pic" sz="quarter" idx="15"/>
          </p:nvPr>
        </p:nvPicPr>
        <p:blipFill>
          <a:blip r:embed="rId4" cstate="email">
            <a:extLst>
              <a:ext uri="{28A0092B-C50C-407E-A947-70E740481C1C}">
                <a14:useLocalDpi xmlns:a14="http://schemas.microsoft.com/office/drawing/2010/main"/>
              </a:ext>
            </a:extLst>
          </a:blip>
          <a:srcRect/>
          <a:stretch>
            <a:fillRect/>
          </a:stretch>
        </p:blipFill>
        <p:spPr>
          <a:xfrm>
            <a:off x="4284662" y="1845369"/>
            <a:ext cx="3622675" cy="2584450"/>
          </a:xfrm>
          <a:effectLst>
            <a:outerShdw blurRad="114300" dist="38100" dir="5400000" algn="tl" rotWithShape="0">
              <a:prstClr val="black">
                <a:alpha val="40000"/>
              </a:prstClr>
            </a:outerShdw>
          </a:effectLst>
        </p:spPr>
      </p:pic>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40" y="5419255"/>
            <a:ext cx="3398932" cy="430887"/>
          </a:xfrm>
        </p:spPr>
        <p:txBody>
          <a:bodyPr/>
          <a:lstStyle/>
          <a:p>
            <a:r>
              <a:rPr lang="en-US" sz="1400" b="0">
                <a:solidFill>
                  <a:schemeClr val="bg1"/>
                </a:solidFill>
              </a:rPr>
              <a:t>Transforms data from multiple sources to provide feature rich experiences for clients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81361" y="5419255"/>
            <a:ext cx="2957099" cy="430887"/>
          </a:xfrm>
        </p:spPr>
        <p:txBody>
          <a:bodyPr/>
          <a:lstStyle/>
          <a:p>
            <a:r>
              <a:rPr lang="en-US" sz="1400" b="0">
                <a:solidFill>
                  <a:schemeClr val="bg1"/>
                </a:solidFill>
              </a:rPr>
              <a:t>Focuses on the data itself rather than the logistics of ingesting</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3" y="5419255"/>
            <a:ext cx="3576368" cy="553998"/>
          </a:xfrm>
        </p:spPr>
        <p:txBody>
          <a:bodyPr>
            <a:noAutofit/>
          </a:bodyPr>
          <a:lstStyle/>
          <a:p>
            <a:r>
              <a:rPr lang="en-US" sz="1400" b="0">
                <a:solidFill>
                  <a:schemeClr val="bg1"/>
                </a:solidFill>
              </a:rPr>
              <a:t>Approaching disparate data sources with automated and scalable processes </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41765" y="242904"/>
            <a:ext cx="11336039" cy="739343"/>
          </a:xfrm>
        </p:spPr>
        <p:txBody>
          <a:bodyPr/>
          <a:lstStyle/>
          <a:p>
            <a:r>
              <a:rPr lang="en-US" sz="3200" b="1">
                <a:solidFill>
                  <a:schemeClr val="bg1"/>
                </a:solidFill>
                <a:latin typeface="Segoe UI Semibold" panose="020B0502040204020203" pitchFamily="34" charset="0"/>
                <a:cs typeface="Segoe UI Semibold" panose="020B0502040204020203" pitchFamily="34" charset="0"/>
              </a:rPr>
              <a:t>Organizations that fully harness their data outperform</a:t>
            </a:r>
          </a:p>
        </p:txBody>
      </p:sp>
      <p:sp>
        <p:nvSpPr>
          <p:cNvPr id="13" name="Text Placeholder 1">
            <a:extLst>
              <a:ext uri="{FF2B5EF4-FFF2-40B4-BE49-F238E27FC236}">
                <a16:creationId xmlns:a16="http://schemas.microsoft.com/office/drawing/2014/main" id="{14AEB628-CF3C-410F-B975-1512DE8174EC}"/>
              </a:ext>
            </a:extLst>
          </p:cNvPr>
          <p:cNvSpPr txBox="1">
            <a:spLocks/>
          </p:cNvSpPr>
          <p:nvPr/>
        </p:nvSpPr>
        <p:spPr>
          <a:xfrm>
            <a:off x="426425" y="2207806"/>
            <a:ext cx="3630521" cy="43088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86"/>
              </a:spcAft>
              <a:buFont typeface="Arial" panose="020B0604020202020204" pitchFamily="34" charset="0"/>
              <a:buNone/>
              <a:defRPr sz="1400" b="1" kern="120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kern="1200">
                <a:solidFill>
                  <a:srgbClr val="000000"/>
                </a:solidFill>
                <a:latin typeface="+mn-lt"/>
                <a:ea typeface="+mn-ea"/>
                <a:cs typeface="+mn-cs"/>
              </a:defRPr>
            </a:lvl2pPr>
            <a:lvl3pPr marL="44810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161"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86"/>
              </a:spcAft>
              <a:buClrTx/>
              <a:buSzTx/>
              <a:buFont typeface="Arial" panose="020B0604020202020204" pitchFamily="34" charset="0"/>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Placeholder 1">
            <a:extLst>
              <a:ext uri="{FF2B5EF4-FFF2-40B4-BE49-F238E27FC236}">
                <a16:creationId xmlns:a16="http://schemas.microsoft.com/office/drawing/2014/main" id="{9A11486B-FDD9-47C4-8879-6A1404DDB648}"/>
              </a:ext>
            </a:extLst>
          </p:cNvPr>
          <p:cNvSpPr txBox="1">
            <a:spLocks/>
          </p:cNvSpPr>
          <p:nvPr/>
        </p:nvSpPr>
        <p:spPr>
          <a:xfrm>
            <a:off x="8072810" y="990436"/>
            <a:ext cx="3630521" cy="43088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86"/>
              </a:spcAft>
              <a:buFont typeface="Arial" panose="020B0604020202020204" pitchFamily="34" charset="0"/>
              <a:buNone/>
              <a:defRPr sz="1400" b="1" kern="120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kern="1200">
                <a:solidFill>
                  <a:srgbClr val="000000"/>
                </a:solidFill>
                <a:latin typeface="+mn-lt"/>
                <a:ea typeface="+mn-ea"/>
                <a:cs typeface="+mn-cs"/>
              </a:defRPr>
            </a:lvl2pPr>
            <a:lvl3pPr marL="44810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161"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86"/>
              </a:spcAft>
              <a:buClrTx/>
              <a:buSzTx/>
              <a:buFont typeface="Arial" panose="020B0604020202020204" pitchFamily="34" charset="0"/>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380574F-9E9C-4174-82F8-5FF07F64C49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24700" y="1821190"/>
            <a:ext cx="3640876" cy="2583812"/>
          </a:xfrm>
          <a:prstGeom prst="rect">
            <a:avLst/>
          </a:prstGeom>
          <a:effectLst>
            <a:outerShdw blurRad="114300" dist="38100" dir="5400000" algn="tl" rotWithShape="0">
              <a:prstClr val="black">
                <a:alpha val="40000"/>
              </a:prstClr>
            </a:outerShdw>
          </a:effectLst>
        </p:spPr>
      </p:pic>
      <p:sp>
        <p:nvSpPr>
          <p:cNvPr id="15" name="Rectangle 14">
            <a:extLst>
              <a:ext uri="{FF2B5EF4-FFF2-40B4-BE49-F238E27FC236}">
                <a16:creationId xmlns:a16="http://schemas.microsoft.com/office/drawing/2014/main" id="{ECE53710-073D-E646-B9E7-CC09B4298DAF}"/>
              </a:ext>
            </a:extLst>
          </p:cNvPr>
          <p:cNvSpPr/>
          <p:nvPr/>
        </p:nvSpPr>
        <p:spPr bwMode="auto">
          <a:xfrm>
            <a:off x="8124699" y="1809684"/>
            <a:ext cx="3650541" cy="259684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10FAE3A-96FF-E745-B8F6-BEFCA104FC20}"/>
              </a:ext>
            </a:extLst>
          </p:cNvPr>
          <p:cNvSpPr/>
          <p:nvPr/>
        </p:nvSpPr>
        <p:spPr bwMode="auto">
          <a:xfrm>
            <a:off x="426424" y="1845369"/>
            <a:ext cx="3657637"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C39B3FF-C9F5-1447-A0DC-2680350A82AF}"/>
              </a:ext>
            </a:extLst>
          </p:cNvPr>
          <p:cNvSpPr/>
          <p:nvPr/>
        </p:nvSpPr>
        <p:spPr bwMode="auto">
          <a:xfrm>
            <a:off x="4283209" y="1845369"/>
            <a:ext cx="3630521" cy="258478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9DBBD600-2AA6-8945-8AB5-354072FABB2A}"/>
              </a:ext>
            </a:extLst>
          </p:cNvPr>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2496765" y="1971350"/>
            <a:ext cx="1360029" cy="272006"/>
          </a:xfrm>
          <a:prstGeom prst="rect">
            <a:avLst/>
          </a:prstGeom>
        </p:spPr>
      </p:pic>
      <p:grpSp>
        <p:nvGrpSpPr>
          <p:cNvPr id="35" name="Group 342">
            <a:extLst>
              <a:ext uri="{FF2B5EF4-FFF2-40B4-BE49-F238E27FC236}">
                <a16:creationId xmlns:a16="http://schemas.microsoft.com/office/drawing/2014/main" id="{6D1E2331-6E5C-BD48-B432-A432031F2BD3}"/>
              </a:ext>
            </a:extLst>
          </p:cNvPr>
          <p:cNvGrpSpPr>
            <a:grpSpLocks noChangeAspect="1"/>
          </p:cNvGrpSpPr>
          <p:nvPr/>
        </p:nvGrpSpPr>
        <p:grpSpPr bwMode="auto">
          <a:xfrm>
            <a:off x="8124699" y="4714418"/>
            <a:ext cx="506413" cy="495300"/>
            <a:chOff x="2805" y="2777"/>
            <a:chExt cx="319" cy="312"/>
          </a:xfrm>
        </p:grpSpPr>
        <p:sp>
          <p:nvSpPr>
            <p:cNvPr id="36" name="Freeform 343">
              <a:extLst>
                <a:ext uri="{FF2B5EF4-FFF2-40B4-BE49-F238E27FC236}">
                  <a16:creationId xmlns:a16="http://schemas.microsoft.com/office/drawing/2014/main" id="{934EC4E4-5672-FA4C-9582-1CD4FB9CDDBE}"/>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44">
              <a:extLst>
                <a:ext uri="{FF2B5EF4-FFF2-40B4-BE49-F238E27FC236}">
                  <a16:creationId xmlns:a16="http://schemas.microsoft.com/office/drawing/2014/main" id="{81F52737-FBB3-8E40-8B26-C88C3183DE95}"/>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157">
            <a:extLst>
              <a:ext uri="{FF2B5EF4-FFF2-40B4-BE49-F238E27FC236}">
                <a16:creationId xmlns:a16="http://schemas.microsoft.com/office/drawing/2014/main" id="{102F2826-0ED0-304A-9CB7-D978EE974F3F}"/>
              </a:ext>
            </a:extLst>
          </p:cNvPr>
          <p:cNvGrpSpPr>
            <a:grpSpLocks noChangeAspect="1"/>
          </p:cNvGrpSpPr>
          <p:nvPr/>
        </p:nvGrpSpPr>
        <p:grpSpPr bwMode="auto">
          <a:xfrm>
            <a:off x="4281361" y="4713624"/>
            <a:ext cx="495300" cy="495300"/>
            <a:chOff x="1614" y="2783"/>
            <a:chExt cx="312" cy="312"/>
          </a:xfrm>
        </p:grpSpPr>
        <p:sp>
          <p:nvSpPr>
            <p:cNvPr id="53" name="Oval 158">
              <a:extLst>
                <a:ext uri="{FF2B5EF4-FFF2-40B4-BE49-F238E27FC236}">
                  <a16:creationId xmlns:a16="http://schemas.microsoft.com/office/drawing/2014/main" id="{95234171-1513-A049-B3DC-26C7131BA467}"/>
                </a:ext>
              </a:extLst>
            </p:cNvPr>
            <p:cNvSpPr>
              <a:spLocks noChangeArrowheads="1"/>
            </p:cNvSpPr>
            <p:nvPr/>
          </p:nvSpPr>
          <p:spPr bwMode="auto">
            <a:xfrm>
              <a:off x="1809"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Oval 159">
              <a:extLst>
                <a:ext uri="{FF2B5EF4-FFF2-40B4-BE49-F238E27FC236}">
                  <a16:creationId xmlns:a16="http://schemas.microsoft.com/office/drawing/2014/main" id="{3953311D-F461-7C4E-AFD8-5BDF840B40E2}"/>
                </a:ext>
              </a:extLst>
            </p:cNvPr>
            <p:cNvSpPr>
              <a:spLocks noChangeArrowheads="1"/>
            </p:cNvSpPr>
            <p:nvPr/>
          </p:nvSpPr>
          <p:spPr bwMode="auto">
            <a:xfrm>
              <a:off x="1809"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160">
              <a:extLst>
                <a:ext uri="{FF2B5EF4-FFF2-40B4-BE49-F238E27FC236}">
                  <a16:creationId xmlns:a16="http://schemas.microsoft.com/office/drawing/2014/main" id="{1BCD213B-AA86-C840-878B-071411DF26CD}"/>
                </a:ext>
              </a:extLst>
            </p:cNvPr>
            <p:cNvSpPr>
              <a:spLocks noChangeArrowheads="1"/>
            </p:cNvSpPr>
            <p:nvPr/>
          </p:nvSpPr>
          <p:spPr bwMode="auto">
            <a:xfrm>
              <a:off x="1692"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161">
              <a:extLst>
                <a:ext uri="{FF2B5EF4-FFF2-40B4-BE49-F238E27FC236}">
                  <a16:creationId xmlns:a16="http://schemas.microsoft.com/office/drawing/2014/main" id="{C7CD8397-826F-574A-9A16-E06AA19EC5E3}"/>
                </a:ext>
              </a:extLst>
            </p:cNvPr>
            <p:cNvSpPr>
              <a:spLocks noChangeArrowheads="1"/>
            </p:cNvSpPr>
            <p:nvPr/>
          </p:nvSpPr>
          <p:spPr bwMode="auto">
            <a:xfrm>
              <a:off x="1692"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162">
              <a:extLst>
                <a:ext uri="{FF2B5EF4-FFF2-40B4-BE49-F238E27FC236}">
                  <a16:creationId xmlns:a16="http://schemas.microsoft.com/office/drawing/2014/main" id="{65B47154-E6AE-4F4B-B067-5525E0F6E7D1}"/>
                </a:ext>
              </a:extLst>
            </p:cNvPr>
            <p:cNvSpPr>
              <a:spLocks noChangeArrowheads="1"/>
            </p:cNvSpPr>
            <p:nvPr/>
          </p:nvSpPr>
          <p:spPr bwMode="auto">
            <a:xfrm>
              <a:off x="1741" y="2832"/>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163">
              <a:extLst>
                <a:ext uri="{FF2B5EF4-FFF2-40B4-BE49-F238E27FC236}">
                  <a16:creationId xmlns:a16="http://schemas.microsoft.com/office/drawing/2014/main" id="{34398265-5A9F-1A4E-96E9-797ECB743E46}"/>
                </a:ext>
              </a:extLst>
            </p:cNvPr>
            <p:cNvSpPr>
              <a:spLocks noChangeArrowheads="1"/>
            </p:cNvSpPr>
            <p:nvPr/>
          </p:nvSpPr>
          <p:spPr bwMode="auto">
            <a:xfrm>
              <a:off x="1741" y="2988"/>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Oval 164">
              <a:extLst>
                <a:ext uri="{FF2B5EF4-FFF2-40B4-BE49-F238E27FC236}">
                  <a16:creationId xmlns:a16="http://schemas.microsoft.com/office/drawing/2014/main" id="{1780C549-ECF9-6641-BD3C-A7F87BF8F1D5}"/>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Oval 165">
              <a:extLst>
                <a:ext uri="{FF2B5EF4-FFF2-40B4-BE49-F238E27FC236}">
                  <a16:creationId xmlns:a16="http://schemas.microsoft.com/office/drawing/2014/main" id="{5CEC3EEE-88E3-0D40-A5DB-26538CB87F3C}"/>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166">
              <a:extLst>
                <a:ext uri="{FF2B5EF4-FFF2-40B4-BE49-F238E27FC236}">
                  <a16:creationId xmlns:a16="http://schemas.microsoft.com/office/drawing/2014/main" id="{7D526C49-6C63-1247-B11F-E5BBDE8EEECB}"/>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167">
              <a:extLst>
                <a:ext uri="{FF2B5EF4-FFF2-40B4-BE49-F238E27FC236}">
                  <a16:creationId xmlns:a16="http://schemas.microsoft.com/office/drawing/2014/main" id="{3B3957CC-FAB1-7246-9FAC-249C26136F7C}"/>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Oval 168">
              <a:extLst>
                <a:ext uri="{FF2B5EF4-FFF2-40B4-BE49-F238E27FC236}">
                  <a16:creationId xmlns:a16="http://schemas.microsoft.com/office/drawing/2014/main" id="{475F1DA8-5AEA-6B4E-AC4C-78247883BA55}"/>
                </a:ext>
              </a:extLst>
            </p:cNvPr>
            <p:cNvSpPr>
              <a:spLocks noChangeArrowheads="1"/>
            </p:cNvSpPr>
            <p:nvPr/>
          </p:nvSpPr>
          <p:spPr bwMode="auto">
            <a:xfrm>
              <a:off x="1663"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Oval 169">
              <a:extLst>
                <a:ext uri="{FF2B5EF4-FFF2-40B4-BE49-F238E27FC236}">
                  <a16:creationId xmlns:a16="http://schemas.microsoft.com/office/drawing/2014/main" id="{4C332770-B902-3F44-8578-7EED3D105BC3}"/>
                </a:ext>
              </a:extLst>
            </p:cNvPr>
            <p:cNvSpPr>
              <a:spLocks noChangeArrowheads="1"/>
            </p:cNvSpPr>
            <p:nvPr/>
          </p:nvSpPr>
          <p:spPr bwMode="auto">
            <a:xfrm>
              <a:off x="1819"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170">
              <a:extLst>
                <a:ext uri="{FF2B5EF4-FFF2-40B4-BE49-F238E27FC236}">
                  <a16:creationId xmlns:a16="http://schemas.microsoft.com/office/drawing/2014/main" id="{F9FF5B5D-1FE8-2B44-8F42-68C85A0CF0E9}"/>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Oval 171">
              <a:extLst>
                <a:ext uri="{FF2B5EF4-FFF2-40B4-BE49-F238E27FC236}">
                  <a16:creationId xmlns:a16="http://schemas.microsoft.com/office/drawing/2014/main" id="{B9A44BE6-7F88-B941-A0BA-DA384128B8D1}"/>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Oval 172">
              <a:extLst>
                <a:ext uri="{FF2B5EF4-FFF2-40B4-BE49-F238E27FC236}">
                  <a16:creationId xmlns:a16="http://schemas.microsoft.com/office/drawing/2014/main" id="{3C9C4BDB-EBFF-8746-9F8D-79104CE027D3}"/>
                </a:ext>
              </a:extLst>
            </p:cNvPr>
            <p:cNvSpPr>
              <a:spLocks noChangeArrowheads="1"/>
            </p:cNvSpPr>
            <p:nvPr/>
          </p:nvSpPr>
          <p:spPr bwMode="auto">
            <a:xfrm>
              <a:off x="1741"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173">
              <a:extLst>
                <a:ext uri="{FF2B5EF4-FFF2-40B4-BE49-F238E27FC236}">
                  <a16:creationId xmlns:a16="http://schemas.microsoft.com/office/drawing/2014/main" id="{684C2E94-A53A-314E-8B70-1D0A44F10914}"/>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174">
              <a:extLst>
                <a:ext uri="{FF2B5EF4-FFF2-40B4-BE49-F238E27FC236}">
                  <a16:creationId xmlns:a16="http://schemas.microsoft.com/office/drawing/2014/main" id="{1435D3C1-0348-334B-93B7-60F06356BDEE}"/>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75">
              <a:extLst>
                <a:ext uri="{FF2B5EF4-FFF2-40B4-BE49-F238E27FC236}">
                  <a16:creationId xmlns:a16="http://schemas.microsoft.com/office/drawing/2014/main" id="{5EC28392-2526-6E42-9212-1F3730548EAF}"/>
                </a:ext>
              </a:extLst>
            </p:cNvPr>
            <p:cNvSpPr>
              <a:spLocks/>
            </p:cNvSpPr>
            <p:nvPr/>
          </p:nvSpPr>
          <p:spPr bwMode="auto">
            <a:xfrm>
              <a:off x="1856" y="2821"/>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76">
              <a:extLst>
                <a:ext uri="{FF2B5EF4-FFF2-40B4-BE49-F238E27FC236}">
                  <a16:creationId xmlns:a16="http://schemas.microsoft.com/office/drawing/2014/main" id="{BAB65A3E-50E7-9847-808B-96020368F660}"/>
                </a:ext>
              </a:extLst>
            </p:cNvPr>
            <p:cNvSpPr>
              <a:spLocks/>
            </p:cNvSpPr>
            <p:nvPr/>
          </p:nvSpPr>
          <p:spPr bwMode="auto">
            <a:xfrm>
              <a:off x="1652" y="3025"/>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7">
              <a:extLst>
                <a:ext uri="{FF2B5EF4-FFF2-40B4-BE49-F238E27FC236}">
                  <a16:creationId xmlns:a16="http://schemas.microsoft.com/office/drawing/2014/main" id="{09EC328A-CEA6-0747-8E42-6AECEEA71467}"/>
                </a:ext>
              </a:extLst>
            </p:cNvPr>
            <p:cNvSpPr>
              <a:spLocks/>
            </p:cNvSpPr>
            <p:nvPr/>
          </p:nvSpPr>
          <p:spPr bwMode="auto">
            <a:xfrm>
              <a:off x="1652" y="2821"/>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78">
              <a:extLst>
                <a:ext uri="{FF2B5EF4-FFF2-40B4-BE49-F238E27FC236}">
                  <a16:creationId xmlns:a16="http://schemas.microsoft.com/office/drawing/2014/main" id="{376BFF26-F1C8-5B4E-9753-1131FA3FD023}"/>
                </a:ext>
              </a:extLst>
            </p:cNvPr>
            <p:cNvSpPr>
              <a:spLocks/>
            </p:cNvSpPr>
            <p:nvPr/>
          </p:nvSpPr>
          <p:spPr bwMode="auto">
            <a:xfrm>
              <a:off x="1856" y="3025"/>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291">
            <a:extLst>
              <a:ext uri="{FF2B5EF4-FFF2-40B4-BE49-F238E27FC236}">
                <a16:creationId xmlns:a16="http://schemas.microsoft.com/office/drawing/2014/main" id="{47127F15-5B22-9A41-8C1B-02BB04F165C1}"/>
              </a:ext>
            </a:extLst>
          </p:cNvPr>
          <p:cNvGrpSpPr>
            <a:grpSpLocks noChangeAspect="1"/>
          </p:cNvGrpSpPr>
          <p:nvPr/>
        </p:nvGrpSpPr>
        <p:grpSpPr bwMode="auto">
          <a:xfrm>
            <a:off x="455486" y="4713982"/>
            <a:ext cx="495300" cy="495300"/>
            <a:chOff x="1013" y="2777"/>
            <a:chExt cx="312" cy="312"/>
          </a:xfrm>
        </p:grpSpPr>
        <p:sp>
          <p:nvSpPr>
            <p:cNvPr id="89" name="Line 292">
              <a:extLst>
                <a:ext uri="{FF2B5EF4-FFF2-40B4-BE49-F238E27FC236}">
                  <a16:creationId xmlns:a16="http://schemas.microsoft.com/office/drawing/2014/main" id="{96794054-2831-564F-9CF4-6BBFCD405F8E}"/>
                </a:ext>
              </a:extLst>
            </p:cNvPr>
            <p:cNvSpPr>
              <a:spLocks noChangeShapeType="1"/>
            </p:cNvSpPr>
            <p:nvPr/>
          </p:nvSpPr>
          <p:spPr bwMode="auto">
            <a:xfrm>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Line 293">
              <a:extLst>
                <a:ext uri="{FF2B5EF4-FFF2-40B4-BE49-F238E27FC236}">
                  <a16:creationId xmlns:a16="http://schemas.microsoft.com/office/drawing/2014/main" id="{30DCD902-FA2A-BC47-A128-3E5337CF38DA}"/>
                </a:ext>
              </a:extLst>
            </p:cNvPr>
            <p:cNvSpPr>
              <a:spLocks noChangeShapeType="1"/>
            </p:cNvSpPr>
            <p:nvPr/>
          </p:nvSpPr>
          <p:spPr bwMode="auto">
            <a:xfrm flipV="1">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Line 294">
              <a:extLst>
                <a:ext uri="{FF2B5EF4-FFF2-40B4-BE49-F238E27FC236}">
                  <a16:creationId xmlns:a16="http://schemas.microsoft.com/office/drawing/2014/main" id="{19B6344B-2E5B-9743-B687-E790BF21CEA1}"/>
                </a:ext>
              </a:extLst>
            </p:cNvPr>
            <p:cNvSpPr>
              <a:spLocks noChangeShapeType="1"/>
            </p:cNvSpPr>
            <p:nvPr/>
          </p:nvSpPr>
          <p:spPr bwMode="auto">
            <a:xfrm>
              <a:off x="1028"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Line 295">
              <a:extLst>
                <a:ext uri="{FF2B5EF4-FFF2-40B4-BE49-F238E27FC236}">
                  <a16:creationId xmlns:a16="http://schemas.microsoft.com/office/drawing/2014/main" id="{38AB282F-D962-4C45-96D0-2C9BC7FFA5F6}"/>
                </a:ext>
              </a:extLst>
            </p:cNvPr>
            <p:cNvSpPr>
              <a:spLocks noChangeShapeType="1"/>
            </p:cNvSpPr>
            <p:nvPr/>
          </p:nvSpPr>
          <p:spPr bwMode="auto">
            <a:xfrm>
              <a:off x="1169" y="2791"/>
              <a:ext cx="0" cy="283"/>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Line 296">
              <a:extLst>
                <a:ext uri="{FF2B5EF4-FFF2-40B4-BE49-F238E27FC236}">
                  <a16:creationId xmlns:a16="http://schemas.microsoft.com/office/drawing/2014/main" id="{22111398-B5B8-1844-905E-31A495ABC67D}"/>
                </a:ext>
              </a:extLst>
            </p:cNvPr>
            <p:cNvSpPr>
              <a:spLocks noChangeShapeType="1"/>
            </p:cNvSpPr>
            <p:nvPr/>
          </p:nvSpPr>
          <p:spPr bwMode="auto">
            <a:xfrm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4" name="Line 297">
              <a:extLst>
                <a:ext uri="{FF2B5EF4-FFF2-40B4-BE49-F238E27FC236}">
                  <a16:creationId xmlns:a16="http://schemas.microsoft.com/office/drawing/2014/main" id="{F17955AC-71C9-2046-90C2-3ECDDD8A4D36}"/>
                </a:ext>
              </a:extLst>
            </p:cNvPr>
            <p:cNvSpPr>
              <a:spLocks noChangeShapeType="1"/>
            </p:cNvSpPr>
            <p:nvPr/>
          </p:nvSpPr>
          <p:spPr bwMode="auto">
            <a:xfrm flipH="1"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Line 298">
              <a:extLst>
                <a:ext uri="{FF2B5EF4-FFF2-40B4-BE49-F238E27FC236}">
                  <a16:creationId xmlns:a16="http://schemas.microsoft.com/office/drawing/2014/main" id="{84BD680A-6C9D-5641-9508-C96C3447F74D}"/>
                </a:ext>
              </a:extLst>
            </p:cNvPr>
            <p:cNvSpPr>
              <a:spLocks noChangeShapeType="1"/>
            </p:cNvSpPr>
            <p:nvPr/>
          </p:nvSpPr>
          <p:spPr bwMode="auto">
            <a:xfrm>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Line 299">
              <a:extLst>
                <a:ext uri="{FF2B5EF4-FFF2-40B4-BE49-F238E27FC236}">
                  <a16:creationId xmlns:a16="http://schemas.microsoft.com/office/drawing/2014/main" id="{DE50BBAF-2685-3849-B9F0-157A6E942C5F}"/>
                </a:ext>
              </a:extLst>
            </p:cNvPr>
            <p:cNvSpPr>
              <a:spLocks noChangeShapeType="1"/>
            </p:cNvSpPr>
            <p:nvPr/>
          </p:nvSpPr>
          <p:spPr bwMode="auto">
            <a:xfrm flipH="1">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Line 300">
              <a:extLst>
                <a:ext uri="{FF2B5EF4-FFF2-40B4-BE49-F238E27FC236}">
                  <a16:creationId xmlns:a16="http://schemas.microsoft.com/office/drawing/2014/main" id="{A0DB6C38-F327-8742-B269-4E1FB492033F}"/>
                </a:ext>
              </a:extLst>
            </p:cNvPr>
            <p:cNvSpPr>
              <a:spLocks noChangeShapeType="1"/>
            </p:cNvSpPr>
            <p:nvPr/>
          </p:nvSpPr>
          <p:spPr bwMode="auto">
            <a:xfrm>
              <a:off x="1169" y="2792"/>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Line 301">
              <a:extLst>
                <a:ext uri="{FF2B5EF4-FFF2-40B4-BE49-F238E27FC236}">
                  <a16:creationId xmlns:a16="http://schemas.microsoft.com/office/drawing/2014/main" id="{9B905D7E-D4BF-D541-9358-C03770A2853E}"/>
                </a:ext>
              </a:extLst>
            </p:cNvPr>
            <p:cNvSpPr>
              <a:spLocks noChangeShapeType="1"/>
            </p:cNvSpPr>
            <p:nvPr/>
          </p:nvSpPr>
          <p:spPr bwMode="auto">
            <a:xfrm flipH="1">
              <a:off x="1028" y="2791"/>
              <a:ext cx="141" cy="14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Line 302">
              <a:extLst>
                <a:ext uri="{FF2B5EF4-FFF2-40B4-BE49-F238E27FC236}">
                  <a16:creationId xmlns:a16="http://schemas.microsoft.com/office/drawing/2014/main" id="{EAA0DA8E-FC8B-CA4F-8D2D-F7C49714C1A9}"/>
                </a:ext>
              </a:extLst>
            </p:cNvPr>
            <p:cNvSpPr>
              <a:spLocks noChangeShapeType="1"/>
            </p:cNvSpPr>
            <p:nvPr/>
          </p:nvSpPr>
          <p:spPr bwMode="auto">
            <a:xfrm flipV="1">
              <a:off x="1169" y="2933"/>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Line 303">
              <a:extLst>
                <a:ext uri="{FF2B5EF4-FFF2-40B4-BE49-F238E27FC236}">
                  <a16:creationId xmlns:a16="http://schemas.microsoft.com/office/drawing/2014/main" id="{1D43413B-28C6-A94A-B4B5-AD127C062ED2}"/>
                </a:ext>
              </a:extLst>
            </p:cNvPr>
            <p:cNvSpPr>
              <a:spLocks noChangeShapeType="1"/>
            </p:cNvSpPr>
            <p:nvPr/>
          </p:nvSpPr>
          <p:spPr bwMode="auto">
            <a:xfrm flipH="1" flipV="1">
              <a:off x="1027" y="2933"/>
              <a:ext cx="14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304">
              <a:extLst>
                <a:ext uri="{FF2B5EF4-FFF2-40B4-BE49-F238E27FC236}">
                  <a16:creationId xmlns:a16="http://schemas.microsoft.com/office/drawing/2014/main" id="{7F3E0AC5-A9EA-9D4B-823E-8446352BD56E}"/>
                </a:ext>
              </a:extLst>
            </p:cNvPr>
            <p:cNvSpPr>
              <a:spLocks noChangeArrowheads="1"/>
            </p:cNvSpPr>
            <p:nvPr/>
          </p:nvSpPr>
          <p:spPr bwMode="auto">
            <a:xfrm>
              <a:off x="1013" y="277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305">
              <a:extLst>
                <a:ext uri="{FF2B5EF4-FFF2-40B4-BE49-F238E27FC236}">
                  <a16:creationId xmlns:a16="http://schemas.microsoft.com/office/drawing/2014/main" id="{B677F5C7-2A13-DD41-9CD0-7BA4CB91364E}"/>
                </a:ext>
              </a:extLst>
            </p:cNvPr>
            <p:cNvSpPr>
              <a:spLocks noChangeArrowheads="1"/>
            </p:cNvSpPr>
            <p:nvPr/>
          </p:nvSpPr>
          <p:spPr bwMode="auto">
            <a:xfrm>
              <a:off x="1013"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306">
              <a:extLst>
                <a:ext uri="{FF2B5EF4-FFF2-40B4-BE49-F238E27FC236}">
                  <a16:creationId xmlns:a16="http://schemas.microsoft.com/office/drawing/2014/main" id="{BD0E1B51-A377-EB4E-A834-79AB51C73A75}"/>
                </a:ext>
              </a:extLst>
            </p:cNvPr>
            <p:cNvSpPr>
              <a:spLocks noChangeArrowheads="1"/>
            </p:cNvSpPr>
            <p:nvPr/>
          </p:nvSpPr>
          <p:spPr bwMode="auto">
            <a:xfrm>
              <a:off x="1013"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307">
              <a:extLst>
                <a:ext uri="{FF2B5EF4-FFF2-40B4-BE49-F238E27FC236}">
                  <a16:creationId xmlns:a16="http://schemas.microsoft.com/office/drawing/2014/main" id="{B54433D5-AC07-5248-91F1-399312F60511}"/>
                </a:ext>
              </a:extLst>
            </p:cNvPr>
            <p:cNvSpPr>
              <a:spLocks noChangeArrowheads="1"/>
            </p:cNvSpPr>
            <p:nvPr/>
          </p:nvSpPr>
          <p:spPr bwMode="auto">
            <a:xfrm>
              <a:off x="1155"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308">
              <a:extLst>
                <a:ext uri="{FF2B5EF4-FFF2-40B4-BE49-F238E27FC236}">
                  <a16:creationId xmlns:a16="http://schemas.microsoft.com/office/drawing/2014/main" id="{03B59B1D-2934-7C4E-9E67-1CDA06D26B6F}"/>
                </a:ext>
              </a:extLst>
            </p:cNvPr>
            <p:cNvSpPr>
              <a:spLocks noChangeArrowheads="1"/>
            </p:cNvSpPr>
            <p:nvPr/>
          </p:nvSpPr>
          <p:spPr bwMode="auto">
            <a:xfrm>
              <a:off x="1155" y="291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309">
              <a:extLst>
                <a:ext uri="{FF2B5EF4-FFF2-40B4-BE49-F238E27FC236}">
                  <a16:creationId xmlns:a16="http://schemas.microsoft.com/office/drawing/2014/main" id="{40DDA24F-817E-D34E-868C-ED9C1F09E3BC}"/>
                </a:ext>
              </a:extLst>
            </p:cNvPr>
            <p:cNvSpPr>
              <a:spLocks noChangeArrowheads="1"/>
            </p:cNvSpPr>
            <p:nvPr/>
          </p:nvSpPr>
          <p:spPr bwMode="auto">
            <a:xfrm>
              <a:off x="1155"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310">
              <a:extLst>
                <a:ext uri="{FF2B5EF4-FFF2-40B4-BE49-F238E27FC236}">
                  <a16:creationId xmlns:a16="http://schemas.microsoft.com/office/drawing/2014/main" id="{471B2082-48F1-9F47-925A-93B715ECEF7D}"/>
                </a:ext>
              </a:extLst>
            </p:cNvPr>
            <p:cNvSpPr>
              <a:spLocks noChangeArrowheads="1"/>
            </p:cNvSpPr>
            <p:nvPr/>
          </p:nvSpPr>
          <p:spPr bwMode="auto">
            <a:xfrm>
              <a:off x="1296"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311">
              <a:extLst>
                <a:ext uri="{FF2B5EF4-FFF2-40B4-BE49-F238E27FC236}">
                  <a16:creationId xmlns:a16="http://schemas.microsoft.com/office/drawing/2014/main" id="{9D5029B7-4A46-E14F-BB05-446DADE2AFC9}"/>
                </a:ext>
              </a:extLst>
            </p:cNvPr>
            <p:cNvSpPr>
              <a:spLocks noChangeArrowheads="1"/>
            </p:cNvSpPr>
            <p:nvPr/>
          </p:nvSpPr>
          <p:spPr bwMode="auto">
            <a:xfrm>
              <a:off x="1296"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312">
              <a:extLst>
                <a:ext uri="{FF2B5EF4-FFF2-40B4-BE49-F238E27FC236}">
                  <a16:creationId xmlns:a16="http://schemas.microsoft.com/office/drawing/2014/main" id="{73192C9A-BA53-0345-8C4E-3818FDA66FE6}"/>
                </a:ext>
              </a:extLst>
            </p:cNvPr>
            <p:cNvSpPr>
              <a:spLocks noChangeArrowheads="1"/>
            </p:cNvSpPr>
            <p:nvPr/>
          </p:nvSpPr>
          <p:spPr bwMode="auto">
            <a:xfrm>
              <a:off x="1296" y="306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0" name="Picture 109">
            <a:extLst>
              <a:ext uri="{FF2B5EF4-FFF2-40B4-BE49-F238E27FC236}">
                <a16:creationId xmlns:a16="http://schemas.microsoft.com/office/drawing/2014/main" id="{890AD6D7-C6E1-5C48-B339-E97044FE87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31540" y="1971350"/>
            <a:ext cx="1030770" cy="317737"/>
          </a:xfrm>
          <a:prstGeom prst="rect">
            <a:avLst/>
          </a:prstGeom>
        </p:spPr>
      </p:pic>
      <p:pic>
        <p:nvPicPr>
          <p:cNvPr id="11" name="Picture 10" descr="A close up of a sign&#10;&#10;Description automatically generated">
            <a:extLst>
              <a:ext uri="{FF2B5EF4-FFF2-40B4-BE49-F238E27FC236}">
                <a16:creationId xmlns:a16="http://schemas.microsoft.com/office/drawing/2014/main" id="{56232A98-B86E-4C1E-B99D-B319BC667806}"/>
              </a:ext>
            </a:extLst>
          </p:cNvPr>
          <p:cNvPicPr>
            <a:picLocks noChangeAspect="1"/>
          </p:cNvPicPr>
          <p:nvPr/>
        </p:nvPicPr>
        <p:blipFill>
          <a:blip r:embed="rId9" cstate="email">
            <a:extLst>
              <a:ext uri="{BEBA8EAE-BF5A-486C-A8C5-ECC9F3942E4B}">
                <a14:imgProps xmlns:a14="http://schemas.microsoft.com/office/drawing/2010/main">
                  <a14:imgLayer r:embed="rId10">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886092" y="1926921"/>
            <a:ext cx="795936" cy="481184"/>
          </a:xfrm>
          <a:prstGeom prst="rect">
            <a:avLst/>
          </a:prstGeom>
        </p:spPr>
      </p:pic>
    </p:spTree>
    <p:extLst>
      <p:ext uri="{BB962C8B-B14F-4D97-AF65-F5344CB8AC3E}">
        <p14:creationId xmlns:p14="http://schemas.microsoft.com/office/powerpoint/2010/main" val="2525189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Top Corners Rounded 68">
            <a:extLst>
              <a:ext uri="{FF2B5EF4-FFF2-40B4-BE49-F238E27FC236}">
                <a16:creationId xmlns:a16="http://schemas.microsoft.com/office/drawing/2014/main" id="{C9922A33-B334-8746-90B6-BBB3110334F4}"/>
              </a:ext>
            </a:extLst>
          </p:cNvPr>
          <p:cNvSpPr/>
          <p:nvPr/>
        </p:nvSpPr>
        <p:spPr bwMode="auto">
          <a:xfrm>
            <a:off x="9292323"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Semibold"/>
              <a:ea typeface="+mn-ea"/>
              <a:cs typeface="+mn-cs"/>
            </a:endParaRPr>
          </a:p>
        </p:txBody>
      </p:sp>
      <p:sp useBgFill="1">
        <p:nvSpPr>
          <p:cNvPr id="62" name="Rectangle 61">
            <a:extLst>
              <a:ext uri="{FF2B5EF4-FFF2-40B4-BE49-F238E27FC236}">
                <a16:creationId xmlns:a16="http://schemas.microsoft.com/office/drawing/2014/main" id="{93774786-6F7E-9045-BADD-43EA9378F747}"/>
              </a:ext>
            </a:extLst>
          </p:cNvPr>
          <p:cNvSpPr/>
          <p:nvPr/>
        </p:nvSpPr>
        <p:spPr bwMode="auto">
          <a:xfrm>
            <a:off x="9294026" y="1933494"/>
            <a:ext cx="2477170" cy="21185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Top Corners Rounded 68">
            <a:extLst>
              <a:ext uri="{FF2B5EF4-FFF2-40B4-BE49-F238E27FC236}">
                <a16:creationId xmlns:a16="http://schemas.microsoft.com/office/drawing/2014/main" id="{E1B5C37A-B563-2147-8E90-32081C8985E3}"/>
              </a:ext>
            </a:extLst>
          </p:cNvPr>
          <p:cNvSpPr/>
          <p:nvPr/>
        </p:nvSpPr>
        <p:spPr bwMode="auto">
          <a:xfrm>
            <a:off x="6331141"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Semibold"/>
              <a:ea typeface="+mn-ea"/>
              <a:cs typeface="+mn-cs"/>
            </a:endParaRPr>
          </a:p>
        </p:txBody>
      </p:sp>
      <p:sp useBgFill="1">
        <p:nvSpPr>
          <p:cNvPr id="64" name="Rectangle 63">
            <a:extLst>
              <a:ext uri="{FF2B5EF4-FFF2-40B4-BE49-F238E27FC236}">
                <a16:creationId xmlns:a16="http://schemas.microsoft.com/office/drawing/2014/main" id="{3C42684D-A065-4F4B-A2CE-C234EFB713D7}"/>
              </a:ext>
            </a:extLst>
          </p:cNvPr>
          <p:cNvSpPr/>
          <p:nvPr/>
        </p:nvSpPr>
        <p:spPr bwMode="auto">
          <a:xfrm>
            <a:off x="6332844" y="1933494"/>
            <a:ext cx="2477170" cy="21183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Top Corners Rounded 68">
            <a:extLst>
              <a:ext uri="{FF2B5EF4-FFF2-40B4-BE49-F238E27FC236}">
                <a16:creationId xmlns:a16="http://schemas.microsoft.com/office/drawing/2014/main" id="{2AFD1798-8A56-0344-88AC-41D94D8EFF26}"/>
              </a:ext>
            </a:extLst>
          </p:cNvPr>
          <p:cNvSpPr/>
          <p:nvPr/>
        </p:nvSpPr>
        <p:spPr bwMode="auto">
          <a:xfrm>
            <a:off x="3411279"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Semibold"/>
              <a:ea typeface="+mn-ea"/>
              <a:cs typeface="+mn-cs"/>
            </a:endParaRPr>
          </a:p>
        </p:txBody>
      </p:sp>
      <p:sp useBgFill="1">
        <p:nvSpPr>
          <p:cNvPr id="60" name="Rectangle 59">
            <a:extLst>
              <a:ext uri="{FF2B5EF4-FFF2-40B4-BE49-F238E27FC236}">
                <a16:creationId xmlns:a16="http://schemas.microsoft.com/office/drawing/2014/main" id="{80DD4449-285D-244B-8077-A87AE29633D7}"/>
              </a:ext>
            </a:extLst>
          </p:cNvPr>
          <p:cNvSpPr/>
          <p:nvPr/>
        </p:nvSpPr>
        <p:spPr bwMode="auto">
          <a:xfrm>
            <a:off x="3412982" y="1933494"/>
            <a:ext cx="2477170" cy="21183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Top Corners Rounded 68">
            <a:extLst>
              <a:ext uri="{FF2B5EF4-FFF2-40B4-BE49-F238E27FC236}">
                <a16:creationId xmlns:a16="http://schemas.microsoft.com/office/drawing/2014/main" id="{FE43F849-DACF-1445-82C1-63CFF82D3B2D}"/>
              </a:ext>
            </a:extLst>
          </p:cNvPr>
          <p:cNvSpPr/>
          <p:nvPr/>
        </p:nvSpPr>
        <p:spPr bwMode="auto">
          <a:xfrm>
            <a:off x="456790"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Semibold"/>
              <a:ea typeface="+mn-ea"/>
              <a:cs typeface="+mn-cs"/>
            </a:endParaRPr>
          </a:p>
        </p:txBody>
      </p:sp>
      <p:sp useBgFill="1">
        <p:nvSpPr>
          <p:cNvPr id="58" name="Rectangle 57">
            <a:extLst>
              <a:ext uri="{FF2B5EF4-FFF2-40B4-BE49-F238E27FC236}">
                <a16:creationId xmlns:a16="http://schemas.microsoft.com/office/drawing/2014/main" id="{CDD39AC1-A0DA-E64D-9ED0-11521D7094E9}"/>
              </a:ext>
            </a:extLst>
          </p:cNvPr>
          <p:cNvSpPr/>
          <p:nvPr/>
        </p:nvSpPr>
        <p:spPr bwMode="auto">
          <a:xfrm>
            <a:off x="458493" y="1933494"/>
            <a:ext cx="2477170" cy="21185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983A171-5DF8-45FA-9CB5-E337D35753B3}"/>
              </a:ext>
            </a:extLst>
          </p:cNvPr>
          <p:cNvSpPr/>
          <p:nvPr/>
        </p:nvSpPr>
        <p:spPr>
          <a:xfrm>
            <a:off x="456904" y="988447"/>
            <a:ext cx="12779394" cy="307777"/>
          </a:xfrm>
          <a:prstGeom prst="rect">
            <a:avLst/>
          </a:prstGeom>
        </p:spPr>
        <p:txBody>
          <a:bodyPr wrap="square" lIns="0" tIns="0" rIns="0" b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Serverless, scalable, hybrid data integration service</a:t>
            </a:r>
          </a:p>
        </p:txBody>
      </p:sp>
      <p:sp>
        <p:nvSpPr>
          <p:cNvPr id="48" name="Text Placeholder 2">
            <a:extLst>
              <a:ext uri="{FF2B5EF4-FFF2-40B4-BE49-F238E27FC236}">
                <a16:creationId xmlns:a16="http://schemas.microsoft.com/office/drawing/2014/main" id="{4E315886-7FDD-476F-87DB-05C611C7CFE4}"/>
              </a:ext>
            </a:extLst>
          </p:cNvPr>
          <p:cNvSpPr txBox="1">
            <a:spLocks/>
          </p:cNvSpPr>
          <p:nvPr/>
        </p:nvSpPr>
        <p:spPr>
          <a:xfrm>
            <a:off x="9294026" y="4288046"/>
            <a:ext cx="2250274" cy="892552"/>
          </a:xfrm>
          <a:prstGeom prst="rect">
            <a:avLst/>
          </a:prstGeom>
        </p:spPr>
        <p:txBody>
          <a:bodyPr vert="horz" wrap="square" lIns="27432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Lift existing SQL Server ETL to Azure</a:t>
            </a:r>
          </a:p>
          <a:p>
            <a:pPr marL="0" marR="0" lvl="0" indent="0" algn="l" defTabSz="914016"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 existing tools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(SSMS, SSDT)</a:t>
            </a:r>
          </a:p>
        </p:txBody>
      </p:sp>
      <p:sp>
        <p:nvSpPr>
          <p:cNvPr id="6" name="Title 5">
            <a:extLst>
              <a:ext uri="{FF2B5EF4-FFF2-40B4-BE49-F238E27FC236}">
                <a16:creationId xmlns:a16="http://schemas.microsoft.com/office/drawing/2014/main" id="{17F1D5F7-A54A-0E4A-A64E-1245400A9E2E}"/>
              </a:ext>
            </a:extLst>
          </p:cNvPr>
          <p:cNvSpPr>
            <a:spLocks noGrp="1"/>
          </p:cNvSpPr>
          <p:nvPr>
            <p:ph type="title"/>
          </p:nvPr>
        </p:nvSpPr>
        <p:spPr>
          <a:xfrm>
            <a:off x="456904" y="244433"/>
            <a:ext cx="11336039" cy="744014"/>
          </a:xfrm>
        </p:spPr>
        <p:txBody>
          <a:bodyPr/>
          <a:lstStyle/>
          <a:p>
            <a:r>
              <a:rPr lang="en-US" sz="3200"/>
              <a:t>Azure Data Factory</a:t>
            </a:r>
          </a:p>
        </p:txBody>
      </p:sp>
      <p:sp>
        <p:nvSpPr>
          <p:cNvPr id="2" name="Rectangle 1">
            <a:extLst>
              <a:ext uri="{FF2B5EF4-FFF2-40B4-BE49-F238E27FC236}">
                <a16:creationId xmlns:a16="http://schemas.microsoft.com/office/drawing/2014/main" id="{BFA661C0-E9B2-E640-86C6-9F5320DFA594}"/>
              </a:ext>
            </a:extLst>
          </p:cNvPr>
          <p:cNvSpPr/>
          <p:nvPr/>
        </p:nvSpPr>
        <p:spPr>
          <a:xfrm>
            <a:off x="455087" y="4288046"/>
            <a:ext cx="2171381" cy="984885"/>
          </a:xfrm>
          <a:prstGeom prst="rect">
            <a:avLst/>
          </a:prstGeom>
        </p:spPr>
        <p:txBody>
          <a:bodyPr wrap="square" lIns="274320" anchor="t">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cs typeface="Segoe UI"/>
              </a:rPr>
              <a:t>Cloud and hybrid w/ </a:t>
            </a: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lang="en-US" sz="1200">
                <a:solidFill>
                  <a:srgbClr val="000000"/>
                </a:solidFill>
                <a:latin typeface="Segoe UI"/>
                <a:cs typeface="Segoe UI"/>
              </a:rPr>
              <a:t>90</a:t>
            </a:r>
            <a:r>
              <a:rPr kumimoji="0" lang="en-US" sz="1200" b="0" i="0" u="none" strike="noStrike" kern="1200" cap="none" spc="0" normalizeH="0" baseline="0" noProof="0">
                <a:ln>
                  <a:noFill/>
                </a:ln>
                <a:solidFill>
                  <a:srgbClr val="000000"/>
                </a:solidFill>
                <a:effectLst/>
                <a:uLnTx/>
                <a:uFillTx/>
                <a:latin typeface="Segoe UI"/>
                <a:cs typeface="Segoe UI"/>
              </a:rPr>
              <a:t>+ connectors</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Up to 2 GB/s ETL/ELT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 the cloud</a:t>
            </a:r>
          </a:p>
        </p:txBody>
      </p:sp>
      <p:sp>
        <p:nvSpPr>
          <p:cNvPr id="3" name="Rectangle 2">
            <a:extLst>
              <a:ext uri="{FF2B5EF4-FFF2-40B4-BE49-F238E27FC236}">
                <a16:creationId xmlns:a16="http://schemas.microsoft.com/office/drawing/2014/main" id="{2C8A16FC-D212-D945-B76F-B525D6FE9EFC}"/>
              </a:ext>
            </a:extLst>
          </p:cNvPr>
          <p:cNvSpPr/>
          <p:nvPr/>
        </p:nvSpPr>
        <p:spPr>
          <a:xfrm>
            <a:off x="3412982" y="4288046"/>
            <a:ext cx="2375977" cy="984885"/>
          </a:xfrm>
          <a:prstGeom prst="rect">
            <a:avLst/>
          </a:prstGeom>
        </p:spPr>
        <p:txBody>
          <a:bodyPr wrap="square" lIns="274320">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Seamlessly span on-prem, Azure, other clouds, SaaS</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Run on-demand, scheduled, or on-event data-availability</a:t>
            </a:r>
          </a:p>
        </p:txBody>
      </p:sp>
      <p:sp>
        <p:nvSpPr>
          <p:cNvPr id="4" name="Rectangle 3">
            <a:extLst>
              <a:ext uri="{FF2B5EF4-FFF2-40B4-BE49-F238E27FC236}">
                <a16:creationId xmlns:a16="http://schemas.microsoft.com/office/drawing/2014/main" id="{4899F89A-5AC6-D544-B6FF-8E75A21D98A6}"/>
              </a:ext>
            </a:extLst>
          </p:cNvPr>
          <p:cNvSpPr/>
          <p:nvPr/>
        </p:nvSpPr>
        <p:spPr>
          <a:xfrm>
            <a:off x="6332845" y="4288046"/>
            <a:ext cx="2130328" cy="800219"/>
          </a:xfrm>
          <a:prstGeom prst="rect">
            <a:avLst/>
          </a:prstGeom>
        </p:spPr>
        <p:txBody>
          <a:bodyPr wrap="square" lIns="274320">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Programmability with multi-language SDK</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Visual tools</a:t>
            </a:r>
          </a:p>
        </p:txBody>
      </p:sp>
      <p:sp>
        <p:nvSpPr>
          <p:cNvPr id="5" name="Rectangle 4">
            <a:extLst>
              <a:ext uri="{FF2B5EF4-FFF2-40B4-BE49-F238E27FC236}">
                <a16:creationId xmlns:a16="http://schemas.microsoft.com/office/drawing/2014/main" id="{F554E359-5E36-5849-B39C-CDBAEB4DEEB1}"/>
              </a:ext>
            </a:extLst>
          </p:cNvPr>
          <p:cNvSpPr/>
          <p:nvPr/>
        </p:nvSpPr>
        <p:spPr>
          <a:xfrm>
            <a:off x="455087" y="3018863"/>
            <a:ext cx="2391875" cy="923330"/>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Data movement and transformation at scale</a:t>
            </a:r>
          </a:p>
        </p:txBody>
      </p:sp>
      <p:sp>
        <p:nvSpPr>
          <p:cNvPr id="7" name="Rectangle 6">
            <a:extLst>
              <a:ext uri="{FF2B5EF4-FFF2-40B4-BE49-F238E27FC236}">
                <a16:creationId xmlns:a16="http://schemas.microsoft.com/office/drawing/2014/main" id="{C9B8023D-227B-714A-809B-B2863E152F8D}"/>
              </a:ext>
            </a:extLst>
          </p:cNvPr>
          <p:cNvSpPr/>
          <p:nvPr/>
        </p:nvSpPr>
        <p:spPr>
          <a:xfrm>
            <a:off x="3412982" y="3018863"/>
            <a:ext cx="2620587"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Hybrid </a:t>
            </a:r>
            <a:b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pipeline model</a:t>
            </a:r>
          </a:p>
        </p:txBody>
      </p:sp>
      <p:sp>
        <p:nvSpPr>
          <p:cNvPr id="8" name="Rectangle 7">
            <a:extLst>
              <a:ext uri="{FF2B5EF4-FFF2-40B4-BE49-F238E27FC236}">
                <a16:creationId xmlns:a16="http://schemas.microsoft.com/office/drawing/2014/main" id="{6165FAF4-6DF3-214A-8AC6-EBDF2E5729EC}"/>
              </a:ext>
            </a:extLst>
          </p:cNvPr>
          <p:cNvSpPr/>
          <p:nvPr/>
        </p:nvSpPr>
        <p:spPr>
          <a:xfrm>
            <a:off x="6332844" y="3018863"/>
            <a:ext cx="2130328"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Author </a:t>
            </a:r>
            <a:b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and monitor </a:t>
            </a:r>
          </a:p>
        </p:txBody>
      </p:sp>
      <p:sp>
        <p:nvSpPr>
          <p:cNvPr id="9" name="Rectangle 8">
            <a:extLst>
              <a:ext uri="{FF2B5EF4-FFF2-40B4-BE49-F238E27FC236}">
                <a16:creationId xmlns:a16="http://schemas.microsoft.com/office/drawing/2014/main" id="{B8B9230C-0386-9443-8E7C-94D73F3F3B37}"/>
              </a:ext>
            </a:extLst>
          </p:cNvPr>
          <p:cNvSpPr/>
          <p:nvPr/>
        </p:nvSpPr>
        <p:spPr>
          <a:xfrm>
            <a:off x="9294026" y="3057773"/>
            <a:ext cx="2417312"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a:ln>
                  <a:noFill/>
                </a:ln>
                <a:solidFill>
                  <a:srgbClr val="0079D5"/>
                </a:solidFill>
                <a:effectLst/>
                <a:uLnTx/>
                <a:uFillTx/>
                <a:latin typeface="Segoe UI Semibold" panose="020B0502040204020203" pitchFamily="34" charset="0"/>
                <a:ea typeface="+mn-ea"/>
                <a:cs typeface="Segoe UI Semibold" panose="020B0502040204020203" pitchFamily="34" charset="0"/>
              </a:rPr>
              <a:t>SSIS package execution</a:t>
            </a:r>
          </a:p>
        </p:txBody>
      </p:sp>
      <p:grpSp>
        <p:nvGrpSpPr>
          <p:cNvPr id="12" name="Group 4">
            <a:extLst>
              <a:ext uri="{FF2B5EF4-FFF2-40B4-BE49-F238E27FC236}">
                <a16:creationId xmlns:a16="http://schemas.microsoft.com/office/drawing/2014/main" id="{B5451263-175B-954A-844B-D1759666F392}"/>
              </a:ext>
            </a:extLst>
          </p:cNvPr>
          <p:cNvGrpSpPr>
            <a:grpSpLocks noChangeAspect="1"/>
          </p:cNvGrpSpPr>
          <p:nvPr/>
        </p:nvGrpSpPr>
        <p:grpSpPr bwMode="auto">
          <a:xfrm>
            <a:off x="7254500" y="2127937"/>
            <a:ext cx="633858" cy="633858"/>
            <a:chOff x="410" y="999"/>
            <a:chExt cx="312" cy="312"/>
          </a:xfrm>
        </p:grpSpPr>
        <p:sp>
          <p:nvSpPr>
            <p:cNvPr id="14" name="Freeform 5">
              <a:extLst>
                <a:ext uri="{FF2B5EF4-FFF2-40B4-BE49-F238E27FC236}">
                  <a16:creationId xmlns:a16="http://schemas.microsoft.com/office/drawing/2014/main" id="{49227DC2-428B-5F41-8AD6-6C75E30296E1}"/>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F524E962-F8B1-2441-A167-B36EC0D056F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55231727-75A4-3A48-9BB2-4B329A5DA70A}"/>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30EAC0-5A63-8448-AC31-1B1F2B42BE3E}"/>
              </a:ext>
            </a:extLst>
          </p:cNvPr>
          <p:cNvGrpSpPr/>
          <p:nvPr/>
        </p:nvGrpSpPr>
        <p:grpSpPr>
          <a:xfrm>
            <a:off x="4328628" y="2121926"/>
            <a:ext cx="645879" cy="645881"/>
            <a:chOff x="650875" y="1585913"/>
            <a:chExt cx="495300" cy="495301"/>
          </a:xfrm>
        </p:grpSpPr>
        <p:grpSp>
          <p:nvGrpSpPr>
            <p:cNvPr id="18" name="Group 17">
              <a:extLst>
                <a:ext uri="{FF2B5EF4-FFF2-40B4-BE49-F238E27FC236}">
                  <a16:creationId xmlns:a16="http://schemas.microsoft.com/office/drawing/2014/main" id="{51D8B644-8D2E-E441-84F5-EB17D41AC78F}"/>
                </a:ext>
              </a:extLst>
            </p:cNvPr>
            <p:cNvGrpSpPr/>
            <p:nvPr/>
          </p:nvGrpSpPr>
          <p:grpSpPr>
            <a:xfrm>
              <a:off x="650875" y="1585913"/>
              <a:ext cx="495300" cy="495301"/>
              <a:chOff x="650875" y="1585913"/>
              <a:chExt cx="495300" cy="495301"/>
            </a:xfrm>
          </p:grpSpPr>
          <p:sp>
            <p:nvSpPr>
              <p:cNvPr id="23" name="Rectangle 5">
                <a:extLst>
                  <a:ext uri="{FF2B5EF4-FFF2-40B4-BE49-F238E27FC236}">
                    <a16:creationId xmlns:a16="http://schemas.microsoft.com/office/drawing/2014/main" id="{15DF2956-062F-074E-B9B3-7267C9A14A96}"/>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6299CA7-B004-AC4A-9AAA-C741905F903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7">
                <a:extLst>
                  <a:ext uri="{FF2B5EF4-FFF2-40B4-BE49-F238E27FC236}">
                    <a16:creationId xmlns:a16="http://schemas.microsoft.com/office/drawing/2014/main" id="{F5F457E9-C913-6C4B-8FC1-BA8814A801D3}"/>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8">
                <a:extLst>
                  <a:ext uri="{FF2B5EF4-FFF2-40B4-BE49-F238E27FC236}">
                    <a16:creationId xmlns:a16="http://schemas.microsoft.com/office/drawing/2014/main" id="{DE1A68B9-80E8-8D48-86D3-680FC4D01F31}"/>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9">
                <a:extLst>
                  <a:ext uri="{FF2B5EF4-FFF2-40B4-BE49-F238E27FC236}">
                    <a16:creationId xmlns:a16="http://schemas.microsoft.com/office/drawing/2014/main" id="{C653B56D-429A-4749-BB91-FD587665925E}"/>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0">
                <a:extLst>
                  <a:ext uri="{FF2B5EF4-FFF2-40B4-BE49-F238E27FC236}">
                    <a16:creationId xmlns:a16="http://schemas.microsoft.com/office/drawing/2014/main" id="{07DEB9B4-60A5-E547-A8AA-E3B6B1A2EBB3}"/>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1">
                <a:extLst>
                  <a:ext uri="{FF2B5EF4-FFF2-40B4-BE49-F238E27FC236}">
                    <a16:creationId xmlns:a16="http://schemas.microsoft.com/office/drawing/2014/main" id="{32FB9677-942C-B746-B57B-564D398BCE9C}"/>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12">
                <a:extLst>
                  <a:ext uri="{FF2B5EF4-FFF2-40B4-BE49-F238E27FC236}">
                    <a16:creationId xmlns:a16="http://schemas.microsoft.com/office/drawing/2014/main" id="{15DD3AE7-C619-B141-9EB7-907AEFCBC24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Rectangle 13">
                <a:extLst>
                  <a:ext uri="{FF2B5EF4-FFF2-40B4-BE49-F238E27FC236}">
                    <a16:creationId xmlns:a16="http://schemas.microsoft.com/office/drawing/2014/main" id="{857C8E07-3937-7649-98B0-7B03D47CFB03}"/>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14">
                <a:extLst>
                  <a:ext uri="{FF2B5EF4-FFF2-40B4-BE49-F238E27FC236}">
                    <a16:creationId xmlns:a16="http://schemas.microsoft.com/office/drawing/2014/main" id="{8DCF4258-BA70-3D4A-9290-A52D8E246885}"/>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15">
                <a:extLst>
                  <a:ext uri="{FF2B5EF4-FFF2-40B4-BE49-F238E27FC236}">
                    <a16:creationId xmlns:a16="http://schemas.microsoft.com/office/drawing/2014/main" id="{8A7772F6-A5F9-394D-B732-C13CEAEA55F0}"/>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16">
                <a:extLst>
                  <a:ext uri="{FF2B5EF4-FFF2-40B4-BE49-F238E27FC236}">
                    <a16:creationId xmlns:a16="http://schemas.microsoft.com/office/drawing/2014/main" id="{D0BD85FD-F9DF-DA46-B935-BDAD9C38C8BA}"/>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17">
                <a:extLst>
                  <a:ext uri="{FF2B5EF4-FFF2-40B4-BE49-F238E27FC236}">
                    <a16:creationId xmlns:a16="http://schemas.microsoft.com/office/drawing/2014/main" id="{BC25B5CF-104D-9E41-8FD9-6B3D935DA21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8">
                <a:extLst>
                  <a:ext uri="{FF2B5EF4-FFF2-40B4-BE49-F238E27FC236}">
                    <a16:creationId xmlns:a16="http://schemas.microsoft.com/office/drawing/2014/main" id="{2690ADCC-E3CD-E04E-B36F-B16AC5FAC4BA}"/>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92D188D-3342-6849-BF18-ECFFB9D4F6A0}"/>
                </a:ext>
              </a:extLst>
            </p:cNvPr>
            <p:cNvGrpSpPr/>
            <p:nvPr/>
          </p:nvGrpSpPr>
          <p:grpSpPr>
            <a:xfrm>
              <a:off x="944563" y="1663701"/>
              <a:ext cx="155575" cy="92075"/>
              <a:chOff x="944563" y="1663701"/>
              <a:chExt cx="155575" cy="92075"/>
            </a:xfrm>
          </p:grpSpPr>
          <p:sp>
            <p:nvSpPr>
              <p:cNvPr id="20" name="Oval 19">
                <a:extLst>
                  <a:ext uri="{FF2B5EF4-FFF2-40B4-BE49-F238E27FC236}">
                    <a16:creationId xmlns:a16="http://schemas.microsoft.com/office/drawing/2014/main" id="{FDD4C560-9DB1-D445-BA1E-FFE8F38D2282}"/>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0">
                <a:extLst>
                  <a:ext uri="{FF2B5EF4-FFF2-40B4-BE49-F238E27FC236}">
                    <a16:creationId xmlns:a16="http://schemas.microsoft.com/office/drawing/2014/main" id="{0C3861E0-02AE-704F-B7D5-6BDBA7AB3257}"/>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Oval 21">
                <a:extLst>
                  <a:ext uri="{FF2B5EF4-FFF2-40B4-BE49-F238E27FC236}">
                    <a16:creationId xmlns:a16="http://schemas.microsoft.com/office/drawing/2014/main" id="{EB434003-9C1E-4D41-A17F-95AEBDA813BF}"/>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7" name="Group 32">
            <a:extLst>
              <a:ext uri="{FF2B5EF4-FFF2-40B4-BE49-F238E27FC236}">
                <a16:creationId xmlns:a16="http://schemas.microsoft.com/office/drawing/2014/main" id="{B9B8DC9A-F995-574B-B16B-C14D53496A7E}"/>
              </a:ext>
            </a:extLst>
          </p:cNvPr>
          <p:cNvGrpSpPr>
            <a:grpSpLocks noChangeAspect="1"/>
          </p:cNvGrpSpPr>
          <p:nvPr/>
        </p:nvGrpSpPr>
        <p:grpSpPr bwMode="auto">
          <a:xfrm>
            <a:off x="1413062" y="2160850"/>
            <a:ext cx="568032" cy="568032"/>
            <a:chOff x="2812" y="999"/>
            <a:chExt cx="312" cy="312"/>
          </a:xfrm>
        </p:grpSpPr>
        <p:sp>
          <p:nvSpPr>
            <p:cNvPr id="38" name="Rectangle 33">
              <a:extLst>
                <a:ext uri="{FF2B5EF4-FFF2-40B4-BE49-F238E27FC236}">
                  <a16:creationId xmlns:a16="http://schemas.microsoft.com/office/drawing/2014/main" id="{38125DD8-9984-054F-ADDB-B0D15109612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34">
              <a:extLst>
                <a:ext uri="{FF2B5EF4-FFF2-40B4-BE49-F238E27FC236}">
                  <a16:creationId xmlns:a16="http://schemas.microsoft.com/office/drawing/2014/main" id="{86C9E920-A4FC-B641-8BA6-71F98467D362}"/>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5">
              <a:extLst>
                <a:ext uri="{FF2B5EF4-FFF2-40B4-BE49-F238E27FC236}">
                  <a16:creationId xmlns:a16="http://schemas.microsoft.com/office/drawing/2014/main" id="{9C990CE3-BD60-3047-8B5E-88BC2D33A666}"/>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36">
              <a:extLst>
                <a:ext uri="{FF2B5EF4-FFF2-40B4-BE49-F238E27FC236}">
                  <a16:creationId xmlns:a16="http://schemas.microsoft.com/office/drawing/2014/main" id="{42CDC5A6-191B-6D41-B4CD-E00F03649818}"/>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37">
              <a:extLst>
                <a:ext uri="{FF2B5EF4-FFF2-40B4-BE49-F238E27FC236}">
                  <a16:creationId xmlns:a16="http://schemas.microsoft.com/office/drawing/2014/main" id="{8C9739FC-24FC-9D4C-BE17-DA07AC00B73E}"/>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38">
              <a:extLst>
                <a:ext uri="{FF2B5EF4-FFF2-40B4-BE49-F238E27FC236}">
                  <a16:creationId xmlns:a16="http://schemas.microsoft.com/office/drawing/2014/main" id="{9DE5AFD6-E773-A449-B758-7A4E1509744F}"/>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9">
              <a:extLst>
                <a:ext uri="{FF2B5EF4-FFF2-40B4-BE49-F238E27FC236}">
                  <a16:creationId xmlns:a16="http://schemas.microsoft.com/office/drawing/2014/main" id="{F962600A-28FF-5E44-A863-1F0014CC90C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0">
              <a:extLst>
                <a:ext uri="{FF2B5EF4-FFF2-40B4-BE49-F238E27FC236}">
                  <a16:creationId xmlns:a16="http://schemas.microsoft.com/office/drawing/2014/main" id="{862C0C08-13A7-0844-9194-ED59E6D3FE8D}"/>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41">
              <a:extLst>
                <a:ext uri="{FF2B5EF4-FFF2-40B4-BE49-F238E27FC236}">
                  <a16:creationId xmlns:a16="http://schemas.microsoft.com/office/drawing/2014/main" id="{FFCE21E7-3F15-3E4A-906F-94D06DA5AB50}"/>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42">
              <a:extLst>
                <a:ext uri="{FF2B5EF4-FFF2-40B4-BE49-F238E27FC236}">
                  <a16:creationId xmlns:a16="http://schemas.microsoft.com/office/drawing/2014/main" id="{0248FAA6-DCE9-9042-ADEC-32031F26C379}"/>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3">
              <a:extLst>
                <a:ext uri="{FF2B5EF4-FFF2-40B4-BE49-F238E27FC236}">
                  <a16:creationId xmlns:a16="http://schemas.microsoft.com/office/drawing/2014/main" id="{EA262C10-EC64-D24F-9580-72A787AB96BC}"/>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4">
              <a:extLst>
                <a:ext uri="{FF2B5EF4-FFF2-40B4-BE49-F238E27FC236}">
                  <a16:creationId xmlns:a16="http://schemas.microsoft.com/office/drawing/2014/main" id="{7A4A6EF7-2C40-6740-99E9-63F0B1D432D2}"/>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130">
            <a:extLst>
              <a:ext uri="{FF2B5EF4-FFF2-40B4-BE49-F238E27FC236}">
                <a16:creationId xmlns:a16="http://schemas.microsoft.com/office/drawing/2014/main" id="{FE446690-0E58-7648-82E7-7132CC821DB2}"/>
              </a:ext>
            </a:extLst>
          </p:cNvPr>
          <p:cNvGrpSpPr>
            <a:grpSpLocks noChangeAspect="1"/>
          </p:cNvGrpSpPr>
          <p:nvPr/>
        </p:nvGrpSpPr>
        <p:grpSpPr bwMode="auto">
          <a:xfrm>
            <a:off x="10210285" y="2122540"/>
            <a:ext cx="644653" cy="644653"/>
            <a:chOff x="410" y="1787"/>
            <a:chExt cx="312" cy="312"/>
          </a:xfrm>
        </p:grpSpPr>
        <p:sp>
          <p:nvSpPr>
            <p:cNvPr id="52" name="Oval 131">
              <a:extLst>
                <a:ext uri="{FF2B5EF4-FFF2-40B4-BE49-F238E27FC236}">
                  <a16:creationId xmlns:a16="http://schemas.microsoft.com/office/drawing/2014/main" id="{CAFB35AF-1233-6F45-A1CA-B2FB4A40321D}"/>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32">
              <a:extLst>
                <a:ext uri="{FF2B5EF4-FFF2-40B4-BE49-F238E27FC236}">
                  <a16:creationId xmlns:a16="http://schemas.microsoft.com/office/drawing/2014/main" id="{DE1F2B7B-C7C6-8A4C-A16D-6A4656BAACE6}"/>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133">
              <a:extLst>
                <a:ext uri="{FF2B5EF4-FFF2-40B4-BE49-F238E27FC236}">
                  <a16:creationId xmlns:a16="http://schemas.microsoft.com/office/drawing/2014/main" id="{2BF4E74B-30A2-6642-B1E9-68AF8A0C01CA}"/>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34">
              <a:extLst>
                <a:ext uri="{FF2B5EF4-FFF2-40B4-BE49-F238E27FC236}">
                  <a16:creationId xmlns:a16="http://schemas.microsoft.com/office/drawing/2014/main" id="{4A747035-48B2-2441-91EF-2A029F180C9C}"/>
                </a:ext>
              </a:extLst>
            </p:cNvPr>
            <p:cNvSpPr>
              <a:spLocks noChangeArrowheads="1"/>
            </p:cNvSpPr>
            <p:nvPr/>
          </p:nvSpPr>
          <p:spPr bwMode="auto">
            <a:xfrm>
              <a:off x="615" y="1865"/>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35">
              <a:extLst>
                <a:ext uri="{FF2B5EF4-FFF2-40B4-BE49-F238E27FC236}">
                  <a16:creationId xmlns:a16="http://schemas.microsoft.com/office/drawing/2014/main" id="{FE195F3F-8560-AE4C-9170-492A2791285B}"/>
                </a:ext>
              </a:extLst>
            </p:cNvPr>
            <p:cNvSpPr>
              <a:spLocks noChangeArrowheads="1"/>
            </p:cNvSpPr>
            <p:nvPr/>
          </p:nvSpPr>
          <p:spPr bwMode="auto">
            <a:xfrm>
              <a:off x="546" y="1865"/>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048317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AE957018-DDE2-1340-A18B-51482A93DC06}"/>
              </a:ext>
            </a:extLst>
          </p:cNvPr>
          <p:cNvSpPr/>
          <p:nvPr/>
        </p:nvSpPr>
        <p:spPr bwMode="auto">
          <a:xfrm>
            <a:off x="384849" y="3378332"/>
            <a:ext cx="290319"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2" name="Straight Arrow Connector 221">
            <a:extLst>
              <a:ext uri="{FF2B5EF4-FFF2-40B4-BE49-F238E27FC236}">
                <a16:creationId xmlns:a16="http://schemas.microsoft.com/office/drawing/2014/main" id="{EB963188-81FB-7B47-B4CC-10EB35165F8D}"/>
              </a:ext>
            </a:extLst>
          </p:cNvPr>
          <p:cNvCxnSpPr>
            <a:cxnSpLocks/>
          </p:cNvCxnSpPr>
          <p:nvPr/>
        </p:nvCxnSpPr>
        <p:spPr>
          <a:xfrm>
            <a:off x="5819238"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2AB5983B-D0E2-864A-9190-C2B296DDC9D2}"/>
              </a:ext>
            </a:extLst>
          </p:cNvPr>
          <p:cNvCxnSpPr>
            <a:cxnSpLocks/>
          </p:cNvCxnSpPr>
          <p:nvPr/>
        </p:nvCxnSpPr>
        <p:spPr>
          <a:xfrm>
            <a:off x="4614189" y="3011479"/>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0948446-84C4-8243-86CE-4127BB95F653}"/>
              </a:ext>
            </a:extLst>
          </p:cNvPr>
          <p:cNvCxnSpPr>
            <a:cxnSpLocks/>
          </p:cNvCxnSpPr>
          <p:nvPr/>
        </p:nvCxnSpPr>
        <p:spPr>
          <a:xfrm>
            <a:off x="5819238"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07F53FE-430C-644F-8499-11569A58E482}"/>
              </a:ext>
            </a:extLst>
          </p:cNvPr>
          <p:cNvCxnSpPr>
            <a:cxnSpLocks/>
          </p:cNvCxnSpPr>
          <p:nvPr/>
        </p:nvCxnSpPr>
        <p:spPr>
          <a:xfrm>
            <a:off x="8817158" y="382333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9A65707-34C7-4146-A126-CB1B818C52C5}"/>
              </a:ext>
            </a:extLst>
          </p:cNvPr>
          <p:cNvCxnSpPr>
            <a:cxnSpLocks/>
          </p:cNvCxnSpPr>
          <p:nvPr/>
        </p:nvCxnSpPr>
        <p:spPr>
          <a:xfrm>
            <a:off x="2205175" y="3775444"/>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57CE1DA3-18ED-FD4D-A339-47C6EDE0ECD0}"/>
              </a:ext>
            </a:extLst>
          </p:cNvPr>
          <p:cNvCxnSpPr>
            <a:cxnSpLocks/>
          </p:cNvCxnSpPr>
          <p:nvPr/>
        </p:nvCxnSpPr>
        <p:spPr>
          <a:xfrm flipV="1">
            <a:off x="6872480" y="440049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C2008801-4A1C-8645-8BE3-43968D819FD8}"/>
              </a:ext>
            </a:extLst>
          </p:cNvPr>
          <p:cNvCxnSpPr>
            <a:cxnSpLocks/>
          </p:cNvCxnSpPr>
          <p:nvPr/>
        </p:nvCxnSpPr>
        <p:spPr>
          <a:xfrm flipV="1">
            <a:off x="4377782" y="437955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212C2303-564F-804F-A0C9-40A6DF2CFF27}"/>
              </a:ext>
            </a:extLst>
          </p:cNvPr>
          <p:cNvCxnSpPr>
            <a:cxnSpLocks/>
          </p:cNvCxnSpPr>
          <p:nvPr/>
        </p:nvCxnSpPr>
        <p:spPr>
          <a:xfrm>
            <a:off x="4911903" y="434465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6AF7D82A-CF99-0A43-B2CA-4A093A031A0C}"/>
              </a:ext>
            </a:extLst>
          </p:cNvPr>
          <p:cNvCxnSpPr>
            <a:cxnSpLocks/>
          </p:cNvCxnSpPr>
          <p:nvPr/>
        </p:nvCxnSpPr>
        <p:spPr>
          <a:xfrm flipH="1">
            <a:off x="5875078"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46AFCCB1-14BE-514E-8BD5-911D448564D7}"/>
              </a:ext>
            </a:extLst>
          </p:cNvPr>
          <p:cNvCxnSpPr>
            <a:cxnSpLocks/>
          </p:cNvCxnSpPr>
          <p:nvPr/>
        </p:nvCxnSpPr>
        <p:spPr>
          <a:xfrm>
            <a:off x="8821703"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C8D5C19-77BB-4247-9CBF-4C2A84B60C93}"/>
              </a:ext>
            </a:extLst>
          </p:cNvPr>
          <p:cNvCxnSpPr>
            <a:cxnSpLocks/>
          </p:cNvCxnSpPr>
          <p:nvPr/>
        </p:nvCxnSpPr>
        <p:spPr>
          <a:xfrm flipH="1" flipV="1">
            <a:off x="10590267" y="2967306"/>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312" name="Rectangle 9">
            <a:extLst>
              <a:ext uri="{FF2B5EF4-FFF2-40B4-BE49-F238E27FC236}">
                <a16:creationId xmlns:a16="http://schemas.microsoft.com/office/drawing/2014/main" id="{B2345E43-11AE-BF45-A8F8-94E8D8414A1A}"/>
              </a:ext>
            </a:extLst>
          </p:cNvPr>
          <p:cNvSpPr/>
          <p:nvPr/>
        </p:nvSpPr>
        <p:spPr bwMode="auto">
          <a:xfrm>
            <a:off x="2017441"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Freeform 312">
            <a:extLst>
              <a:ext uri="{FF2B5EF4-FFF2-40B4-BE49-F238E27FC236}">
                <a16:creationId xmlns:a16="http://schemas.microsoft.com/office/drawing/2014/main" id="{58FFA7AA-0847-9743-82FD-38942868AEE2}"/>
              </a:ext>
            </a:extLst>
          </p:cNvPr>
          <p:cNvSpPr/>
          <p:nvPr/>
        </p:nvSpPr>
        <p:spPr bwMode="auto">
          <a:xfrm>
            <a:off x="8863583" y="4420167"/>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461145" y="256630"/>
            <a:ext cx="10002004" cy="1170520"/>
          </a:xfrm>
        </p:spPr>
        <p:txBody>
          <a:bodyPr/>
          <a:lstStyle/>
          <a:p>
            <a:r>
              <a:rPr lang="en-US" spc="0"/>
              <a:t>The data warehouse in the data-driven business</a:t>
            </a:r>
          </a:p>
        </p:txBody>
      </p:sp>
      <p:sp>
        <p:nvSpPr>
          <p:cNvPr id="208" name="Rectangle 207">
            <a:extLst>
              <a:ext uri="{FF2B5EF4-FFF2-40B4-BE49-F238E27FC236}">
                <a16:creationId xmlns:a16="http://schemas.microsoft.com/office/drawing/2014/main" id="{3C502970-3FC4-154D-80C3-DD2025BFEF8D}"/>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09" name="Rectangle 208">
            <a:extLst>
              <a:ext uri="{FF2B5EF4-FFF2-40B4-BE49-F238E27FC236}">
                <a16:creationId xmlns:a16="http://schemas.microsoft.com/office/drawing/2014/main" id="{FF3804E7-E65C-A74C-9B38-2289311EE4C6}"/>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10" name="Rectangle 209">
            <a:extLst>
              <a:ext uri="{FF2B5EF4-FFF2-40B4-BE49-F238E27FC236}">
                <a16:creationId xmlns:a16="http://schemas.microsoft.com/office/drawing/2014/main" id="{2CAF7757-D109-1D44-97D2-CA1B79D4CC61}"/>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11" name="Rectangle 210">
            <a:extLst>
              <a:ext uri="{FF2B5EF4-FFF2-40B4-BE49-F238E27FC236}">
                <a16:creationId xmlns:a16="http://schemas.microsoft.com/office/drawing/2014/main" id="{F0812931-AF6F-5F48-B494-62FC51920D61}"/>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12" name="Rectangle 211">
            <a:extLst>
              <a:ext uri="{FF2B5EF4-FFF2-40B4-BE49-F238E27FC236}">
                <a16:creationId xmlns:a16="http://schemas.microsoft.com/office/drawing/2014/main" id="{8CCB342F-CE09-AE41-9DEE-5AC4286033EC}"/>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13" name="Rectangle 212">
            <a:extLst>
              <a:ext uri="{FF2B5EF4-FFF2-40B4-BE49-F238E27FC236}">
                <a16:creationId xmlns:a16="http://schemas.microsoft.com/office/drawing/2014/main" id="{FA85DF5D-60D2-AD47-850E-286ACBF359E5}"/>
              </a:ext>
            </a:extLst>
          </p:cNvPr>
          <p:cNvSpPr/>
          <p:nvPr/>
        </p:nvSpPr>
        <p:spPr bwMode="auto">
          <a:xfrm>
            <a:off x="3449270" y="1908587"/>
            <a:ext cx="2344798" cy="100443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14" name="TextBox 213">
            <a:extLst>
              <a:ext uri="{FF2B5EF4-FFF2-40B4-BE49-F238E27FC236}">
                <a16:creationId xmlns:a16="http://schemas.microsoft.com/office/drawing/2014/main" id="{338672AB-4523-154B-8ABA-F74BA004BC5A}"/>
              </a:ext>
            </a:extLst>
          </p:cNvPr>
          <p:cNvSpPr txBox="1"/>
          <p:nvPr/>
        </p:nvSpPr>
        <p:spPr>
          <a:xfrm>
            <a:off x="7469539" y="2981357"/>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Synapse Analytics</a:t>
            </a:r>
          </a:p>
        </p:txBody>
      </p:sp>
      <p:sp>
        <p:nvSpPr>
          <p:cNvPr id="215" name="TextBox 214">
            <a:extLst>
              <a:ext uri="{FF2B5EF4-FFF2-40B4-BE49-F238E27FC236}">
                <a16:creationId xmlns:a16="http://schemas.microsoft.com/office/drawing/2014/main" id="{184DF23D-7799-EF4C-9CA8-4944DA754FDC}"/>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Databricks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TextBox 215">
            <a:extLst>
              <a:ext uri="{FF2B5EF4-FFF2-40B4-BE49-F238E27FC236}">
                <a16:creationId xmlns:a16="http://schemas.microsoft.com/office/drawing/2014/main" id="{D2D18F79-0AAC-294F-9E85-B632441AB62B}"/>
              </a:ext>
            </a:extLst>
          </p:cNvPr>
          <p:cNvSpPr txBox="1"/>
          <p:nvPr/>
        </p:nvSpPr>
        <p:spPr>
          <a:xfrm>
            <a:off x="967863" y="2234269"/>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LOB sources</a:t>
            </a:r>
          </a:p>
        </p:txBody>
      </p:sp>
      <p:sp>
        <p:nvSpPr>
          <p:cNvPr id="217" name="TextBox 216">
            <a:extLst>
              <a:ext uri="{FF2B5EF4-FFF2-40B4-BE49-F238E27FC236}">
                <a16:creationId xmlns:a16="http://schemas.microsoft.com/office/drawing/2014/main" id="{1D8C5301-3F2C-DD4E-91B7-ECFA4B7598D9}"/>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218" name="TextBox 217">
            <a:extLst>
              <a:ext uri="{FF2B5EF4-FFF2-40B4-BE49-F238E27FC236}">
                <a16:creationId xmlns:a16="http://schemas.microsoft.com/office/drawing/2014/main" id="{423F6046-78AB-B44F-8383-36135F25E587}"/>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219" name="TextBox 218">
            <a:extLst>
              <a:ext uri="{FF2B5EF4-FFF2-40B4-BE49-F238E27FC236}">
                <a16:creationId xmlns:a16="http://schemas.microsoft.com/office/drawing/2014/main" id="{CDF806BB-0AFF-3E4A-B50C-BBC27B95FDC6}"/>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221" name="TextBox 220">
            <a:extLst>
              <a:ext uri="{FF2B5EF4-FFF2-40B4-BE49-F238E27FC236}">
                <a16:creationId xmlns:a16="http://schemas.microsoft.com/office/drawing/2014/main" id="{A3A7E866-617D-F446-84C3-4C29220AA35D}"/>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Data </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Lake Storage</a:t>
            </a:r>
          </a:p>
        </p:txBody>
      </p:sp>
      <p:sp>
        <p:nvSpPr>
          <p:cNvPr id="233" name="TextBox 232">
            <a:extLst>
              <a:ext uri="{FF2B5EF4-FFF2-40B4-BE49-F238E27FC236}">
                <a16:creationId xmlns:a16="http://schemas.microsoft.com/office/drawing/2014/main" id="{66CD156A-2FA3-E943-B059-54F2D36D185E}"/>
              </a:ext>
            </a:extLst>
          </p:cNvPr>
          <p:cNvSpPr txBox="1"/>
          <p:nvPr/>
        </p:nvSpPr>
        <p:spPr>
          <a:xfrm>
            <a:off x="10539284"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Business services</a:t>
            </a:r>
          </a:p>
        </p:txBody>
      </p:sp>
      <p:sp>
        <p:nvSpPr>
          <p:cNvPr id="236" name="TextBox 235">
            <a:extLst>
              <a:ext uri="{FF2B5EF4-FFF2-40B4-BE49-F238E27FC236}">
                <a16:creationId xmlns:a16="http://schemas.microsoft.com/office/drawing/2014/main" id="{167E3C47-4FAB-EC40-8194-5DD2291EA615}"/>
              </a:ext>
            </a:extLst>
          </p:cNvPr>
          <p:cNvSpPr txBox="1"/>
          <p:nvPr/>
        </p:nvSpPr>
        <p:spPr>
          <a:xfrm>
            <a:off x="10539284"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Power BI</a:t>
            </a:r>
          </a:p>
        </p:txBody>
      </p:sp>
      <p:grpSp>
        <p:nvGrpSpPr>
          <p:cNvPr id="237" name="Group 236">
            <a:extLst>
              <a:ext uri="{FF2B5EF4-FFF2-40B4-BE49-F238E27FC236}">
                <a16:creationId xmlns:a16="http://schemas.microsoft.com/office/drawing/2014/main" id="{2D934046-FDE4-7D41-85B4-1397673ADB12}"/>
              </a:ext>
            </a:extLst>
          </p:cNvPr>
          <p:cNvGrpSpPr/>
          <p:nvPr/>
        </p:nvGrpSpPr>
        <p:grpSpPr>
          <a:xfrm>
            <a:off x="442913" y="3437046"/>
            <a:ext cx="314430" cy="364076"/>
            <a:chOff x="305587" y="2721796"/>
            <a:chExt cx="314430" cy="364076"/>
          </a:xfrm>
        </p:grpSpPr>
        <p:sp>
          <p:nvSpPr>
            <p:cNvPr id="238" name="Rectangle 237">
              <a:extLst>
                <a:ext uri="{FF2B5EF4-FFF2-40B4-BE49-F238E27FC236}">
                  <a16:creationId xmlns:a16="http://schemas.microsoft.com/office/drawing/2014/main" id="{5666FAAA-F72B-EC40-9BD0-864D8CFC3809}"/>
                </a:ext>
              </a:extLst>
            </p:cNvPr>
            <p:cNvSpPr/>
            <p:nvPr/>
          </p:nvSpPr>
          <p:spPr bwMode="auto">
            <a:xfrm>
              <a:off x="381000" y="2986460"/>
              <a:ext cx="187325" cy="96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cument_3">
              <a:extLst>
                <a:ext uri="{FF2B5EF4-FFF2-40B4-BE49-F238E27FC236}">
                  <a16:creationId xmlns:a16="http://schemas.microsoft.com/office/drawing/2014/main" id="{36BC394D-B2E3-9046-9EB7-778E98E26AED}"/>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tx2"/>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240E6A4C-1FE9-0E48-BAEA-7D8F7AF79B0A}"/>
              </a:ext>
            </a:extLst>
          </p:cNvPr>
          <p:cNvGrpSpPr/>
          <p:nvPr/>
        </p:nvGrpSpPr>
        <p:grpSpPr>
          <a:xfrm>
            <a:off x="444761" y="2130734"/>
            <a:ext cx="427983" cy="364076"/>
            <a:chOff x="265316" y="5131089"/>
            <a:chExt cx="793593" cy="675092"/>
          </a:xfrm>
        </p:grpSpPr>
        <p:grpSp>
          <p:nvGrpSpPr>
            <p:cNvPr id="241" name="Group 240">
              <a:extLst>
                <a:ext uri="{FF2B5EF4-FFF2-40B4-BE49-F238E27FC236}">
                  <a16:creationId xmlns:a16="http://schemas.microsoft.com/office/drawing/2014/main" id="{0010266A-4F95-9249-8D2C-A35321B09575}"/>
                </a:ext>
              </a:extLst>
            </p:cNvPr>
            <p:cNvGrpSpPr/>
            <p:nvPr/>
          </p:nvGrpSpPr>
          <p:grpSpPr>
            <a:xfrm>
              <a:off x="265316" y="5131089"/>
              <a:ext cx="793593" cy="675092"/>
              <a:chOff x="2107244" y="1575258"/>
              <a:chExt cx="310993" cy="264555"/>
            </a:xfrm>
          </p:grpSpPr>
          <p:sp>
            <p:nvSpPr>
              <p:cNvPr id="247" name="Rectangle 9">
                <a:extLst>
                  <a:ext uri="{FF2B5EF4-FFF2-40B4-BE49-F238E27FC236}">
                    <a16:creationId xmlns:a16="http://schemas.microsoft.com/office/drawing/2014/main" id="{DBF97A41-668F-AA46-B39E-FD7F6E4EFAD6}"/>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248" name="Group 247">
                <a:extLst>
                  <a:ext uri="{FF2B5EF4-FFF2-40B4-BE49-F238E27FC236}">
                    <a16:creationId xmlns:a16="http://schemas.microsoft.com/office/drawing/2014/main" id="{B3C558F8-43E8-F54B-8335-E058386635A3}"/>
                  </a:ext>
                </a:extLst>
              </p:cNvPr>
              <p:cNvGrpSpPr/>
              <p:nvPr/>
            </p:nvGrpSpPr>
            <p:grpSpPr>
              <a:xfrm>
                <a:off x="2219774" y="1683758"/>
                <a:ext cx="104220" cy="99334"/>
                <a:chOff x="2219774" y="1683758"/>
                <a:chExt cx="104220" cy="99334"/>
              </a:xfrm>
            </p:grpSpPr>
            <p:sp>
              <p:nvSpPr>
                <p:cNvPr id="249" name="Freeform 14">
                  <a:extLst>
                    <a:ext uri="{FF2B5EF4-FFF2-40B4-BE49-F238E27FC236}">
                      <a16:creationId xmlns:a16="http://schemas.microsoft.com/office/drawing/2014/main" id="{3116E94E-37F2-0A4D-8CA0-035213D28F16}"/>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0" name="Line 15">
                  <a:extLst>
                    <a:ext uri="{FF2B5EF4-FFF2-40B4-BE49-F238E27FC236}">
                      <a16:creationId xmlns:a16="http://schemas.microsoft.com/office/drawing/2014/main" id="{EB8AC22E-221B-DF41-874F-F7F569074CE6}"/>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42" name="Rectangle 241">
              <a:extLst>
                <a:ext uri="{FF2B5EF4-FFF2-40B4-BE49-F238E27FC236}">
                  <a16:creationId xmlns:a16="http://schemas.microsoft.com/office/drawing/2014/main" id="{05F694E7-B33A-3C4E-8103-8A30C26FC652}"/>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Group 242">
              <a:extLst>
                <a:ext uri="{FF2B5EF4-FFF2-40B4-BE49-F238E27FC236}">
                  <a16:creationId xmlns:a16="http://schemas.microsoft.com/office/drawing/2014/main" id="{7B615229-E8CC-EE44-BD68-8AA04D5226F5}"/>
                </a:ext>
              </a:extLst>
            </p:cNvPr>
            <p:cNvGrpSpPr/>
            <p:nvPr/>
          </p:nvGrpSpPr>
          <p:grpSpPr>
            <a:xfrm>
              <a:off x="750755" y="5171384"/>
              <a:ext cx="242719" cy="60681"/>
              <a:chOff x="722201" y="5189927"/>
              <a:chExt cx="242719" cy="60681"/>
            </a:xfrm>
          </p:grpSpPr>
          <p:sp>
            <p:nvSpPr>
              <p:cNvPr id="244" name="Oval 11">
                <a:extLst>
                  <a:ext uri="{FF2B5EF4-FFF2-40B4-BE49-F238E27FC236}">
                    <a16:creationId xmlns:a16="http://schemas.microsoft.com/office/drawing/2014/main" id="{3A36044D-365C-164D-8815-5B8450F5AB95}"/>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5" name="Oval 12">
                <a:extLst>
                  <a:ext uri="{FF2B5EF4-FFF2-40B4-BE49-F238E27FC236}">
                    <a16:creationId xmlns:a16="http://schemas.microsoft.com/office/drawing/2014/main" id="{4181C05A-2A71-754C-A22B-F0FC4D8AE8FC}"/>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6" name="Oval 13">
                <a:extLst>
                  <a:ext uri="{FF2B5EF4-FFF2-40B4-BE49-F238E27FC236}">
                    <a16:creationId xmlns:a16="http://schemas.microsoft.com/office/drawing/2014/main" id="{E1034846-EDA6-854C-A54C-0559C2CAECD5}"/>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251" name="Group 250">
            <a:extLst>
              <a:ext uri="{FF2B5EF4-FFF2-40B4-BE49-F238E27FC236}">
                <a16:creationId xmlns:a16="http://schemas.microsoft.com/office/drawing/2014/main" id="{07A8B7DF-3BD7-344B-B95F-93EC7988BCD2}"/>
              </a:ext>
            </a:extLst>
          </p:cNvPr>
          <p:cNvGrpSpPr/>
          <p:nvPr/>
        </p:nvGrpSpPr>
        <p:grpSpPr>
          <a:xfrm>
            <a:off x="434955" y="4268606"/>
            <a:ext cx="423664" cy="435948"/>
            <a:chOff x="425774" y="3428914"/>
            <a:chExt cx="423664" cy="435948"/>
          </a:xfrm>
        </p:grpSpPr>
        <p:sp>
          <p:nvSpPr>
            <p:cNvPr id="252" name="Rectangle 251">
              <a:extLst>
                <a:ext uri="{FF2B5EF4-FFF2-40B4-BE49-F238E27FC236}">
                  <a16:creationId xmlns:a16="http://schemas.microsoft.com/office/drawing/2014/main" id="{637E9BCF-02C5-7640-99B3-34FCCD692ECA}"/>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3" name="Group 59">
              <a:extLst>
                <a:ext uri="{FF2B5EF4-FFF2-40B4-BE49-F238E27FC236}">
                  <a16:creationId xmlns:a16="http://schemas.microsoft.com/office/drawing/2014/main" id="{74F4CE2D-C44D-654F-8484-522B37AACD09}"/>
                </a:ext>
              </a:extLst>
            </p:cNvPr>
            <p:cNvGrpSpPr>
              <a:grpSpLocks noChangeAspect="1"/>
            </p:cNvGrpSpPr>
            <p:nvPr/>
          </p:nvGrpSpPr>
          <p:grpSpPr bwMode="auto">
            <a:xfrm>
              <a:off x="492356" y="3507780"/>
              <a:ext cx="357082" cy="357082"/>
              <a:chOff x="4013" y="2783"/>
              <a:chExt cx="312" cy="312"/>
            </a:xfrm>
          </p:grpSpPr>
          <p:sp>
            <p:nvSpPr>
              <p:cNvPr id="254" name="AutoShape 58">
                <a:extLst>
                  <a:ext uri="{FF2B5EF4-FFF2-40B4-BE49-F238E27FC236}">
                    <a16:creationId xmlns:a16="http://schemas.microsoft.com/office/drawing/2014/main" id="{C72207D6-3B72-E642-9716-C54556FADEC8}"/>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5" name="Rectangle 60">
                <a:extLst>
                  <a:ext uri="{FF2B5EF4-FFF2-40B4-BE49-F238E27FC236}">
                    <a16:creationId xmlns:a16="http://schemas.microsoft.com/office/drawing/2014/main" id="{DEA40561-7C8B-D446-A240-FBEC7C482EC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6" name="Rectangle 61">
                <a:extLst>
                  <a:ext uri="{FF2B5EF4-FFF2-40B4-BE49-F238E27FC236}">
                    <a16:creationId xmlns:a16="http://schemas.microsoft.com/office/drawing/2014/main" id="{667CBDDA-36CE-8B4E-9FBB-1FF96CE2B724}"/>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62">
                <a:extLst>
                  <a:ext uri="{FF2B5EF4-FFF2-40B4-BE49-F238E27FC236}">
                    <a16:creationId xmlns:a16="http://schemas.microsoft.com/office/drawing/2014/main" id="{BA841A12-F190-5E43-BDA8-B709ED03D9A0}"/>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8" name="Oval 63">
                <a:extLst>
                  <a:ext uri="{FF2B5EF4-FFF2-40B4-BE49-F238E27FC236}">
                    <a16:creationId xmlns:a16="http://schemas.microsoft.com/office/drawing/2014/main" id="{3A71268C-D901-3547-8CE0-92E6EE9D712B}"/>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59" name="Group 258">
            <a:extLst>
              <a:ext uri="{FF2B5EF4-FFF2-40B4-BE49-F238E27FC236}">
                <a16:creationId xmlns:a16="http://schemas.microsoft.com/office/drawing/2014/main" id="{894FCACC-BED4-8940-9D4B-7208BE7DA47E}"/>
              </a:ext>
            </a:extLst>
          </p:cNvPr>
          <p:cNvGrpSpPr/>
          <p:nvPr/>
        </p:nvGrpSpPr>
        <p:grpSpPr>
          <a:xfrm>
            <a:off x="449241" y="5065911"/>
            <a:ext cx="388214" cy="427711"/>
            <a:chOff x="343593" y="4433674"/>
            <a:chExt cx="388214" cy="427711"/>
          </a:xfrm>
        </p:grpSpPr>
        <p:sp>
          <p:nvSpPr>
            <p:cNvPr id="260" name="Rectangle 259">
              <a:extLst>
                <a:ext uri="{FF2B5EF4-FFF2-40B4-BE49-F238E27FC236}">
                  <a16:creationId xmlns:a16="http://schemas.microsoft.com/office/drawing/2014/main" id="{BA2DBF14-C55D-AD41-8F1F-ADFA8FA5208D}"/>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document">
              <a:extLst>
                <a:ext uri="{FF2B5EF4-FFF2-40B4-BE49-F238E27FC236}">
                  <a16:creationId xmlns:a16="http://schemas.microsoft.com/office/drawing/2014/main" id="{DB21644D-2FFE-194E-B737-4A8791EB4633}"/>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62" name="Group 261">
            <a:extLst>
              <a:ext uri="{FF2B5EF4-FFF2-40B4-BE49-F238E27FC236}">
                <a16:creationId xmlns:a16="http://schemas.microsoft.com/office/drawing/2014/main" id="{F25E561D-F2F9-3D46-9DDB-E687A9C0E992}"/>
              </a:ext>
            </a:extLst>
          </p:cNvPr>
          <p:cNvGrpSpPr/>
          <p:nvPr/>
        </p:nvGrpSpPr>
        <p:grpSpPr>
          <a:xfrm>
            <a:off x="9909112" y="2245139"/>
            <a:ext cx="427983" cy="364077"/>
            <a:chOff x="265316" y="5131087"/>
            <a:chExt cx="793593" cy="675094"/>
          </a:xfrm>
        </p:grpSpPr>
        <p:grpSp>
          <p:nvGrpSpPr>
            <p:cNvPr id="263" name="Group 262">
              <a:extLst>
                <a:ext uri="{FF2B5EF4-FFF2-40B4-BE49-F238E27FC236}">
                  <a16:creationId xmlns:a16="http://schemas.microsoft.com/office/drawing/2014/main" id="{700C79A4-BC70-1945-8A95-18990B95A4BF}"/>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2175E4A2-36A4-F443-9392-D5D74A5F3404}"/>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F6374B48-9C0B-7246-AC1F-3B39C1DCE8CB}"/>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FECCA228-3705-094C-BBA9-3DDF6ADAB89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2" name="Line 15">
                  <a:extLst>
                    <a:ext uri="{FF2B5EF4-FFF2-40B4-BE49-F238E27FC236}">
                      <a16:creationId xmlns:a16="http://schemas.microsoft.com/office/drawing/2014/main" id="{4303B67D-BF74-694D-91CC-E9B5AE1AF926}"/>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64" name="Rectangle 263">
              <a:extLst>
                <a:ext uri="{FF2B5EF4-FFF2-40B4-BE49-F238E27FC236}">
                  <a16:creationId xmlns:a16="http://schemas.microsoft.com/office/drawing/2014/main" id="{773C3441-3505-764C-8284-929912314BBB}"/>
                </a:ext>
              </a:extLst>
            </p:cNvPr>
            <p:cNvSpPr/>
            <p:nvPr/>
          </p:nvSpPr>
          <p:spPr bwMode="auto">
            <a:xfrm>
              <a:off x="265316" y="5131087"/>
              <a:ext cx="793593" cy="12895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A49C4FD3-16F8-F149-9A94-275E9C188252}"/>
                </a:ext>
              </a:extLst>
            </p:cNvPr>
            <p:cNvGrpSpPr/>
            <p:nvPr/>
          </p:nvGrpSpPr>
          <p:grpSpPr>
            <a:xfrm>
              <a:off x="750755" y="5165497"/>
              <a:ext cx="242719" cy="60681"/>
              <a:chOff x="722201" y="5184040"/>
              <a:chExt cx="242719" cy="60681"/>
            </a:xfrm>
          </p:grpSpPr>
          <p:sp>
            <p:nvSpPr>
              <p:cNvPr id="266" name="Oval 11">
                <a:extLst>
                  <a:ext uri="{FF2B5EF4-FFF2-40B4-BE49-F238E27FC236}">
                    <a16:creationId xmlns:a16="http://schemas.microsoft.com/office/drawing/2014/main" id="{62290D9D-AA4D-4E42-B814-B17D6F890D10}"/>
                  </a:ext>
                </a:extLst>
              </p:cNvPr>
              <p:cNvSpPr>
                <a:spLocks noChangeArrowheads="1"/>
              </p:cNvSpPr>
              <p:nvPr/>
            </p:nvSpPr>
            <p:spPr bwMode="auto">
              <a:xfrm>
                <a:off x="722201"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7" name="Oval 12">
                <a:extLst>
                  <a:ext uri="{FF2B5EF4-FFF2-40B4-BE49-F238E27FC236}">
                    <a16:creationId xmlns:a16="http://schemas.microsoft.com/office/drawing/2014/main" id="{74F7622F-4862-994B-9A1A-0DF660C72015}"/>
                  </a:ext>
                </a:extLst>
              </p:cNvPr>
              <p:cNvSpPr>
                <a:spLocks noChangeArrowheads="1"/>
              </p:cNvSpPr>
              <p:nvPr/>
            </p:nvSpPr>
            <p:spPr bwMode="auto">
              <a:xfrm>
                <a:off x="811435"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8" name="Oval 13">
                <a:extLst>
                  <a:ext uri="{FF2B5EF4-FFF2-40B4-BE49-F238E27FC236}">
                    <a16:creationId xmlns:a16="http://schemas.microsoft.com/office/drawing/2014/main" id="{3C442BA7-1300-134F-841D-7879A3CECAFF}"/>
                  </a:ext>
                </a:extLst>
              </p:cNvPr>
              <p:cNvSpPr>
                <a:spLocks noChangeArrowheads="1"/>
              </p:cNvSpPr>
              <p:nvPr/>
            </p:nvSpPr>
            <p:spPr bwMode="auto">
              <a:xfrm>
                <a:off x="904239"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86FA2FB5-7EE4-CC44-842F-77F76AEDA7B2}"/>
              </a:ext>
            </a:extLst>
          </p:cNvPr>
          <p:cNvGrpSpPr/>
          <p:nvPr/>
        </p:nvGrpSpPr>
        <p:grpSpPr>
          <a:xfrm>
            <a:off x="9920767" y="3730159"/>
            <a:ext cx="440265" cy="332399"/>
            <a:chOff x="2851176" y="840527"/>
            <a:chExt cx="3024388" cy="2283410"/>
          </a:xfrm>
        </p:grpSpPr>
        <p:sp>
          <p:nvSpPr>
            <p:cNvPr id="274" name="Freeform: Shape 338">
              <a:extLst>
                <a:ext uri="{FF2B5EF4-FFF2-40B4-BE49-F238E27FC236}">
                  <a16:creationId xmlns:a16="http://schemas.microsoft.com/office/drawing/2014/main" id="{7D2E1B70-4664-6745-957B-E7C7F98213C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339">
              <a:extLst>
                <a:ext uri="{FF2B5EF4-FFF2-40B4-BE49-F238E27FC236}">
                  <a16:creationId xmlns:a16="http://schemas.microsoft.com/office/drawing/2014/main" id="{BF045971-D5EA-7C4B-8ECE-C07DAB18FA0A}"/>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B15A60BC-69CB-CF4A-AC9E-FFE5A1C23CC1}"/>
              </a:ext>
            </a:extLst>
          </p:cNvPr>
          <p:cNvGrpSpPr/>
          <p:nvPr/>
        </p:nvGrpSpPr>
        <p:grpSpPr>
          <a:xfrm>
            <a:off x="3815660" y="3625478"/>
            <a:ext cx="455467" cy="464244"/>
            <a:chOff x="7158422" y="1607015"/>
            <a:chExt cx="2726357" cy="2778897"/>
          </a:xfrm>
        </p:grpSpPr>
        <p:sp>
          <p:nvSpPr>
            <p:cNvPr id="277" name="Freeform 242">
              <a:extLst>
                <a:ext uri="{FF2B5EF4-FFF2-40B4-BE49-F238E27FC236}">
                  <a16:creationId xmlns:a16="http://schemas.microsoft.com/office/drawing/2014/main" id="{81A114B2-72C9-E447-B2D4-75D8E8A6A0C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Diamond 277">
              <a:extLst>
                <a:ext uri="{FF2B5EF4-FFF2-40B4-BE49-F238E27FC236}">
                  <a16:creationId xmlns:a16="http://schemas.microsoft.com/office/drawing/2014/main" id="{35A53FA5-678F-D84C-90C7-AF8802AD1C9D}"/>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Freeform 243">
              <a:extLst>
                <a:ext uri="{FF2B5EF4-FFF2-40B4-BE49-F238E27FC236}">
                  <a16:creationId xmlns:a16="http://schemas.microsoft.com/office/drawing/2014/main" id="{CDFC01E2-0F8B-5E4D-887B-2E8D1A4CC99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Diamond 279">
              <a:extLst>
                <a:ext uri="{FF2B5EF4-FFF2-40B4-BE49-F238E27FC236}">
                  <a16:creationId xmlns:a16="http://schemas.microsoft.com/office/drawing/2014/main" id="{FE899611-C96F-3947-B05F-2787321F4A59}"/>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3" name="Group 292">
            <a:extLst>
              <a:ext uri="{FF2B5EF4-FFF2-40B4-BE49-F238E27FC236}">
                <a16:creationId xmlns:a16="http://schemas.microsoft.com/office/drawing/2014/main" id="{5584C973-F4A3-F543-869F-BB401325B06E}"/>
              </a:ext>
            </a:extLst>
          </p:cNvPr>
          <p:cNvGrpSpPr/>
          <p:nvPr/>
        </p:nvGrpSpPr>
        <p:grpSpPr>
          <a:xfrm>
            <a:off x="5173483" y="4956943"/>
            <a:ext cx="479602" cy="419822"/>
            <a:chOff x="6560437" y="5493393"/>
            <a:chExt cx="479602" cy="419822"/>
          </a:xfrm>
        </p:grpSpPr>
        <p:sp>
          <p:nvSpPr>
            <p:cNvPr id="294" name="Freeform 21">
              <a:extLst>
                <a:ext uri="{FF2B5EF4-FFF2-40B4-BE49-F238E27FC236}">
                  <a16:creationId xmlns:a16="http://schemas.microsoft.com/office/drawing/2014/main" id="{F1F68C90-EA4D-D348-808D-3C0F48E79298}"/>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22">
              <a:extLst>
                <a:ext uri="{FF2B5EF4-FFF2-40B4-BE49-F238E27FC236}">
                  <a16:creationId xmlns:a16="http://schemas.microsoft.com/office/drawing/2014/main" id="{9AA1E841-2CA4-A843-9F74-24AB61250025}"/>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23">
              <a:extLst>
                <a:ext uri="{FF2B5EF4-FFF2-40B4-BE49-F238E27FC236}">
                  <a16:creationId xmlns:a16="http://schemas.microsoft.com/office/drawing/2014/main" id="{790D201B-EBE9-AF4C-B9C3-60FF93376BFF}"/>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24">
              <a:extLst>
                <a:ext uri="{FF2B5EF4-FFF2-40B4-BE49-F238E27FC236}">
                  <a16:creationId xmlns:a16="http://schemas.microsoft.com/office/drawing/2014/main" id="{2B01618D-F6EC-FB42-9C63-11D3EF5D3F80}"/>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25">
              <a:extLst>
                <a:ext uri="{FF2B5EF4-FFF2-40B4-BE49-F238E27FC236}">
                  <a16:creationId xmlns:a16="http://schemas.microsoft.com/office/drawing/2014/main" id="{E5EF9A49-FF19-8C4E-A892-11081B640AD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26">
              <a:extLst>
                <a:ext uri="{FF2B5EF4-FFF2-40B4-BE49-F238E27FC236}">
                  <a16:creationId xmlns:a16="http://schemas.microsoft.com/office/drawing/2014/main" id="{16816455-4203-A24B-841D-A0042DF996B6}"/>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27">
              <a:extLst>
                <a:ext uri="{FF2B5EF4-FFF2-40B4-BE49-F238E27FC236}">
                  <a16:creationId xmlns:a16="http://schemas.microsoft.com/office/drawing/2014/main" id="{0DA46900-4827-8142-ADD4-89D117A3B45E}"/>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28">
              <a:extLst>
                <a:ext uri="{FF2B5EF4-FFF2-40B4-BE49-F238E27FC236}">
                  <a16:creationId xmlns:a16="http://schemas.microsoft.com/office/drawing/2014/main" id="{DEA0B3DB-6892-8D4F-974B-DA4175C3E12C}"/>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29">
              <a:extLst>
                <a:ext uri="{FF2B5EF4-FFF2-40B4-BE49-F238E27FC236}">
                  <a16:creationId xmlns:a16="http://schemas.microsoft.com/office/drawing/2014/main" id="{7E38646B-A6C1-E74B-8099-CBBBA4E5EEF8}"/>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30">
              <a:extLst>
                <a:ext uri="{FF2B5EF4-FFF2-40B4-BE49-F238E27FC236}">
                  <a16:creationId xmlns:a16="http://schemas.microsoft.com/office/drawing/2014/main" id="{68C5CAD2-A463-CB4C-B4C9-E2E848ECA659}"/>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31">
              <a:extLst>
                <a:ext uri="{FF2B5EF4-FFF2-40B4-BE49-F238E27FC236}">
                  <a16:creationId xmlns:a16="http://schemas.microsoft.com/office/drawing/2014/main" id="{4C74153E-E4B2-134C-8B06-AFC5DE01DB12}"/>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32">
              <a:extLst>
                <a:ext uri="{FF2B5EF4-FFF2-40B4-BE49-F238E27FC236}">
                  <a16:creationId xmlns:a16="http://schemas.microsoft.com/office/drawing/2014/main" id="{BA00EA3B-B118-ED4C-832A-1A14A9D7460D}"/>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33">
              <a:extLst>
                <a:ext uri="{FF2B5EF4-FFF2-40B4-BE49-F238E27FC236}">
                  <a16:creationId xmlns:a16="http://schemas.microsoft.com/office/drawing/2014/main" id="{5AE65008-A660-894B-A5AF-D90BAE5EA534}"/>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34">
              <a:extLst>
                <a:ext uri="{FF2B5EF4-FFF2-40B4-BE49-F238E27FC236}">
                  <a16:creationId xmlns:a16="http://schemas.microsoft.com/office/drawing/2014/main" id="{F162EED7-8E55-6A4E-9DEB-7293F2CE7F5F}"/>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35">
              <a:extLst>
                <a:ext uri="{FF2B5EF4-FFF2-40B4-BE49-F238E27FC236}">
                  <a16:creationId xmlns:a16="http://schemas.microsoft.com/office/drawing/2014/main" id="{8176324D-71DD-1C44-81CD-04E1298A68FA}"/>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36">
              <a:extLst>
                <a:ext uri="{FF2B5EF4-FFF2-40B4-BE49-F238E27FC236}">
                  <a16:creationId xmlns:a16="http://schemas.microsoft.com/office/drawing/2014/main" id="{B0366AFD-F17B-5241-808F-C556DC1B47AE}"/>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37">
              <a:extLst>
                <a:ext uri="{FF2B5EF4-FFF2-40B4-BE49-F238E27FC236}">
                  <a16:creationId xmlns:a16="http://schemas.microsoft.com/office/drawing/2014/main" id="{47C6D238-8BFE-D149-B387-DC476DFDC804}"/>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38">
              <a:extLst>
                <a:ext uri="{FF2B5EF4-FFF2-40B4-BE49-F238E27FC236}">
                  <a16:creationId xmlns:a16="http://schemas.microsoft.com/office/drawing/2014/main" id="{03CE9F2A-3F85-E144-8A32-ECC3B16ECA8C}"/>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4" name="Rectangle 313">
            <a:extLst>
              <a:ext uri="{FF2B5EF4-FFF2-40B4-BE49-F238E27FC236}">
                <a16:creationId xmlns:a16="http://schemas.microsoft.com/office/drawing/2014/main" id="{5B608759-1E3A-AC49-B5A8-DE4EB4A66665}"/>
              </a:ext>
            </a:extLst>
          </p:cNvPr>
          <p:cNvSpPr/>
          <p:nvPr/>
        </p:nvSpPr>
        <p:spPr bwMode="auto">
          <a:xfrm>
            <a:off x="3448255" y="1921900"/>
            <a:ext cx="2344798" cy="1004434"/>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27" name="TextBox 126">
            <a:extLst>
              <a:ext uri="{FF2B5EF4-FFF2-40B4-BE49-F238E27FC236}">
                <a16:creationId xmlns:a16="http://schemas.microsoft.com/office/drawing/2014/main" id="{37F11732-0A8D-774F-A277-0B96D5F6291F}"/>
              </a:ext>
            </a:extLst>
          </p:cNvPr>
          <p:cNvSpPr txBox="1"/>
          <p:nvPr/>
        </p:nvSpPr>
        <p:spPr>
          <a:xfrm>
            <a:off x="5306570" y="2666863"/>
            <a:ext cx="957734"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Transform and enrich</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4F45789C-A31E-3B47-B39B-B5B2C754BBB4}"/>
              </a:ext>
            </a:extLst>
          </p:cNvPr>
          <p:cNvSpPr txBox="1"/>
          <p:nvPr/>
        </p:nvSpPr>
        <p:spPr>
          <a:xfrm>
            <a:off x="4110066" y="2749963"/>
            <a:ext cx="95773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Prepare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38C0A275-F9E6-C74E-B102-19857E01CE64}"/>
              </a:ext>
            </a:extLst>
          </p:cNvPr>
          <p:cNvSpPr txBox="1"/>
          <p:nvPr/>
        </p:nvSpPr>
        <p:spPr>
          <a:xfrm>
            <a:off x="2862086" y="2749963"/>
            <a:ext cx="95773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Ingest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5" name="Straight Arrow Connector 114">
            <a:extLst>
              <a:ext uri="{FF2B5EF4-FFF2-40B4-BE49-F238E27FC236}">
                <a16:creationId xmlns:a16="http://schemas.microsoft.com/office/drawing/2014/main" id="{091574DF-B724-104B-9610-3A4CA226AEB5}"/>
              </a:ext>
            </a:extLst>
          </p:cNvPr>
          <p:cNvCxnSpPr>
            <a:cxnSpLocks/>
          </p:cNvCxnSpPr>
          <p:nvPr/>
        </p:nvCxnSpPr>
        <p:spPr>
          <a:xfrm>
            <a:off x="2205175" y="5152972"/>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D504C85-2BBF-2247-8515-06B6B0FDF85C}"/>
              </a:ext>
            </a:extLst>
          </p:cNvPr>
          <p:cNvCxnSpPr>
            <a:cxnSpLocks/>
          </p:cNvCxnSpPr>
          <p:nvPr/>
        </p:nvCxnSpPr>
        <p:spPr>
          <a:xfrm>
            <a:off x="2202866" y="2318148"/>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5512D47-1F03-EC44-AA96-8944E479D963}"/>
              </a:ext>
            </a:extLst>
          </p:cNvPr>
          <p:cNvSpPr/>
          <p:nvPr/>
        </p:nvSpPr>
        <p:spPr bwMode="auto">
          <a:xfrm>
            <a:off x="3354675" y="1893360"/>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A84B0F64-FD15-9C42-847D-D7212B1EF813}"/>
              </a:ext>
            </a:extLst>
          </p:cNvPr>
          <p:cNvGrpSpPr/>
          <p:nvPr/>
        </p:nvGrpSpPr>
        <p:grpSpPr>
          <a:xfrm>
            <a:off x="3852141" y="2157204"/>
            <a:ext cx="1607418" cy="471336"/>
            <a:chOff x="3852141" y="2157204"/>
            <a:chExt cx="1607418" cy="471336"/>
          </a:xfrm>
        </p:grpSpPr>
        <p:sp>
          <p:nvSpPr>
            <p:cNvPr id="131" name="TextBox 130">
              <a:extLst>
                <a:ext uri="{FF2B5EF4-FFF2-40B4-BE49-F238E27FC236}">
                  <a16:creationId xmlns:a16="http://schemas.microsoft.com/office/drawing/2014/main" id="{919D1462-F921-534A-BE25-B7E4301BF889}"/>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Data Factory</a:t>
              </a:r>
            </a:p>
          </p:txBody>
        </p:sp>
        <p:sp>
          <p:nvSpPr>
            <p:cNvPr id="132" name="Freeform 131">
              <a:extLst>
                <a:ext uri="{FF2B5EF4-FFF2-40B4-BE49-F238E27FC236}">
                  <a16:creationId xmlns:a16="http://schemas.microsoft.com/office/drawing/2014/main" id="{28D4E7CC-5A9F-334E-BDB9-53BA21930A74}"/>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0D00103C-83E6-C94D-B8FD-23C4667E66FE}"/>
              </a:ext>
            </a:extLst>
          </p:cNvPr>
          <p:cNvSpPr/>
          <p:nvPr/>
        </p:nvSpPr>
        <p:spPr bwMode="auto">
          <a:xfrm>
            <a:off x="3352713" y="1896519"/>
            <a:ext cx="2476829" cy="1060992"/>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pic>
        <p:nvPicPr>
          <p:cNvPr id="120" name="Graphic 119">
            <a:extLst>
              <a:ext uri="{FF2B5EF4-FFF2-40B4-BE49-F238E27FC236}">
                <a16:creationId xmlns:a16="http://schemas.microsoft.com/office/drawing/2014/main" id="{5E88C056-902F-D448-AFE6-62A9EBD41AB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40254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subTnLst>
                                    <p:set>
                                      <p:cBhvr override="childStyle">
                                        <p:cTn dur="1" fill="hold" display="0" masterRel="nextClick" afterEffect="1"/>
                                        <p:tgtEl>
                                          <p:spTgt spid="1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hidden"/>
                                      </p:to>
                                    </p:set>
                                  </p:childTnLst>
                                </p:cTn>
                              </p:par>
                              <p:par>
                                <p:cTn id="12" presetID="6" presetClass="emph" presetSubtype="0" fill="hold" grpId="0" nodeType="withEffect">
                                  <p:stCondLst>
                                    <p:cond delay="0"/>
                                  </p:stCondLst>
                                  <p:childTnLst>
                                    <p:animScale>
                                      <p:cBhvr>
                                        <p:cTn id="13" dur="1000" fill="hold"/>
                                        <p:tgtEl>
                                          <p:spTgt spid="213"/>
                                        </p:tgtEl>
                                      </p:cBhvr>
                                      <p:by x="150000" y="150000"/>
                                    </p:animScale>
                                  </p:childTnLst>
                                </p:cTn>
                              </p:par>
                              <p:par>
                                <p:cTn id="14" presetID="6" presetClass="emph" presetSubtype="0" fill="hold" grpId="0" nodeType="withEffect">
                                  <p:stCondLst>
                                    <p:cond delay="0"/>
                                  </p:stCondLst>
                                  <p:childTnLst>
                                    <p:animScale>
                                      <p:cBhvr>
                                        <p:cTn id="15" dur="1000" fill="hold"/>
                                        <p:tgtEl>
                                          <p:spTgt spid="314"/>
                                        </p:tgtEl>
                                      </p:cBhvr>
                                      <p:by x="150000" y="150000"/>
                                    </p:animScale>
                                  </p:childTnLst>
                                </p:cTn>
                              </p:par>
                              <p:par>
                                <p:cTn id="16" presetID="64" presetClass="path" presetSubtype="0" accel="50000" decel="50000" fill="hold" nodeType="withEffect">
                                  <p:stCondLst>
                                    <p:cond delay="0"/>
                                  </p:stCondLst>
                                  <p:childTnLst>
                                    <p:animMotion origin="layout" path="M -1.04167E-6 -2.59259E-6 L -1.04167E-6 -0.03912 " pathEditMode="relative" rAng="0" ptsTypes="AA">
                                      <p:cBhvr>
                                        <p:cTn id="17" dur="2000" fill="hold"/>
                                        <p:tgtEl>
                                          <p:spTgt spid="3"/>
                                        </p:tgtEl>
                                        <p:attrNameLst>
                                          <p:attrName>ppt_x</p:attrName>
                                          <p:attrName>ppt_y</p:attrName>
                                        </p:attrNameLst>
                                      </p:cBhvr>
                                      <p:rCtr x="0" y="-1968"/>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fade">
                                      <p:cBhvr>
                                        <p:cTn id="21" dur="500"/>
                                        <p:tgtEl>
                                          <p:spTgt spid="1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314" grpId="0" animBg="1"/>
      <p:bldP spid="127" grpId="0"/>
      <p:bldP spid="128" grpId="0"/>
      <p:bldP spid="129" grpId="0"/>
      <p:bldP spid="117"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A4ADD8-70D0-ED47-A8C0-6AB7DC4D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61" y="0"/>
            <a:ext cx="12195062" cy="3429000"/>
          </a:xfrm>
          <a:prstGeom prst="rect">
            <a:avLst/>
          </a:prstGeom>
        </p:spPr>
      </p:pic>
      <p:sp>
        <p:nvSpPr>
          <p:cNvPr id="10" name="Rectangle 9">
            <a:extLst>
              <a:ext uri="{FF2B5EF4-FFF2-40B4-BE49-F238E27FC236}">
                <a16:creationId xmlns:a16="http://schemas.microsoft.com/office/drawing/2014/main" id="{5381B177-4DF6-704F-8B98-0BAA881DB4EC}"/>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4134" y="443753"/>
            <a:ext cx="4710812" cy="984885"/>
          </a:xfrm>
        </p:spPr>
        <p:txBody>
          <a:bodyPr anchor="t"/>
          <a:lstStyle/>
          <a:p>
            <a:r>
              <a:rPr lang="en-US" sz="3200"/>
              <a:t>All data businesses need to be analytic businesses</a:t>
            </a:r>
          </a:p>
        </p:txBody>
      </p:sp>
      <p:sp>
        <p:nvSpPr>
          <p:cNvPr id="6" name="Text Placeholder 5">
            <a:extLst>
              <a:ext uri="{FF2B5EF4-FFF2-40B4-BE49-F238E27FC236}">
                <a16:creationId xmlns:a16="http://schemas.microsoft.com/office/drawing/2014/main" id="{6FF225F9-8F7D-8B48-92E8-1E8EB2A6BC12}"/>
              </a:ext>
            </a:extLst>
          </p:cNvPr>
          <p:cNvSpPr>
            <a:spLocks noGrp="1"/>
          </p:cNvSpPr>
          <p:nvPr>
            <p:ph type="body" sz="quarter" idx="10"/>
          </p:nvPr>
        </p:nvSpPr>
        <p:spPr>
          <a:xfrm>
            <a:off x="494834" y="1677507"/>
            <a:ext cx="4419600" cy="553998"/>
          </a:xfrm>
        </p:spPr>
        <p:txBody>
          <a:bodyPr/>
          <a:lstStyle/>
          <a:p>
            <a:r>
              <a:rPr lang="en-US"/>
              <a:t>Without analytics data is a cost center, </a:t>
            </a:r>
            <a:br>
              <a:rPr lang="en-US"/>
            </a:br>
            <a:r>
              <a:rPr lang="en-US"/>
              <a:t>not a resource</a:t>
            </a:r>
          </a:p>
        </p:txBody>
      </p:sp>
      <p:sp>
        <p:nvSpPr>
          <p:cNvPr id="5" name="TextBox 4">
            <a:extLst>
              <a:ext uri="{FF2B5EF4-FFF2-40B4-BE49-F238E27FC236}">
                <a16:creationId xmlns:a16="http://schemas.microsoft.com/office/drawing/2014/main" id="{F5E4FBB9-C0DF-4D40-8C47-F34783EFE168}"/>
              </a:ext>
            </a:extLst>
          </p:cNvPr>
          <p:cNvSpPr txBox="1"/>
          <p:nvPr/>
        </p:nvSpPr>
        <p:spPr>
          <a:xfrm>
            <a:off x="761333" y="4796445"/>
            <a:ext cx="2349918"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Businesses need to “know thyself”</a:t>
            </a:r>
          </a:p>
        </p:txBody>
      </p:sp>
      <p:sp>
        <p:nvSpPr>
          <p:cNvPr id="7" name="TextBox 6">
            <a:extLst>
              <a:ext uri="{FF2B5EF4-FFF2-40B4-BE49-F238E27FC236}">
                <a16:creationId xmlns:a16="http://schemas.microsoft.com/office/drawing/2014/main" id="{D39E8131-1F6B-474E-8D8F-0C288D4F7494}"/>
              </a:ext>
            </a:extLst>
          </p:cNvPr>
          <p:cNvSpPr txBox="1"/>
          <p:nvPr/>
        </p:nvSpPr>
        <p:spPr>
          <a:xfrm>
            <a:off x="4694021" y="4796445"/>
            <a:ext cx="3091166"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Workers are empowered with intelligent insights</a:t>
            </a:r>
          </a:p>
        </p:txBody>
      </p:sp>
      <p:sp>
        <p:nvSpPr>
          <p:cNvPr id="8" name="TextBox 7">
            <a:extLst>
              <a:ext uri="{FF2B5EF4-FFF2-40B4-BE49-F238E27FC236}">
                <a16:creationId xmlns:a16="http://schemas.microsoft.com/office/drawing/2014/main" id="{CB06CAC1-0727-42B6-9376-0C015529973E}"/>
              </a:ext>
            </a:extLst>
          </p:cNvPr>
          <p:cNvSpPr txBox="1"/>
          <p:nvPr/>
        </p:nvSpPr>
        <p:spPr>
          <a:xfrm>
            <a:off x="8636997" y="4796445"/>
            <a:ext cx="2947339"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Augmented intelligence sees patterns we cannot </a:t>
            </a:r>
          </a:p>
        </p:txBody>
      </p:sp>
      <p:cxnSp>
        <p:nvCxnSpPr>
          <p:cNvPr id="15" name="Straight Connector 14">
            <a:extLst>
              <a:ext uri="{FF2B5EF4-FFF2-40B4-BE49-F238E27FC236}">
                <a16:creationId xmlns:a16="http://schemas.microsoft.com/office/drawing/2014/main" id="{183E89D6-11DE-B04C-95EC-AC48D5AD4888}"/>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54361-0104-1F46-84FA-A3D753D1E7BA}"/>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4E468B-9A23-B744-AFE4-6D05050CC7BB}"/>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252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50"/>
                                        <p:tgtEl>
                                          <p:spTgt spid="5"/>
                                        </p:tgtEl>
                                        <p:attrNameLst>
                                          <p:attrName>ppt_y</p:attrName>
                                        </p:attrNameLst>
                                      </p:cBhvr>
                                      <p:tavLst>
                                        <p:tav tm="0">
                                          <p:val>
                                            <p:strVal val="#ppt_y+#ppt_h*1.125000"/>
                                          </p:val>
                                        </p:tav>
                                        <p:tav tm="100000">
                                          <p:val>
                                            <p:strVal val="#ppt_y"/>
                                          </p:val>
                                        </p:tav>
                                      </p:tavLst>
                                    </p:anim>
                                    <p:animEffect transition="in" filter="wipe(up)">
                                      <p:cBhvr>
                                        <p:cTn id="11" dur="350"/>
                                        <p:tgtEl>
                                          <p:spTgt spid="5"/>
                                        </p:tgtEl>
                                      </p:cBhvr>
                                    </p:animEffect>
                                  </p:childTnLst>
                                </p:cTn>
                              </p:par>
                              <p:par>
                                <p:cTn id="12" presetID="22" presetClass="entr" presetSubtype="1" fill="hold" nodeType="withEffect">
                                  <p:stCondLst>
                                    <p:cond delay="10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50"/>
                                        <p:tgtEl>
                                          <p:spTgt spid="7"/>
                                        </p:tgtEl>
                                        <p:attrNameLst>
                                          <p:attrName>ppt_y</p:attrName>
                                        </p:attrNameLst>
                                      </p:cBhvr>
                                      <p:tavLst>
                                        <p:tav tm="0">
                                          <p:val>
                                            <p:strVal val="#ppt_y+#ppt_h*1.125000"/>
                                          </p:val>
                                        </p:tav>
                                        <p:tav tm="100000">
                                          <p:val>
                                            <p:strVal val="#ppt_y"/>
                                          </p:val>
                                        </p:tav>
                                      </p:tavLst>
                                    </p:anim>
                                    <p:animEffect transition="in" filter="wipe(up)">
                                      <p:cBhvr>
                                        <p:cTn id="18" dur="350"/>
                                        <p:tgtEl>
                                          <p:spTgt spid="7"/>
                                        </p:tgtEl>
                                      </p:cBhvr>
                                    </p:animEffect>
                                  </p:childTnLst>
                                </p:cTn>
                              </p:par>
                              <p:par>
                                <p:cTn id="19" presetID="22" presetClass="entr" presetSubtype="1"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350"/>
                                        <p:tgtEl>
                                          <p:spTgt spid="8"/>
                                        </p:tgtEl>
                                        <p:attrNameLst>
                                          <p:attrName>ppt_y</p:attrName>
                                        </p:attrNameLst>
                                      </p:cBhvr>
                                      <p:tavLst>
                                        <p:tav tm="0">
                                          <p:val>
                                            <p:strVal val="#ppt_y+#ppt_h*1.125000"/>
                                          </p:val>
                                        </p:tav>
                                        <p:tav tm="100000">
                                          <p:val>
                                            <p:strVal val="#ppt_y"/>
                                          </p:val>
                                        </p:tav>
                                      </p:tavLst>
                                    </p:anim>
                                    <p:animEffect transition="in" filter="wipe(up)">
                                      <p:cBhvr>
                                        <p:cTn id="25" dur="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6253A553-260D-E846-9F63-E75C43EF62F7}"/>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BBCE61A-B073-874F-BA2D-4DDB9064821A}"/>
              </a:ext>
            </a:extLst>
          </p:cNvPr>
          <p:cNvSpPr/>
          <p:nvPr/>
        </p:nvSpPr>
        <p:spPr bwMode="auto">
          <a:xfrm>
            <a:off x="10533575" y="5408023"/>
            <a:ext cx="1348736" cy="920748"/>
          </a:xfrm>
          <a:prstGeom prst="rect">
            <a:avLst/>
          </a:prstGeom>
          <a:solidFill>
            <a:schemeClr val="bg1"/>
          </a:solidFill>
          <a:ln>
            <a:solidFill>
              <a:schemeClr val="bg1">
                <a:lumMod val="95000"/>
              </a:schemeClr>
            </a:solid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68698236-5D8C-9A40-9B64-B8AE6911BD3A}"/>
              </a:ext>
            </a:extLst>
          </p:cNvPr>
          <p:cNvSpPr/>
          <p:nvPr/>
        </p:nvSpPr>
        <p:spPr bwMode="auto">
          <a:xfrm>
            <a:off x="5378068" y="4060879"/>
            <a:ext cx="1885950" cy="2264116"/>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E6E6E6"/>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8" name="Rectangle 77">
            <a:extLst>
              <a:ext uri="{FF2B5EF4-FFF2-40B4-BE49-F238E27FC236}">
                <a16:creationId xmlns:a16="http://schemas.microsoft.com/office/drawing/2014/main" id="{EFEC4662-DFA0-464F-82F6-02D6762D9795}"/>
              </a:ext>
            </a:extLst>
          </p:cNvPr>
          <p:cNvSpPr/>
          <p:nvPr/>
        </p:nvSpPr>
        <p:spPr bwMode="auto">
          <a:xfrm>
            <a:off x="5378067" y="4069535"/>
            <a:ext cx="1885950" cy="1371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 Placeholder 2">
            <a:extLst>
              <a:ext uri="{FF2B5EF4-FFF2-40B4-BE49-F238E27FC236}">
                <a16:creationId xmlns:a16="http://schemas.microsoft.com/office/drawing/2014/main" id="{D0015817-89AD-E649-90B3-873DCACFFAA8}"/>
              </a:ext>
            </a:extLst>
          </p:cNvPr>
          <p:cNvSpPr txBox="1">
            <a:spLocks/>
          </p:cNvSpPr>
          <p:nvPr/>
        </p:nvSpPr>
        <p:spPr>
          <a:xfrm>
            <a:off x="614739" y="1399262"/>
            <a:ext cx="298216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1200"/>
              </a:spcAft>
              <a:buClr>
                <a:schemeClr val="bg1"/>
              </a:buClr>
              <a:buSzPct val="100000"/>
              <a:buFont typeface="Wingdings" panose="05000000000000000000" pitchFamily="2" charset="2"/>
              <a:buNone/>
              <a:tabLst/>
              <a:defRPr/>
            </a:pPr>
            <a:r>
              <a:rPr kumimoji="0" lang="en-US" sz="1800" b="0" i="0" u="none" strike="noStrike" kern="1200" cap="none" spc="0" normalizeH="0" baseline="0" noProof="0">
                <a:ln>
                  <a:noFill/>
                </a:ln>
                <a:solidFill>
                  <a:schemeClr val="bg1"/>
                </a:solidFill>
                <a:effectLst/>
                <a:uLnTx/>
                <a:uFillTx/>
                <a:ea typeface="+mn-ea"/>
                <a:cs typeface="Segoe UI" panose="020B0502040204020203" pitchFamily="34" charset="0"/>
              </a:rPr>
              <a:t>ADF’s execution engine</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a:ln>
                  <a:noFill/>
                </a:ln>
                <a:solidFill>
                  <a:schemeClr val="bg1"/>
                </a:solidFill>
                <a:effectLst/>
                <a:uLnTx/>
                <a:uFillTx/>
                <a:latin typeface="+mn-lt"/>
                <a:ea typeface="+mn-ea"/>
                <a:cs typeface="Segoe UI" panose="020B0502040204020203" pitchFamily="34" charset="0"/>
              </a:rPr>
              <a:t>Data movement</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a:ln>
                  <a:noFill/>
                </a:ln>
                <a:solidFill>
                  <a:schemeClr val="bg1"/>
                </a:solidFill>
                <a:effectLst/>
                <a:uLnTx/>
                <a:uFillTx/>
                <a:latin typeface="+mn-lt"/>
                <a:ea typeface="+mn-ea"/>
                <a:cs typeface="Segoe UI" panose="020B0502040204020203" pitchFamily="34" charset="0"/>
              </a:rPr>
              <a:t>Pipeline activity execution</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a:ln>
                  <a:noFill/>
                </a:ln>
                <a:solidFill>
                  <a:schemeClr val="bg1"/>
                </a:solidFill>
                <a:effectLst/>
                <a:uLnTx/>
                <a:uFillTx/>
                <a:latin typeface="+mn-lt"/>
                <a:ea typeface="+mn-ea"/>
                <a:cs typeface="Segoe UI" panose="020B0502040204020203" pitchFamily="34" charset="0"/>
              </a:rPr>
              <a:t>SSIS package execution</a:t>
            </a:r>
          </a:p>
          <a:p>
            <a:pPr marL="0" marR="0" lvl="0" indent="0" algn="l" defTabSz="914016" rtl="0" eaLnBrk="1" fontAlgn="auto" latinLnBrk="0" hangingPunct="1">
              <a:lnSpc>
                <a:spcPct val="100000"/>
              </a:lnSpc>
              <a:spcBef>
                <a:spcPts val="0"/>
              </a:spcBef>
              <a:spcAft>
                <a:spcPts val="1200"/>
              </a:spcAft>
              <a:buClr>
                <a:schemeClr val="bg1"/>
              </a:buClr>
              <a:buSzPct val="90000"/>
              <a:buFont typeface="Wingdings" panose="05000000000000000000" pitchFamily="2" charset="2"/>
              <a:buNone/>
              <a:tabLst/>
              <a:defRPr/>
            </a:pPr>
            <a:endParaRPr kumimoji="0" lang="en-US" sz="1400" b="0" i="0" u="none" strike="noStrike" kern="1200" cap="none" spc="0" normalizeH="0" baseline="0" noProof="0">
              <a:ln>
                <a:noFill/>
              </a:ln>
              <a:solidFill>
                <a:schemeClr val="bg1"/>
              </a:solidFill>
              <a:effectLst/>
              <a:uLnTx/>
              <a:uFillTx/>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1200"/>
              </a:spcAft>
              <a:buClr>
                <a:schemeClr val="bg1"/>
              </a:buClr>
              <a:buSzPct val="90000"/>
              <a:buFont typeface="Wingdings" panose="05000000000000000000" pitchFamily="2" charset="2"/>
              <a:buNone/>
              <a:tabLst/>
              <a:defRPr/>
            </a:pPr>
            <a:endParaRPr kumimoji="0" lang="en-US" sz="1400" b="0" i="0" u="none" strike="noStrike" kern="1200" cap="none" spc="0" normalizeH="0" baseline="0" noProof="0">
              <a:ln>
                <a:noFill/>
              </a:ln>
              <a:solidFill>
                <a:schemeClr val="bg1"/>
              </a:solidFill>
              <a:effectLst/>
              <a:uLnTx/>
              <a:uFillTx/>
              <a:ea typeface="+mn-ea"/>
              <a:cs typeface="Segoe UI" panose="020B0502040204020203" pitchFamily="34" charset="0"/>
            </a:endParaRPr>
          </a:p>
        </p:txBody>
      </p:sp>
      <p:sp>
        <p:nvSpPr>
          <p:cNvPr id="55" name="Rectangle 54">
            <a:extLst>
              <a:ext uri="{FF2B5EF4-FFF2-40B4-BE49-F238E27FC236}">
                <a16:creationId xmlns:a16="http://schemas.microsoft.com/office/drawing/2014/main" id="{9EF2D97E-AF9E-6A4E-BE6E-C36602101CFA}"/>
              </a:ext>
            </a:extLst>
          </p:cNvPr>
          <p:cNvSpPr/>
          <p:nvPr/>
        </p:nvSpPr>
        <p:spPr bwMode="auto">
          <a:xfrm>
            <a:off x="5378068" y="1763030"/>
            <a:ext cx="4424363" cy="1123936"/>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58" name="Straight Arrow Connector 57">
            <a:extLst>
              <a:ext uri="{FF2B5EF4-FFF2-40B4-BE49-F238E27FC236}">
                <a16:creationId xmlns:a16="http://schemas.microsoft.com/office/drawing/2014/main" id="{434BF4C2-85B2-7D46-A06B-BCEB395B8549}"/>
              </a:ext>
            </a:extLst>
          </p:cNvPr>
          <p:cNvCxnSpPr>
            <a:cxnSpLocks/>
          </p:cNvCxnSpPr>
          <p:nvPr/>
        </p:nvCxnSpPr>
        <p:spPr>
          <a:xfrm>
            <a:off x="7590249" y="1391367"/>
            <a:ext cx="0" cy="302693"/>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654CB94-C225-134C-AAEA-E0A12508229E}"/>
              </a:ext>
            </a:extLst>
          </p:cNvPr>
          <p:cNvSpPr/>
          <p:nvPr/>
        </p:nvSpPr>
        <p:spPr bwMode="auto">
          <a:xfrm>
            <a:off x="5378068" y="1181382"/>
            <a:ext cx="4424363" cy="334188"/>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E6E6E6"/>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490" y="4906325"/>
            <a:ext cx="1894613" cy="1894613"/>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8069020" y="4417776"/>
            <a:ext cx="1580872" cy="545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65" name="Rectangle 64">
            <a:extLst>
              <a:ext uri="{FF2B5EF4-FFF2-40B4-BE49-F238E27FC236}">
                <a16:creationId xmlns:a16="http://schemas.microsoft.com/office/drawing/2014/main" id="{62D4A132-BFE7-B944-B55E-0F9AA4CDFA47}"/>
              </a:ext>
            </a:extLst>
          </p:cNvPr>
          <p:cNvSpPr/>
          <p:nvPr/>
        </p:nvSpPr>
        <p:spPr bwMode="auto">
          <a:xfrm>
            <a:off x="5530608" y="4417776"/>
            <a:ext cx="1580872" cy="545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5" name="Graphic 4">
            <a:extLst>
              <a:ext uri="{FF2B5EF4-FFF2-40B4-BE49-F238E27FC236}">
                <a16:creationId xmlns:a16="http://schemas.microsoft.com/office/drawing/2014/main" id="{6FCAF13C-6077-7C43-98B4-546068CE070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12538" y="1240863"/>
            <a:ext cx="202325" cy="202325"/>
          </a:xfrm>
          <a:prstGeom prst="rect">
            <a:avLst/>
          </a:prstGeom>
        </p:spPr>
      </p:pic>
      <p:sp>
        <p:nvSpPr>
          <p:cNvPr id="70" name="TextBox 69">
            <a:extLst>
              <a:ext uri="{FF2B5EF4-FFF2-40B4-BE49-F238E27FC236}">
                <a16:creationId xmlns:a16="http://schemas.microsoft.com/office/drawing/2014/main" id="{38F2D9E5-8E4E-1943-9329-4FB9CA7C3850}"/>
              </a:ext>
            </a:extLst>
          </p:cNvPr>
          <p:cNvSpPr txBox="1"/>
          <p:nvPr/>
        </p:nvSpPr>
        <p:spPr>
          <a:xfrm>
            <a:off x="6119002" y="5875482"/>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On-prem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pic>
        <p:nvPicPr>
          <p:cNvPr id="77" name="Graphic 76" descr="Bonfire">
            <a:extLst>
              <a:ext uri="{FF2B5EF4-FFF2-40B4-BE49-F238E27FC236}">
                <a16:creationId xmlns:a16="http://schemas.microsoft.com/office/drawing/2014/main" id="{A3B13C56-085B-BB45-A14E-16A0571A565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79195" y="3601496"/>
            <a:ext cx="413019" cy="413019"/>
          </a:xfrm>
          <a:prstGeom prst="rect">
            <a:avLst/>
          </a:prstGeom>
        </p:spPr>
      </p:pic>
      <p:sp>
        <p:nvSpPr>
          <p:cNvPr id="79" name="TextBox 78">
            <a:extLst>
              <a:ext uri="{FF2B5EF4-FFF2-40B4-BE49-F238E27FC236}">
                <a16:creationId xmlns:a16="http://schemas.microsoft.com/office/drawing/2014/main" id="{ACBCCB6D-D7D1-7748-98A0-339935F5CC4B}"/>
              </a:ext>
            </a:extLst>
          </p:cNvPr>
          <p:cNvSpPr txBox="1"/>
          <p:nvPr/>
        </p:nvSpPr>
        <p:spPr>
          <a:xfrm>
            <a:off x="8381324" y="5824475"/>
            <a:ext cx="103167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Cloud services </a:t>
            </a:r>
            <a:b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Apps &amp; Data</a:t>
            </a:r>
          </a:p>
        </p:txBody>
      </p:sp>
      <p:cxnSp>
        <p:nvCxnSpPr>
          <p:cNvPr id="80" name="Straight Connector 79">
            <a:extLst>
              <a:ext uri="{FF2B5EF4-FFF2-40B4-BE49-F238E27FC236}">
                <a16:creationId xmlns:a16="http://schemas.microsoft.com/office/drawing/2014/main" id="{96997926-005F-E843-8C5A-A703D88C19F3}"/>
              </a:ext>
            </a:extLst>
          </p:cNvPr>
          <p:cNvCxnSpPr>
            <a:cxnSpLocks/>
          </p:cNvCxnSpPr>
          <p:nvPr/>
        </p:nvCxnSpPr>
        <p:spPr>
          <a:xfrm flipV="1">
            <a:off x="5652080" y="5126031"/>
            <a:ext cx="0" cy="450962"/>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91F327-425C-C044-A5FF-C0DCB932ADCF}"/>
              </a:ext>
            </a:extLst>
          </p:cNvPr>
          <p:cNvCxnSpPr>
            <a:cxnSpLocks/>
          </p:cNvCxnSpPr>
          <p:nvPr/>
        </p:nvCxnSpPr>
        <p:spPr>
          <a:xfrm flipV="1">
            <a:off x="5883650" y="5126031"/>
            <a:ext cx="0" cy="450962"/>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D9FB454-149D-EE42-BBDB-FBBA27DA49F8}"/>
              </a:ext>
            </a:extLst>
          </p:cNvPr>
          <p:cNvCxnSpPr>
            <a:cxnSpLocks/>
          </p:cNvCxnSpPr>
          <p:nvPr/>
        </p:nvCxnSpPr>
        <p:spPr>
          <a:xfrm flipV="1">
            <a:off x="9180968" y="5020813"/>
            <a:ext cx="0" cy="450962"/>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6BDFDF-1CA9-8845-B31C-5EB03B679C13}"/>
              </a:ext>
            </a:extLst>
          </p:cNvPr>
          <p:cNvCxnSpPr>
            <a:cxnSpLocks/>
          </p:cNvCxnSpPr>
          <p:nvPr/>
        </p:nvCxnSpPr>
        <p:spPr>
          <a:xfrm flipV="1">
            <a:off x="9412538" y="5020813"/>
            <a:ext cx="0" cy="450962"/>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6919551" y="5107559"/>
            <a:ext cx="1358149" cy="780878"/>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EA24C559-4953-C244-861E-44210CD8A5F8}"/>
              </a:ext>
            </a:extLst>
          </p:cNvPr>
          <p:cNvSpPr/>
          <p:nvPr/>
        </p:nvSpPr>
        <p:spPr bwMode="auto">
          <a:xfrm>
            <a:off x="5514417" y="2198359"/>
            <a:ext cx="2402064" cy="5151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Pipeline</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Rectangle 91">
            <a:extLst>
              <a:ext uri="{FF2B5EF4-FFF2-40B4-BE49-F238E27FC236}">
                <a16:creationId xmlns:a16="http://schemas.microsoft.com/office/drawing/2014/main" id="{1D463187-9F4D-6148-86DE-478FFECDD06F}"/>
              </a:ext>
            </a:extLst>
          </p:cNvPr>
          <p:cNvSpPr/>
          <p:nvPr/>
        </p:nvSpPr>
        <p:spPr bwMode="auto">
          <a:xfrm>
            <a:off x="8069020" y="2198359"/>
            <a:ext cx="1580872" cy="5151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SSIS package</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6320336" y="2344557"/>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723411" y="5331725"/>
              <a:ext cx="961899" cy="0"/>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381015" y="5788926"/>
              <a:ext cx="961899" cy="0"/>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10723963" y="5814844"/>
            <a:ext cx="356380" cy="0"/>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10723963" y="6140450"/>
            <a:ext cx="359515" cy="0"/>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1194674" y="5753289"/>
            <a:ext cx="625791" cy="2542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10712073" y="5505702"/>
            <a:ext cx="68632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1194674" y="6078895"/>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0C544A81-9AD5-8049-A547-7EFFDBE3BAC0}"/>
              </a:ext>
            </a:extLst>
          </p:cNvPr>
          <p:cNvSpPr>
            <a:spLocks noGrp="1"/>
          </p:cNvSpPr>
          <p:nvPr>
            <p:ph type="title"/>
          </p:nvPr>
        </p:nvSpPr>
        <p:spPr/>
        <p:txBody>
          <a:bodyPr/>
          <a:lstStyle/>
          <a:p>
            <a:r>
              <a:rPr lang="en-US" b="1">
                <a:solidFill>
                  <a:schemeClr val="tx1"/>
                </a:solidFill>
                <a:latin typeface="Segoe UI Semibold" panose="020B0502040204020203" pitchFamily="34" charset="0"/>
                <a:cs typeface="Segoe UI Semibold" panose="020B0502040204020203" pitchFamily="34" charset="0"/>
              </a:rPr>
              <a:t>Integration Runtime (IR)</a:t>
            </a:r>
            <a:endParaRPr lang="en-US">
              <a:solidFill>
                <a:schemeClr val="tx1"/>
              </a:solidFill>
            </a:endParaRPr>
          </a:p>
        </p:txBody>
      </p:sp>
      <p:cxnSp>
        <p:nvCxnSpPr>
          <p:cNvPr id="43" name="Straight Arrow Connector 42">
            <a:extLst>
              <a:ext uri="{FF2B5EF4-FFF2-40B4-BE49-F238E27FC236}">
                <a16:creationId xmlns:a16="http://schemas.microsoft.com/office/drawing/2014/main" id="{15850858-E308-D747-9D9D-8B96876EB70D}"/>
              </a:ext>
            </a:extLst>
          </p:cNvPr>
          <p:cNvCxnSpPr>
            <a:cxnSpLocks/>
          </p:cNvCxnSpPr>
          <p:nvPr/>
        </p:nvCxnSpPr>
        <p:spPr>
          <a:xfrm flipV="1">
            <a:off x="6715449" y="2984080"/>
            <a:ext cx="818234" cy="1399338"/>
          </a:xfrm>
          <a:prstGeom prst="straightConnector1">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DEFBC74-BC59-894D-AA79-27EA598B5F01}"/>
              </a:ext>
            </a:extLst>
          </p:cNvPr>
          <p:cNvCxnSpPr>
            <a:cxnSpLocks/>
          </p:cNvCxnSpPr>
          <p:nvPr/>
        </p:nvCxnSpPr>
        <p:spPr>
          <a:xfrm flipH="1" flipV="1">
            <a:off x="7652610" y="2983498"/>
            <a:ext cx="867220" cy="1407573"/>
          </a:xfrm>
          <a:prstGeom prst="straightConnector1">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0EB35BA-F1D7-D64A-BEF7-1D4C16F861F4}"/>
              </a:ext>
            </a:extLst>
          </p:cNvPr>
          <p:cNvGrpSpPr/>
          <p:nvPr/>
        </p:nvGrpSpPr>
        <p:grpSpPr>
          <a:xfrm>
            <a:off x="5604877" y="5728375"/>
            <a:ext cx="430802" cy="430803"/>
            <a:chOff x="650875" y="1585913"/>
            <a:chExt cx="495300" cy="495301"/>
          </a:xfrm>
        </p:grpSpPr>
        <p:sp>
          <p:nvSpPr>
            <p:cNvPr id="57" name="Rectangle 5">
              <a:extLst>
                <a:ext uri="{FF2B5EF4-FFF2-40B4-BE49-F238E27FC236}">
                  <a16:creationId xmlns:a16="http://schemas.microsoft.com/office/drawing/2014/main" id="{601FF485-6C88-064A-8E1F-DB98834DA917}"/>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9623E947-10D4-444E-8F88-77F594AB2F20}"/>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7">
              <a:extLst>
                <a:ext uri="{FF2B5EF4-FFF2-40B4-BE49-F238E27FC236}">
                  <a16:creationId xmlns:a16="http://schemas.microsoft.com/office/drawing/2014/main" id="{42AE95AA-86B0-E343-B350-F6AEA3D0F133}"/>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8">
              <a:extLst>
                <a:ext uri="{FF2B5EF4-FFF2-40B4-BE49-F238E27FC236}">
                  <a16:creationId xmlns:a16="http://schemas.microsoft.com/office/drawing/2014/main" id="{82F76AFF-B2E3-A849-B601-9A6140481DF7}"/>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9">
              <a:extLst>
                <a:ext uri="{FF2B5EF4-FFF2-40B4-BE49-F238E27FC236}">
                  <a16:creationId xmlns:a16="http://schemas.microsoft.com/office/drawing/2014/main" id="{DF16F5B9-2289-244F-9418-2DCAA1719244}"/>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0">
              <a:extLst>
                <a:ext uri="{FF2B5EF4-FFF2-40B4-BE49-F238E27FC236}">
                  <a16:creationId xmlns:a16="http://schemas.microsoft.com/office/drawing/2014/main" id="{AD88F1C9-FDF6-9647-B716-51AEE3775077}"/>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11">
              <a:extLst>
                <a:ext uri="{FF2B5EF4-FFF2-40B4-BE49-F238E27FC236}">
                  <a16:creationId xmlns:a16="http://schemas.microsoft.com/office/drawing/2014/main" id="{E5A3EBE3-24B1-2B4B-9089-78CFB835C592}"/>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12">
              <a:extLst>
                <a:ext uri="{FF2B5EF4-FFF2-40B4-BE49-F238E27FC236}">
                  <a16:creationId xmlns:a16="http://schemas.microsoft.com/office/drawing/2014/main" id="{768FBC85-83A5-9F45-8E49-BB74B997B6AC}"/>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9D838A40-1187-8E46-AB76-A13E8D1B4B20}"/>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4">
              <a:extLst>
                <a:ext uri="{FF2B5EF4-FFF2-40B4-BE49-F238E27FC236}">
                  <a16:creationId xmlns:a16="http://schemas.microsoft.com/office/drawing/2014/main" id="{E3F7C0C7-DB3A-3343-8F7F-00B30CDDA158}"/>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5">
              <a:extLst>
                <a:ext uri="{FF2B5EF4-FFF2-40B4-BE49-F238E27FC236}">
                  <a16:creationId xmlns:a16="http://schemas.microsoft.com/office/drawing/2014/main" id="{836649CE-ABB8-8048-A2F6-C8BE630911E7}"/>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6">
              <a:extLst>
                <a:ext uri="{FF2B5EF4-FFF2-40B4-BE49-F238E27FC236}">
                  <a16:creationId xmlns:a16="http://schemas.microsoft.com/office/drawing/2014/main" id="{3B28017A-4772-8A44-B02C-569568ACA0CA}"/>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
              <a:extLst>
                <a:ext uri="{FF2B5EF4-FFF2-40B4-BE49-F238E27FC236}">
                  <a16:creationId xmlns:a16="http://schemas.microsoft.com/office/drawing/2014/main" id="{7CAAC89C-D027-5041-97A3-228A6C532214}"/>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8">
              <a:extLst>
                <a:ext uri="{FF2B5EF4-FFF2-40B4-BE49-F238E27FC236}">
                  <a16:creationId xmlns:a16="http://schemas.microsoft.com/office/drawing/2014/main" id="{62B219F5-F254-7548-AD7A-62ECF137BC5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A31CB671-21C1-E245-B4F9-03C2B70A1214}"/>
              </a:ext>
            </a:extLst>
          </p:cNvPr>
          <p:cNvSpPr/>
          <p:nvPr/>
        </p:nvSpPr>
        <p:spPr>
          <a:xfrm>
            <a:off x="5427298" y="1856380"/>
            <a:ext cx="4268774" cy="24622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Azure Data Factory v2 Service  </a:t>
            </a: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Scheduling | Orchestration | Monitoring</a:t>
            </a:r>
          </a:p>
        </p:txBody>
      </p:sp>
      <p:sp>
        <p:nvSpPr>
          <p:cNvPr id="14" name="Rectangle 13">
            <a:extLst>
              <a:ext uri="{FF2B5EF4-FFF2-40B4-BE49-F238E27FC236}">
                <a16:creationId xmlns:a16="http://schemas.microsoft.com/office/drawing/2014/main" id="{DD052B86-DC8C-8041-9E6A-CBF8FD3D9992}"/>
              </a:ext>
            </a:extLst>
          </p:cNvPr>
          <p:cNvSpPr/>
          <p:nvPr/>
        </p:nvSpPr>
        <p:spPr>
          <a:xfrm>
            <a:off x="5479195" y="1233421"/>
            <a:ext cx="2970685" cy="246221"/>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UX &amp; SDK </a:t>
            </a:r>
            <a:r>
              <a:rPr kumimoji="0" lang="en-US" sz="10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Authoring | Monitoring/Management</a:t>
            </a: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C4B5B0-D988-7F4B-ABB3-2690461186B5}"/>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1278D23-9E2D-4241-A471-B379AFFBA5B1}"/>
              </a:ext>
            </a:extLst>
          </p:cNvPr>
          <p:cNvSpPr>
            <a:spLocks noGrp="1"/>
          </p:cNvSpPr>
          <p:nvPr>
            <p:ph type="title"/>
          </p:nvPr>
        </p:nvSpPr>
        <p:spPr/>
        <p:txBody>
          <a:bodyPr/>
          <a:lstStyle/>
          <a:p>
            <a:r>
              <a:rPr lang="en-US" b="1"/>
              <a:t>No-code data transformation at scale</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type="body" sz="quarter" idx="4294967295"/>
          </p:nvPr>
        </p:nvSpPr>
        <p:spPr>
          <a:xfrm>
            <a:off x="625297" y="1390977"/>
            <a:ext cx="3362087" cy="2000548"/>
          </a:xfrm>
        </p:spPr>
        <p:txBody>
          <a:bodyPr/>
          <a:lstStyle/>
          <a:p>
            <a:pPr marL="0" indent="0">
              <a:spcAft>
                <a:spcPts val="1200"/>
              </a:spcAft>
              <a:buNone/>
            </a:pPr>
            <a:r>
              <a:rPr lang="en-US" sz="1800">
                <a:solidFill>
                  <a:schemeClr val="bg1"/>
                </a:solidFill>
                <a:latin typeface="+mj-lt"/>
                <a:cs typeface="Segoe UI Semibold" panose="020B0502040204020203" pitchFamily="34" charset="0"/>
              </a:rPr>
              <a:t>Focus on building business logic and transforming data</a:t>
            </a:r>
          </a:p>
          <a:p>
            <a:pPr marL="293687" lvl="1" indent="-285750">
              <a:spcAft>
                <a:spcPts val="1200"/>
              </a:spcAft>
              <a:buClr>
                <a:schemeClr val="bg1"/>
              </a:buClr>
              <a:buSzPct val="100000"/>
              <a:buFont typeface="Arial" panose="020B0604020202020204" pitchFamily="34" charset="0"/>
              <a:buChar char="•"/>
            </a:pPr>
            <a:r>
              <a:rPr lang="en-US" sz="1600">
                <a:solidFill>
                  <a:schemeClr val="bg1"/>
                </a:solidFill>
                <a:cs typeface="Segoe UI" panose="020B0502040204020203" pitchFamily="34" charset="0"/>
              </a:rPr>
              <a:t>Data cleansing, transformation, aggregation, conversion, etc.</a:t>
            </a:r>
          </a:p>
          <a:p>
            <a:pPr marL="293687" lvl="1" indent="-285750">
              <a:spcAft>
                <a:spcPts val="1200"/>
              </a:spcAft>
              <a:buClr>
                <a:schemeClr val="bg1"/>
              </a:buClr>
              <a:buSzPct val="100000"/>
              <a:buFont typeface="Arial" panose="020B0604020202020204" pitchFamily="34" charset="0"/>
              <a:buChar char="•"/>
            </a:pPr>
            <a:r>
              <a:rPr lang="en-US" sz="1600">
                <a:solidFill>
                  <a:schemeClr val="bg1"/>
                </a:solidFill>
                <a:cs typeface="Segoe UI" panose="020B0502040204020203" pitchFamily="34" charset="0"/>
              </a:rPr>
              <a:t>Cloud scale via Spark execution </a:t>
            </a:r>
          </a:p>
          <a:p>
            <a:pPr marL="293687" lvl="1" indent="-285750">
              <a:spcAft>
                <a:spcPts val="1200"/>
              </a:spcAft>
              <a:buClr>
                <a:schemeClr val="bg1"/>
              </a:buClr>
              <a:buSzPct val="100000"/>
              <a:buFont typeface="Arial" panose="020B0604020202020204" pitchFamily="34" charset="0"/>
              <a:buChar char="•"/>
            </a:pPr>
            <a:r>
              <a:rPr lang="en-US" sz="1600">
                <a:solidFill>
                  <a:schemeClr val="bg1"/>
                </a:solidFill>
                <a:cs typeface="Segoe UI" panose="020B0502040204020203" pitchFamily="34" charset="0"/>
              </a:rPr>
              <a:t>Resilient data flows with ease</a:t>
            </a:r>
          </a:p>
        </p:txBody>
      </p:sp>
      <p:pic>
        <p:nvPicPr>
          <p:cNvPr id="7" name="Picture 6">
            <a:extLst>
              <a:ext uri="{FF2B5EF4-FFF2-40B4-BE49-F238E27FC236}">
                <a16:creationId xmlns:a16="http://schemas.microsoft.com/office/drawing/2014/main" id="{54776D59-DB7C-4C69-8975-91514EF56C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78868" y="1233419"/>
            <a:ext cx="8350611" cy="4763677"/>
          </a:xfrm>
          <a:prstGeom prst="rect">
            <a:avLst/>
          </a:prstGeom>
          <a:ln>
            <a:noFill/>
          </a:ln>
          <a:effectLst>
            <a:outerShdw blurRad="190500" dist="50800" dir="2400000" algn="tl" rotWithShape="0">
              <a:srgbClr val="333333">
                <a:alpha val="35000"/>
              </a:srgbClr>
            </a:outerShdw>
          </a:effectLst>
        </p:spPr>
      </p:pic>
    </p:spTree>
    <p:extLst>
      <p:ext uri="{BB962C8B-B14F-4D97-AF65-F5344CB8AC3E}">
        <p14:creationId xmlns:p14="http://schemas.microsoft.com/office/powerpoint/2010/main" val="35926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F3DC30-A59C-C345-84DC-594D78831002}"/>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E2B719E-2542-4B4D-86BB-120FDE8715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4525" y="1233419"/>
            <a:ext cx="8264739" cy="4890133"/>
          </a:xfrm>
          <a:prstGeom prst="rect">
            <a:avLst/>
          </a:prstGeom>
          <a:effectLst>
            <a:outerShdw blurRad="190500" dist="50800" dir="2400000" algn="tl" rotWithShape="0">
              <a:prstClr val="black">
                <a:alpha val="35000"/>
              </a:prstClr>
            </a:outerShdw>
          </a:effectLst>
        </p:spPr>
      </p:pic>
      <p:sp>
        <p:nvSpPr>
          <p:cNvPr id="2" name="Rectangle 1">
            <a:extLst>
              <a:ext uri="{FF2B5EF4-FFF2-40B4-BE49-F238E27FC236}">
                <a16:creationId xmlns:a16="http://schemas.microsoft.com/office/drawing/2014/main" id="{286D164C-BC01-4770-8832-2FBB67AFBB5B}"/>
              </a:ext>
            </a:extLst>
          </p:cNvPr>
          <p:cNvSpPr/>
          <p:nvPr/>
        </p:nvSpPr>
        <p:spPr>
          <a:xfrm>
            <a:off x="363538" y="296223"/>
            <a:ext cx="6096000" cy="584775"/>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Semibold"/>
                <a:ea typeface="+mn-ea"/>
                <a:cs typeface="+mn-cs"/>
              </a:rPr>
              <a:t>Wrangling dataflow</a:t>
            </a:r>
          </a:p>
        </p:txBody>
      </p:sp>
      <p:sp>
        <p:nvSpPr>
          <p:cNvPr id="3" name="Rectangle 2">
            <a:extLst>
              <a:ext uri="{FF2B5EF4-FFF2-40B4-BE49-F238E27FC236}">
                <a16:creationId xmlns:a16="http://schemas.microsoft.com/office/drawing/2014/main" id="{56475D24-59A9-0643-9047-57B510199D3E}"/>
              </a:ext>
            </a:extLst>
          </p:cNvPr>
          <p:cNvSpPr/>
          <p:nvPr/>
        </p:nvSpPr>
        <p:spPr>
          <a:xfrm>
            <a:off x="533152" y="1356392"/>
            <a:ext cx="307274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mn-cs"/>
              </a:rPr>
              <a:t>Code-free data </a:t>
            </a:r>
            <a:br>
              <a:rPr kumimoji="0" lang="en-US" sz="1800" b="0" i="0" u="none" strike="noStrike" kern="1200" cap="none" spc="0" normalizeH="0" baseline="0" noProof="0">
                <a:ln>
                  <a:noFill/>
                </a:ln>
                <a:solidFill>
                  <a:schemeClr val="bg1"/>
                </a:solidFill>
                <a:effectLst/>
                <a:uLnTx/>
                <a:uFillTx/>
                <a:latin typeface="+mj-lt"/>
                <a:ea typeface="+mn-ea"/>
                <a:cs typeface="+mn-cs"/>
              </a:rPr>
            </a:br>
            <a:r>
              <a:rPr kumimoji="0" lang="en-US" sz="1800" b="0" i="0" u="none" strike="noStrike" kern="1200" cap="none" spc="0" normalizeH="0" baseline="0" noProof="0">
                <a:ln>
                  <a:noFill/>
                </a:ln>
                <a:solidFill>
                  <a:schemeClr val="bg1"/>
                </a:solidFill>
                <a:effectLst/>
                <a:uLnTx/>
                <a:uFillTx/>
                <a:latin typeface="+mj-lt"/>
                <a:ea typeface="+mn-ea"/>
                <a:cs typeface="+mn-cs"/>
              </a:rPr>
              <a:t>preparation @scale</a:t>
            </a:r>
          </a:p>
        </p:txBody>
      </p:sp>
    </p:spTree>
    <p:extLst>
      <p:ext uri="{BB962C8B-B14F-4D97-AF65-F5344CB8AC3E}">
        <p14:creationId xmlns:p14="http://schemas.microsoft.com/office/powerpoint/2010/main" val="281180760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754C40-70D6-A34E-AF04-670BA06D45B8}"/>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750566CF-BCA8-A74B-8D8C-873122D53D3E}"/>
              </a:ext>
            </a:extLst>
          </p:cNvPr>
          <p:cNvGrpSpPr/>
          <p:nvPr/>
        </p:nvGrpSpPr>
        <p:grpSpPr>
          <a:xfrm>
            <a:off x="4454525" y="1233419"/>
            <a:ext cx="8215877" cy="4884967"/>
            <a:chOff x="3845340" y="1435099"/>
            <a:chExt cx="8130052" cy="4833938"/>
          </a:xfrm>
          <a:effectLst>
            <a:outerShdw blurRad="190500" dist="50800" dir="2400000" algn="tl" rotWithShape="0">
              <a:prstClr val="black">
                <a:alpha val="35000"/>
              </a:prstClr>
            </a:outerShdw>
          </a:effectLst>
        </p:grpSpPr>
        <p:pic>
          <p:nvPicPr>
            <p:cNvPr id="2" name="Picture 1">
              <a:extLst>
                <a:ext uri="{FF2B5EF4-FFF2-40B4-BE49-F238E27FC236}">
                  <a16:creationId xmlns:a16="http://schemas.microsoft.com/office/drawing/2014/main" id="{327B8564-8567-42B6-8FCF-A0E74A1451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5340" y="1435099"/>
              <a:ext cx="8130052" cy="4833938"/>
            </a:xfrm>
            <a:prstGeom prst="rect">
              <a:avLst/>
            </a:prstGeom>
          </p:spPr>
        </p:pic>
        <p:pic>
          <p:nvPicPr>
            <p:cNvPr id="4" name="Picture 3">
              <a:extLst>
                <a:ext uri="{FF2B5EF4-FFF2-40B4-BE49-F238E27FC236}">
                  <a16:creationId xmlns:a16="http://schemas.microsoft.com/office/drawing/2014/main" id="{FEE0B394-CDCB-427F-B5BD-7209193A35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4333" y="1635409"/>
              <a:ext cx="7901059" cy="4633628"/>
            </a:xfrm>
            <a:prstGeom prst="rect">
              <a:avLst/>
            </a:prstGeom>
          </p:spPr>
        </p:pic>
      </p:grpSp>
      <p:sp>
        <p:nvSpPr>
          <p:cNvPr id="7" name="Title 1">
            <a:extLst>
              <a:ext uri="{FF2B5EF4-FFF2-40B4-BE49-F238E27FC236}">
                <a16:creationId xmlns:a16="http://schemas.microsoft.com/office/drawing/2014/main" id="{0D6F2E53-7102-410E-988F-BBA1AE207ABA}"/>
              </a:ext>
            </a:extLst>
          </p:cNvPr>
          <p:cNvSpPr txBox="1">
            <a:spLocks/>
          </p:cNvSpPr>
          <p:nvPr/>
        </p:nvSpPr>
        <p:spPr>
          <a:xfrm>
            <a:off x="422593" y="355442"/>
            <a:ext cx="11018520" cy="523220"/>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50" normalizeH="0" baseline="0" noProof="0">
                <a:ln w="3175">
                  <a:noFill/>
                </a:ln>
                <a:solidFill>
                  <a:srgbClr val="000000"/>
                </a:solidFill>
                <a:effectLst/>
                <a:uLnTx/>
                <a:uFillTx/>
                <a:latin typeface="Segoe UI Semibold"/>
                <a:ea typeface="+mn-ea"/>
                <a:cs typeface="Segoe UI" pitchFamily="34" charset="0"/>
              </a:rPr>
              <a:t>Best-in-class monitoring and management</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sz="quarter" idx="4294967295"/>
          </p:nvPr>
        </p:nvSpPr>
        <p:spPr>
          <a:xfrm>
            <a:off x="600344" y="1384222"/>
            <a:ext cx="3485581" cy="3831818"/>
          </a:xfrm>
        </p:spPr>
        <p:txBody>
          <a:bodyPr/>
          <a:lstStyle/>
          <a:p>
            <a:pPr marL="7938" lvl="1">
              <a:spcAft>
                <a:spcPts val="1800"/>
              </a:spcAft>
            </a:pPr>
            <a:r>
              <a:rPr lang="en-US" sz="1800">
                <a:solidFill>
                  <a:schemeClr val="bg1"/>
                </a:solidFill>
                <a:latin typeface="+mj-lt"/>
              </a:rPr>
              <a:t>Monitor pipeline and </a:t>
            </a:r>
            <a:br>
              <a:rPr lang="en-US" sz="1800">
                <a:solidFill>
                  <a:schemeClr val="bg1"/>
                </a:solidFill>
                <a:latin typeface="+mj-lt"/>
              </a:rPr>
            </a:br>
            <a:r>
              <a:rPr lang="en-US" sz="1800">
                <a:solidFill>
                  <a:schemeClr val="bg1"/>
                </a:solidFill>
                <a:latin typeface="+mj-lt"/>
              </a:rPr>
              <a:t>activity runs</a:t>
            </a:r>
          </a:p>
          <a:p>
            <a:pPr marL="7938" lvl="1">
              <a:spcAft>
                <a:spcPts val="1800"/>
              </a:spcAft>
            </a:pPr>
            <a:r>
              <a:rPr lang="en-US" sz="1800">
                <a:solidFill>
                  <a:schemeClr val="bg1"/>
                </a:solidFill>
                <a:latin typeface="+mj-lt"/>
              </a:rPr>
              <a:t>Query runs with rich language </a:t>
            </a:r>
          </a:p>
          <a:p>
            <a:pPr marL="7938" lvl="1">
              <a:spcAft>
                <a:spcPts val="1800"/>
              </a:spcAft>
            </a:pPr>
            <a:r>
              <a:rPr lang="en-US" sz="1800">
                <a:solidFill>
                  <a:schemeClr val="bg1"/>
                </a:solidFill>
                <a:latin typeface="+mj-lt"/>
                <a:ea typeface="Segoe UI" pitchFamily="34" charset="0"/>
                <a:cs typeface="Segoe UI" pitchFamily="34" charset="0"/>
              </a:rPr>
              <a:t>Operational lineage between parent-child pipelines </a:t>
            </a:r>
          </a:p>
          <a:p>
            <a:pPr marL="7938" lvl="1">
              <a:spcAft>
                <a:spcPts val="600"/>
              </a:spcAft>
            </a:pPr>
            <a:r>
              <a:rPr lang="en-US" sz="1800">
                <a:solidFill>
                  <a:schemeClr val="bg1"/>
                </a:solidFill>
                <a:latin typeface="+mj-lt"/>
              </a:rPr>
              <a:t>Azure Monitor Integration  </a:t>
            </a:r>
          </a:p>
          <a:p>
            <a:pPr marL="117475" lvl="2" indent="-109538">
              <a:spcAft>
                <a:spcPts val="600"/>
              </a:spcAft>
              <a:buClr>
                <a:schemeClr val="bg1"/>
              </a:buClr>
              <a:buSzPct val="100000"/>
              <a:buFont typeface="Arial" panose="020B0604020202020204" pitchFamily="34" charset="0"/>
              <a:buChar char="•"/>
            </a:pPr>
            <a:r>
              <a:rPr lang="en-US" sz="1600">
                <a:solidFill>
                  <a:schemeClr val="bg1"/>
                </a:solidFill>
              </a:rPr>
              <a:t>Diagnostics logging</a:t>
            </a:r>
          </a:p>
          <a:p>
            <a:pPr marL="117475" lvl="2" indent="-109538">
              <a:spcAft>
                <a:spcPts val="600"/>
              </a:spcAft>
              <a:buClr>
                <a:schemeClr val="bg1"/>
              </a:buClr>
              <a:buSzPct val="100000"/>
              <a:buFont typeface="Arial" panose="020B0604020202020204" pitchFamily="34" charset="0"/>
              <a:buChar char="•"/>
            </a:pPr>
            <a:r>
              <a:rPr lang="en-US" sz="1600">
                <a:solidFill>
                  <a:schemeClr val="bg1"/>
                </a:solidFill>
              </a:rPr>
              <a:t>Metrics and alerts</a:t>
            </a:r>
          </a:p>
          <a:p>
            <a:pPr marL="117475" lvl="2" indent="-109538">
              <a:spcAft>
                <a:spcPts val="1800"/>
              </a:spcAft>
              <a:buClr>
                <a:schemeClr val="bg1"/>
              </a:buClr>
              <a:buSzPct val="100000"/>
              <a:buFont typeface="Arial" panose="020B0604020202020204" pitchFamily="34" charset="0"/>
              <a:buChar char="•"/>
            </a:pPr>
            <a:r>
              <a:rPr lang="en-US" sz="1600">
                <a:solidFill>
                  <a:schemeClr val="bg1"/>
                </a:solidFill>
              </a:rPr>
              <a:t>Events</a:t>
            </a:r>
          </a:p>
          <a:p>
            <a:pPr marL="7938" lvl="1">
              <a:spcAft>
                <a:spcPts val="1800"/>
              </a:spcAft>
            </a:pPr>
            <a:r>
              <a:rPr lang="en-US" sz="1800">
                <a:solidFill>
                  <a:schemeClr val="bg1"/>
                </a:solidFill>
                <a:latin typeface="+mj-lt"/>
              </a:rPr>
              <a:t>Restate pipeline and activities</a:t>
            </a:r>
          </a:p>
        </p:txBody>
      </p:sp>
    </p:spTree>
    <p:extLst>
      <p:ext uri="{BB962C8B-B14F-4D97-AF65-F5344CB8AC3E}">
        <p14:creationId xmlns:p14="http://schemas.microsoft.com/office/powerpoint/2010/main" val="8856203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B8D2B3-7B4E-0A43-BEE5-DB7B44A92E97}"/>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02118E1E-24D7-9D49-ACD4-ED8D310117E5}"/>
              </a:ext>
            </a:extLst>
          </p:cNvPr>
          <p:cNvSpPr>
            <a:spLocks noGrp="1"/>
          </p:cNvSpPr>
          <p:nvPr>
            <p:ph type="title"/>
          </p:nvPr>
        </p:nvSpPr>
        <p:spPr/>
        <p:txBody>
          <a:bodyPr/>
          <a:lstStyle/>
          <a:p>
            <a:r>
              <a:rPr lang="en-US"/>
              <a:t>Use templates to quickly get started</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sz="quarter" idx="4294967295"/>
          </p:nvPr>
        </p:nvSpPr>
        <p:spPr>
          <a:xfrm>
            <a:off x="592815" y="1379095"/>
            <a:ext cx="3426354" cy="2400657"/>
          </a:xfrm>
        </p:spPr>
        <p:txBody>
          <a:bodyPr/>
          <a:lstStyle/>
          <a:p>
            <a:pPr marL="7938" lvl="1">
              <a:spcAft>
                <a:spcPts val="1800"/>
              </a:spcAft>
            </a:pPr>
            <a:r>
              <a:rPr lang="en-US" sz="1800">
                <a:solidFill>
                  <a:schemeClr val="bg1"/>
                </a:solidFill>
                <a:latin typeface="+mj-lt"/>
              </a:rPr>
              <a:t>Quickly build data </a:t>
            </a:r>
            <a:br>
              <a:rPr lang="en-US" sz="1800">
                <a:solidFill>
                  <a:schemeClr val="bg1"/>
                </a:solidFill>
                <a:latin typeface="+mj-lt"/>
              </a:rPr>
            </a:br>
            <a:r>
              <a:rPr lang="en-US" sz="1800">
                <a:solidFill>
                  <a:schemeClr val="bg1"/>
                </a:solidFill>
                <a:latin typeface="+mj-lt"/>
              </a:rPr>
              <a:t>integration solutions</a:t>
            </a:r>
          </a:p>
          <a:p>
            <a:pPr marL="7938" lvl="1">
              <a:spcAft>
                <a:spcPts val="1800"/>
              </a:spcAft>
            </a:pPr>
            <a:r>
              <a:rPr lang="en-US" sz="1800">
                <a:solidFill>
                  <a:schemeClr val="bg1"/>
                </a:solidFill>
                <a:latin typeface="+mj-lt"/>
              </a:rPr>
              <a:t>Avoid rebuilding workflows—instantiate a template</a:t>
            </a:r>
          </a:p>
          <a:p>
            <a:pPr marL="7938" lvl="1">
              <a:spcAft>
                <a:spcPts val="1800"/>
              </a:spcAft>
            </a:pPr>
            <a:r>
              <a:rPr lang="en-US" sz="1800">
                <a:solidFill>
                  <a:schemeClr val="bg1"/>
                </a:solidFill>
                <a:latin typeface="+mj-lt"/>
              </a:rPr>
              <a:t>Improve developer productivity and reducing development </a:t>
            </a:r>
            <a:br>
              <a:rPr lang="en-US" sz="1800">
                <a:solidFill>
                  <a:schemeClr val="bg1"/>
                </a:solidFill>
                <a:latin typeface="+mj-lt"/>
              </a:rPr>
            </a:br>
            <a:r>
              <a:rPr lang="en-US" sz="1800">
                <a:solidFill>
                  <a:schemeClr val="bg1"/>
                </a:solidFill>
                <a:latin typeface="+mj-lt"/>
              </a:rPr>
              <a:t>time for repeat processes</a:t>
            </a:r>
          </a:p>
        </p:txBody>
      </p:sp>
      <p:pic>
        <p:nvPicPr>
          <p:cNvPr id="2" name="Picture 1">
            <a:extLst>
              <a:ext uri="{FF2B5EF4-FFF2-40B4-BE49-F238E27FC236}">
                <a16:creationId xmlns:a16="http://schemas.microsoft.com/office/drawing/2014/main" id="{327B8564-8567-42B6-8FCF-A0E74A1451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4525" y="1233419"/>
            <a:ext cx="8204387" cy="4878136"/>
          </a:xfrm>
          <a:prstGeom prst="rect">
            <a:avLst/>
          </a:prstGeom>
          <a:effectLst>
            <a:outerShdw blurRad="190500" dist="50800" dir="2400000" algn="tl" rotWithShape="0">
              <a:prstClr val="black">
                <a:alpha val="35000"/>
              </a:prstClr>
            </a:outerShdw>
          </a:effectLst>
        </p:spPr>
      </p:pic>
    </p:spTree>
    <p:extLst>
      <p:ext uri="{BB962C8B-B14F-4D97-AF65-F5344CB8AC3E}">
        <p14:creationId xmlns:p14="http://schemas.microsoft.com/office/powerpoint/2010/main" val="401011575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6" name="Straight Arrow Connector 155">
            <a:extLst>
              <a:ext uri="{FF2B5EF4-FFF2-40B4-BE49-F238E27FC236}">
                <a16:creationId xmlns:a16="http://schemas.microsoft.com/office/drawing/2014/main" id="{48CB9A7C-465D-954D-A7FC-5C056B3EB222}"/>
              </a:ext>
            </a:extLst>
          </p:cNvPr>
          <p:cNvCxnSpPr>
            <a:cxnSpLocks/>
          </p:cNvCxnSpPr>
          <p:nvPr/>
        </p:nvCxnSpPr>
        <p:spPr>
          <a:xfrm>
            <a:off x="3081863" y="3218882"/>
            <a:ext cx="773068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EC21D3B-DFE4-6B45-A463-4C9595E5EC75}"/>
              </a:ext>
            </a:extLst>
          </p:cNvPr>
          <p:cNvSpPr/>
          <p:nvPr/>
        </p:nvSpPr>
        <p:spPr bwMode="auto">
          <a:xfrm>
            <a:off x="7758210" y="1655255"/>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D5F6672A-4FA6-BE45-8B59-8AFF6F9D8FF4}"/>
              </a:ext>
            </a:extLst>
          </p:cNvPr>
          <p:cNvSpPr/>
          <p:nvPr/>
        </p:nvSpPr>
        <p:spPr bwMode="auto">
          <a:xfrm>
            <a:off x="6167346"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0AFD7F83-1E90-5048-903E-5538362AC804}"/>
              </a:ext>
            </a:extLst>
          </p:cNvPr>
          <p:cNvSpPr/>
          <p:nvPr/>
        </p:nvSpPr>
        <p:spPr bwMode="auto">
          <a:xfrm>
            <a:off x="4562876"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A578AADF-A52E-D34C-858C-3DD5E5562814}"/>
              </a:ext>
            </a:extLst>
          </p:cNvPr>
          <p:cNvSpPr/>
          <p:nvPr/>
        </p:nvSpPr>
        <p:spPr bwMode="auto">
          <a:xfrm>
            <a:off x="2957301"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80" name="Rectangle 79">
            <a:extLst>
              <a:ext uri="{FF2B5EF4-FFF2-40B4-BE49-F238E27FC236}">
                <a16:creationId xmlns:a16="http://schemas.microsoft.com/office/drawing/2014/main" id="{7811F021-1226-ED46-8254-22827A188298}"/>
              </a:ext>
            </a:extLst>
          </p:cNvPr>
          <p:cNvSpPr/>
          <p:nvPr/>
        </p:nvSpPr>
        <p:spPr bwMode="auto">
          <a:xfrm>
            <a:off x="2966281" y="5732823"/>
            <a:ext cx="6259437" cy="71207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71" name="Rectangle 70">
            <a:extLst>
              <a:ext uri="{FF2B5EF4-FFF2-40B4-BE49-F238E27FC236}">
                <a16:creationId xmlns:a16="http://schemas.microsoft.com/office/drawing/2014/main" id="{683BA961-90F1-2F4E-8292-578D8FB63309}"/>
              </a:ext>
            </a:extLst>
          </p:cNvPr>
          <p:cNvSpPr/>
          <p:nvPr/>
        </p:nvSpPr>
        <p:spPr bwMode="auto">
          <a:xfrm>
            <a:off x="2966281" y="4810968"/>
            <a:ext cx="6259437" cy="71207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Semibold"/>
              <a:ea typeface="+mn-ea"/>
              <a:cs typeface="+mn-cs"/>
            </a:endParaRPr>
          </a:p>
        </p:txBody>
      </p:sp>
      <p:pic>
        <p:nvPicPr>
          <p:cNvPr id="41" name="Graphic 40">
            <a:extLst>
              <a:ext uri="{FF2B5EF4-FFF2-40B4-BE49-F238E27FC236}">
                <a16:creationId xmlns:a16="http://schemas.microsoft.com/office/drawing/2014/main" id="{FD72D523-A689-3C49-9D5F-F74573B8AB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5259" y="3324222"/>
            <a:ext cx="380637" cy="380637"/>
          </a:xfrm>
          <a:prstGeom prst="rect">
            <a:avLst/>
          </a:prstGeom>
          <a:effectLst/>
        </p:spPr>
      </p:pic>
      <p:sp>
        <p:nvSpPr>
          <p:cNvPr id="43" name="Rectangle 42">
            <a:extLst>
              <a:ext uri="{FF2B5EF4-FFF2-40B4-BE49-F238E27FC236}">
                <a16:creationId xmlns:a16="http://schemas.microsoft.com/office/drawing/2014/main" id="{1C4586A8-F732-2B4A-8E2D-AF6C554E477F}"/>
              </a:ext>
            </a:extLst>
          </p:cNvPr>
          <p:cNvSpPr/>
          <p:nvPr/>
        </p:nvSpPr>
        <p:spPr bwMode="auto">
          <a:xfrm>
            <a:off x="2966282"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INGEST</a:t>
            </a:r>
          </a:p>
        </p:txBody>
      </p:sp>
      <p:pic>
        <p:nvPicPr>
          <p:cNvPr id="45" name="Graphic 44">
            <a:extLst>
              <a:ext uri="{FF2B5EF4-FFF2-40B4-BE49-F238E27FC236}">
                <a16:creationId xmlns:a16="http://schemas.microsoft.com/office/drawing/2014/main" id="{35538457-F1A3-5945-B74A-D45E076E1D2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1096" y="1637649"/>
            <a:ext cx="380637" cy="380637"/>
          </a:xfrm>
          <a:prstGeom prst="rect">
            <a:avLst/>
          </a:prstGeom>
          <a:effectLst/>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a:t>Analytics for data-driven apps</a:t>
            </a:r>
          </a:p>
        </p:txBody>
      </p:sp>
      <p:sp>
        <p:nvSpPr>
          <p:cNvPr id="52" name="Rectangle 51">
            <a:extLst>
              <a:ext uri="{FF2B5EF4-FFF2-40B4-BE49-F238E27FC236}">
                <a16:creationId xmlns:a16="http://schemas.microsoft.com/office/drawing/2014/main" id="{C5068215-1E26-B244-A89C-94C0489A3046}"/>
              </a:ext>
            </a:extLst>
          </p:cNvPr>
          <p:cNvSpPr/>
          <p:nvPr/>
        </p:nvSpPr>
        <p:spPr bwMode="auto">
          <a:xfrm>
            <a:off x="4572270"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PREPARE</a:t>
            </a:r>
          </a:p>
        </p:txBody>
      </p:sp>
      <p:sp>
        <p:nvSpPr>
          <p:cNvPr id="65" name="Rectangle 64">
            <a:extLst>
              <a:ext uri="{FF2B5EF4-FFF2-40B4-BE49-F238E27FC236}">
                <a16:creationId xmlns:a16="http://schemas.microsoft.com/office/drawing/2014/main" id="{67BB6F73-6FA0-434D-90AC-62A60EAB6815}"/>
              </a:ext>
            </a:extLst>
          </p:cNvPr>
          <p:cNvSpPr/>
          <p:nvPr/>
        </p:nvSpPr>
        <p:spPr bwMode="auto">
          <a:xfrm>
            <a:off x="6178258"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TRANSFORM</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&amp; ENRICH</a:t>
            </a:r>
          </a:p>
        </p:txBody>
      </p:sp>
      <p:sp>
        <p:nvSpPr>
          <p:cNvPr id="68" name="Rectangle 67">
            <a:extLst>
              <a:ext uri="{FF2B5EF4-FFF2-40B4-BE49-F238E27FC236}">
                <a16:creationId xmlns:a16="http://schemas.microsoft.com/office/drawing/2014/main" id="{82F815C3-5E90-7A4E-BDC6-92A37077E014}"/>
              </a:ext>
            </a:extLst>
          </p:cNvPr>
          <p:cNvSpPr/>
          <p:nvPr/>
        </p:nvSpPr>
        <p:spPr bwMode="auto">
          <a:xfrm>
            <a:off x="7784246"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SERVE</a:t>
            </a:r>
          </a:p>
        </p:txBody>
      </p:sp>
      <p:sp>
        <p:nvSpPr>
          <p:cNvPr id="70" name="TextBox 69">
            <a:extLst>
              <a:ext uri="{FF2B5EF4-FFF2-40B4-BE49-F238E27FC236}">
                <a16:creationId xmlns:a16="http://schemas.microsoft.com/office/drawing/2014/main" id="{150C5063-B6C3-7B43-AA2B-5258A896FC64}"/>
              </a:ext>
            </a:extLst>
          </p:cNvPr>
          <p:cNvSpPr txBox="1"/>
          <p:nvPr/>
        </p:nvSpPr>
        <p:spPr>
          <a:xfrm>
            <a:off x="7908655" y="2969965"/>
            <a:ext cx="11872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Cosmos DB</a:t>
            </a:r>
          </a:p>
        </p:txBody>
      </p:sp>
      <p:sp>
        <p:nvSpPr>
          <p:cNvPr id="98" name="Rectangle 97">
            <a:extLst>
              <a:ext uri="{FF2B5EF4-FFF2-40B4-BE49-F238E27FC236}">
                <a16:creationId xmlns:a16="http://schemas.microsoft.com/office/drawing/2014/main" id="{2A11B313-AC5F-A740-BA19-C622A6A11A79}"/>
              </a:ext>
            </a:extLst>
          </p:cNvPr>
          <p:cNvSpPr/>
          <p:nvPr/>
        </p:nvSpPr>
        <p:spPr bwMode="auto">
          <a:xfrm>
            <a:off x="2975262" y="4792895"/>
            <a:ext cx="6250456" cy="715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STORE</a:t>
            </a:r>
          </a:p>
        </p:txBody>
      </p:sp>
      <p:sp>
        <p:nvSpPr>
          <p:cNvPr id="99" name="TextBox 98">
            <a:extLst>
              <a:ext uri="{FF2B5EF4-FFF2-40B4-BE49-F238E27FC236}">
                <a16:creationId xmlns:a16="http://schemas.microsoft.com/office/drawing/2014/main" id="{B7FDA6C1-338C-1349-9DF8-8C8324BDF8C5}"/>
              </a:ext>
            </a:extLst>
          </p:cNvPr>
          <p:cNvSpPr txBox="1"/>
          <p:nvPr/>
        </p:nvSpPr>
        <p:spPr>
          <a:xfrm>
            <a:off x="3081863" y="5154604"/>
            <a:ext cx="32832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Data Lake Storage Gen2</a:t>
            </a:r>
          </a:p>
        </p:txBody>
      </p:sp>
      <p:sp>
        <p:nvSpPr>
          <p:cNvPr id="118" name="TextBox 117">
            <a:extLst>
              <a:ext uri="{FF2B5EF4-FFF2-40B4-BE49-F238E27FC236}">
                <a16:creationId xmlns:a16="http://schemas.microsoft.com/office/drawing/2014/main" id="{182B5576-AF00-A946-9BD4-C71840563FAC}"/>
              </a:ext>
            </a:extLst>
          </p:cNvPr>
          <p:cNvSpPr txBox="1"/>
          <p:nvPr/>
        </p:nvSpPr>
        <p:spPr>
          <a:xfrm>
            <a:off x="603522" y="2120995"/>
            <a:ext cx="1309613" cy="78996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Oracle, SQL,, Teradata, </a:t>
            </a:r>
            <a:r>
              <a:rPr kumimoji="0" lang="en-US" sz="12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fileshares</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 SAP</a:t>
            </a:r>
          </a:p>
        </p:txBody>
      </p:sp>
      <p:sp>
        <p:nvSpPr>
          <p:cNvPr id="119" name="TextBox 118">
            <a:extLst>
              <a:ext uri="{FF2B5EF4-FFF2-40B4-BE49-F238E27FC236}">
                <a16:creationId xmlns:a16="http://schemas.microsoft.com/office/drawing/2014/main" id="{25C9608B-EBB4-764E-906E-79F087C38DB1}"/>
              </a:ext>
            </a:extLst>
          </p:cNvPr>
          <p:cNvSpPr txBox="1"/>
          <p:nvPr/>
        </p:nvSpPr>
        <p:spPr>
          <a:xfrm>
            <a:off x="603522" y="3703518"/>
            <a:ext cx="1240107" cy="42062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AWS, GCP</a:t>
            </a:r>
          </a:p>
        </p:txBody>
      </p:sp>
      <p:sp>
        <p:nvSpPr>
          <p:cNvPr id="120" name="TextBox 119">
            <a:extLst>
              <a:ext uri="{FF2B5EF4-FFF2-40B4-BE49-F238E27FC236}">
                <a16:creationId xmlns:a16="http://schemas.microsoft.com/office/drawing/2014/main" id="{9024F29A-0BC0-3844-A6C6-9027FCD5E451}"/>
              </a:ext>
            </a:extLst>
          </p:cNvPr>
          <p:cNvSpPr txBox="1"/>
          <p:nvPr/>
        </p:nvSpPr>
        <p:spPr>
          <a:xfrm>
            <a:off x="603522" y="5069039"/>
            <a:ext cx="1240107" cy="60529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SaaS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Salesforce, Dynamics </a:t>
            </a:r>
          </a:p>
        </p:txBody>
      </p:sp>
      <p:pic>
        <p:nvPicPr>
          <p:cNvPr id="13" name="Graphic 12">
            <a:extLst>
              <a:ext uri="{FF2B5EF4-FFF2-40B4-BE49-F238E27FC236}">
                <a16:creationId xmlns:a16="http://schemas.microsoft.com/office/drawing/2014/main" id="{855B024C-45A4-AA49-B07B-9AF43B0E337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1096" y="4631470"/>
            <a:ext cx="381942" cy="381942"/>
          </a:xfrm>
          <a:prstGeom prst="rect">
            <a:avLst/>
          </a:prstGeom>
        </p:spPr>
      </p:pic>
      <p:sp>
        <p:nvSpPr>
          <p:cNvPr id="51" name="TextBox 50">
            <a:extLst>
              <a:ext uri="{FF2B5EF4-FFF2-40B4-BE49-F238E27FC236}">
                <a16:creationId xmlns:a16="http://schemas.microsoft.com/office/drawing/2014/main" id="{D5180683-49AF-8B46-801D-BE6934F212EE}"/>
              </a:ext>
            </a:extLst>
          </p:cNvPr>
          <p:cNvSpPr txBox="1"/>
          <p:nvPr/>
        </p:nvSpPr>
        <p:spPr>
          <a:xfrm>
            <a:off x="3116002"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3" name="Graphic 52">
            <a:extLst>
              <a:ext uri="{FF2B5EF4-FFF2-40B4-BE49-F238E27FC236}">
                <a16:creationId xmlns:a16="http://schemas.microsoft.com/office/drawing/2014/main" id="{846CC859-4B7E-044F-A8A4-1AC183CC895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86602" y="2292003"/>
            <a:ext cx="851027" cy="851027"/>
          </a:xfrm>
          <a:prstGeom prst="rect">
            <a:avLst/>
          </a:prstGeom>
          <a:effectLst/>
        </p:spPr>
      </p:pic>
      <p:sp>
        <p:nvSpPr>
          <p:cNvPr id="57" name="TextBox 56">
            <a:extLst>
              <a:ext uri="{FF2B5EF4-FFF2-40B4-BE49-F238E27FC236}">
                <a16:creationId xmlns:a16="http://schemas.microsoft.com/office/drawing/2014/main" id="{6ADBFE44-9E21-AC4C-A89D-B40380ACF626}"/>
              </a:ext>
            </a:extLst>
          </p:cNvPr>
          <p:cNvSpPr txBox="1"/>
          <p:nvPr/>
        </p:nvSpPr>
        <p:spPr>
          <a:xfrm>
            <a:off x="4713233"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8" name="Graphic 57">
            <a:extLst>
              <a:ext uri="{FF2B5EF4-FFF2-40B4-BE49-F238E27FC236}">
                <a16:creationId xmlns:a16="http://schemas.microsoft.com/office/drawing/2014/main" id="{431D186B-F98C-4E44-9045-AC36F1D959B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83833" y="2292003"/>
            <a:ext cx="851027" cy="851027"/>
          </a:xfrm>
          <a:prstGeom prst="rect">
            <a:avLst/>
          </a:prstGeom>
          <a:effectLst/>
        </p:spPr>
      </p:pic>
      <p:sp>
        <p:nvSpPr>
          <p:cNvPr id="59" name="TextBox 58">
            <a:extLst>
              <a:ext uri="{FF2B5EF4-FFF2-40B4-BE49-F238E27FC236}">
                <a16:creationId xmlns:a16="http://schemas.microsoft.com/office/drawing/2014/main" id="{2DB0E8E3-229B-624F-9119-B9A7C32F9817}"/>
              </a:ext>
            </a:extLst>
          </p:cNvPr>
          <p:cNvSpPr txBox="1"/>
          <p:nvPr/>
        </p:nvSpPr>
        <p:spPr>
          <a:xfrm>
            <a:off x="4713233"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sp>
        <p:nvSpPr>
          <p:cNvPr id="61" name="TextBox 60">
            <a:extLst>
              <a:ext uri="{FF2B5EF4-FFF2-40B4-BE49-F238E27FC236}">
                <a16:creationId xmlns:a16="http://schemas.microsoft.com/office/drawing/2014/main" id="{F66D883C-7712-EB47-A1C0-0FE8619AAC1E}"/>
              </a:ext>
            </a:extLst>
          </p:cNvPr>
          <p:cNvSpPr txBox="1"/>
          <p:nvPr/>
        </p:nvSpPr>
        <p:spPr>
          <a:xfrm>
            <a:off x="6322617"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62" name="Graphic 61">
            <a:extLst>
              <a:ext uri="{FF2B5EF4-FFF2-40B4-BE49-F238E27FC236}">
                <a16:creationId xmlns:a16="http://schemas.microsoft.com/office/drawing/2014/main" id="{D73E8446-9E02-5E42-9117-991B6128A6D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93217" y="2292003"/>
            <a:ext cx="851027" cy="851027"/>
          </a:xfrm>
          <a:prstGeom prst="rect">
            <a:avLst/>
          </a:prstGeom>
          <a:effectLst/>
        </p:spPr>
      </p:pic>
      <p:sp>
        <p:nvSpPr>
          <p:cNvPr id="63" name="TextBox 62">
            <a:extLst>
              <a:ext uri="{FF2B5EF4-FFF2-40B4-BE49-F238E27FC236}">
                <a16:creationId xmlns:a16="http://schemas.microsoft.com/office/drawing/2014/main" id="{2936269E-8E8A-8147-BB63-B78D6EDA0F07}"/>
              </a:ext>
            </a:extLst>
          </p:cNvPr>
          <p:cNvSpPr txBox="1"/>
          <p:nvPr/>
        </p:nvSpPr>
        <p:spPr>
          <a:xfrm>
            <a:off x="6322617"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sp>
        <p:nvSpPr>
          <p:cNvPr id="49" name="Rectangle 48">
            <a:extLst>
              <a:ext uri="{FF2B5EF4-FFF2-40B4-BE49-F238E27FC236}">
                <a16:creationId xmlns:a16="http://schemas.microsoft.com/office/drawing/2014/main" id="{A4D401FD-E86E-4B09-8230-A2C6E1829FC0}"/>
              </a:ext>
            </a:extLst>
          </p:cNvPr>
          <p:cNvSpPr/>
          <p:nvPr/>
        </p:nvSpPr>
        <p:spPr>
          <a:xfrm>
            <a:off x="2966281" y="5795597"/>
            <a:ext cx="6250457" cy="605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8B616D08-4CF2-44EC-86E1-1508ED69886A}"/>
              </a:ext>
            </a:extLst>
          </p:cNvPr>
          <p:cNvSpPr/>
          <p:nvPr/>
        </p:nvSpPr>
        <p:spPr>
          <a:xfrm>
            <a:off x="3096685" y="5891779"/>
            <a:ext cx="4918797"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7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Data Pipeline Orchestration &amp; Monitoring</a:t>
            </a:r>
          </a:p>
        </p:txBody>
      </p:sp>
      <p:sp>
        <p:nvSpPr>
          <p:cNvPr id="54" name="Rectangle 53">
            <a:extLst>
              <a:ext uri="{FF2B5EF4-FFF2-40B4-BE49-F238E27FC236}">
                <a16:creationId xmlns:a16="http://schemas.microsoft.com/office/drawing/2014/main" id="{3D1E228B-13D6-4B6A-9052-EFCB0EF24892}"/>
              </a:ext>
            </a:extLst>
          </p:cNvPr>
          <p:cNvSpPr/>
          <p:nvPr/>
        </p:nvSpPr>
        <p:spPr>
          <a:xfrm>
            <a:off x="3103509" y="6128608"/>
            <a:ext cx="2600683"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Factory</a:t>
            </a:r>
          </a:p>
        </p:txBody>
      </p:sp>
      <p:pic>
        <p:nvPicPr>
          <p:cNvPr id="55" name="Graphic 54">
            <a:extLst>
              <a:ext uri="{FF2B5EF4-FFF2-40B4-BE49-F238E27FC236}">
                <a16:creationId xmlns:a16="http://schemas.microsoft.com/office/drawing/2014/main" id="{E3DAC128-806E-4F81-93C2-66FB334615E4}"/>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87831" y="4747605"/>
            <a:ext cx="808424" cy="808424"/>
          </a:xfrm>
          <a:prstGeom prst="rect">
            <a:avLst/>
          </a:prstGeom>
          <a:effectLst/>
        </p:spPr>
      </p:pic>
      <p:pic>
        <p:nvPicPr>
          <p:cNvPr id="64" name="Graphic 63">
            <a:extLst>
              <a:ext uri="{FF2B5EF4-FFF2-40B4-BE49-F238E27FC236}">
                <a16:creationId xmlns:a16="http://schemas.microsoft.com/office/drawing/2014/main" id="{B870EF63-D121-484D-BFC5-10DA6BA9E56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87831" y="5718146"/>
            <a:ext cx="828907" cy="811301"/>
          </a:xfrm>
          <a:prstGeom prst="rect">
            <a:avLst/>
          </a:prstGeom>
          <a:effectLst/>
        </p:spPr>
      </p:pic>
      <p:sp>
        <p:nvSpPr>
          <p:cNvPr id="67" name="Shape 101">
            <a:extLst>
              <a:ext uri="{FF2B5EF4-FFF2-40B4-BE49-F238E27FC236}">
                <a16:creationId xmlns:a16="http://schemas.microsoft.com/office/drawing/2014/main" id="{6F4A45C7-D57E-4B70-BC03-DFDA1478EB77}"/>
              </a:ext>
            </a:extLst>
          </p:cNvPr>
          <p:cNvSpPr txBox="1"/>
          <p:nvPr/>
        </p:nvSpPr>
        <p:spPr>
          <a:xfrm>
            <a:off x="10628974" y="3537706"/>
            <a:ext cx="1516015" cy="276959"/>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sym typeface="Calibri"/>
              </a:rPr>
              <a:t>Browser/Device</a:t>
            </a:r>
          </a:p>
        </p:txBody>
      </p:sp>
      <p:sp>
        <p:nvSpPr>
          <p:cNvPr id="82" name="Rectangle 81">
            <a:extLst>
              <a:ext uri="{FF2B5EF4-FFF2-40B4-BE49-F238E27FC236}">
                <a16:creationId xmlns:a16="http://schemas.microsoft.com/office/drawing/2014/main" id="{08D63625-E8C0-49B7-82C1-3DB59CACF969}"/>
              </a:ext>
            </a:extLst>
          </p:cNvPr>
          <p:cNvSpPr/>
          <p:nvPr/>
        </p:nvSpPr>
        <p:spPr bwMode="auto">
          <a:xfrm>
            <a:off x="7509913" y="1402251"/>
            <a:ext cx="4506941" cy="3378799"/>
          </a:xfrm>
          <a:prstGeom prst="rect">
            <a:avLst/>
          </a:prstGeom>
          <a:noFill/>
          <a:ln w="2540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F66D094A-3219-4BF1-8D31-4324F9242936}"/>
              </a:ext>
            </a:extLst>
          </p:cNvPr>
          <p:cNvSpPr/>
          <p:nvPr/>
        </p:nvSpPr>
        <p:spPr>
          <a:xfrm>
            <a:off x="9643097" y="3579823"/>
            <a:ext cx="810541"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Segoe UI Semilight" charset="0"/>
                <a:cs typeface="Segoe UI" panose="020B0502040204020203" pitchFamily="34" charset="0"/>
              </a:rPr>
              <a:t>[SaaS] App </a:t>
            </a:r>
          </a:p>
        </p:txBody>
      </p:sp>
      <p:sp>
        <p:nvSpPr>
          <p:cNvPr id="81" name="Rectangle 9">
            <a:extLst>
              <a:ext uri="{FF2B5EF4-FFF2-40B4-BE49-F238E27FC236}">
                <a16:creationId xmlns:a16="http://schemas.microsoft.com/office/drawing/2014/main" id="{8EC4251E-E4D6-9E47-BA4C-8444E5B37035}"/>
              </a:ext>
            </a:extLst>
          </p:cNvPr>
          <p:cNvSpPr/>
          <p:nvPr/>
        </p:nvSpPr>
        <p:spPr bwMode="auto">
          <a:xfrm>
            <a:off x="2019932" y="1558148"/>
            <a:ext cx="120992" cy="411618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cxnSp>
        <p:nvCxnSpPr>
          <p:cNvPr id="84" name="Straight Arrow Connector 83">
            <a:extLst>
              <a:ext uri="{FF2B5EF4-FFF2-40B4-BE49-F238E27FC236}">
                <a16:creationId xmlns:a16="http://schemas.microsoft.com/office/drawing/2014/main" id="{1B6FAF57-DAAD-6046-9FA0-DCF065AF272B}"/>
              </a:ext>
            </a:extLst>
          </p:cNvPr>
          <p:cNvCxnSpPr>
            <a:cxnSpLocks/>
          </p:cNvCxnSpPr>
          <p:nvPr/>
        </p:nvCxnSpPr>
        <p:spPr>
          <a:xfrm>
            <a:off x="2140924" y="3218882"/>
            <a:ext cx="74567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69D23B35-6799-3D47-A21B-7E46B4240823}"/>
              </a:ext>
            </a:extLst>
          </p:cNvPr>
          <p:cNvGrpSpPr/>
          <p:nvPr/>
        </p:nvGrpSpPr>
        <p:grpSpPr>
          <a:xfrm>
            <a:off x="4756414" y="3588047"/>
            <a:ext cx="455467" cy="464244"/>
            <a:chOff x="7158422" y="1607015"/>
            <a:chExt cx="2726357" cy="2778897"/>
          </a:xfrm>
        </p:grpSpPr>
        <p:sp>
          <p:nvSpPr>
            <p:cNvPr id="90" name="Freeform 242">
              <a:extLst>
                <a:ext uri="{FF2B5EF4-FFF2-40B4-BE49-F238E27FC236}">
                  <a16:creationId xmlns:a16="http://schemas.microsoft.com/office/drawing/2014/main" id="{2204A0F6-1FD0-B34E-9ABB-3314E8A831B7}"/>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1" name="Diamond 90">
              <a:extLst>
                <a:ext uri="{FF2B5EF4-FFF2-40B4-BE49-F238E27FC236}">
                  <a16:creationId xmlns:a16="http://schemas.microsoft.com/office/drawing/2014/main" id="{CF650ABE-1566-0947-AEAA-99C7612AC54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Freeform 243">
              <a:extLst>
                <a:ext uri="{FF2B5EF4-FFF2-40B4-BE49-F238E27FC236}">
                  <a16:creationId xmlns:a16="http://schemas.microsoft.com/office/drawing/2014/main" id="{C623BCD3-D7B3-F041-A2D4-1C6716BA2EB1}"/>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Diamond 92">
              <a:extLst>
                <a:ext uri="{FF2B5EF4-FFF2-40B4-BE49-F238E27FC236}">
                  <a16:creationId xmlns:a16="http://schemas.microsoft.com/office/drawing/2014/main" id="{834FA2AE-3F3E-7F4D-B004-2EB5B9AF73E3}"/>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BAD12F25-5B06-B14D-A5E8-3980C8E9CC44}"/>
              </a:ext>
            </a:extLst>
          </p:cNvPr>
          <p:cNvGrpSpPr/>
          <p:nvPr/>
        </p:nvGrpSpPr>
        <p:grpSpPr>
          <a:xfrm>
            <a:off x="6335403" y="3561009"/>
            <a:ext cx="455467" cy="464244"/>
            <a:chOff x="7158422" y="1607015"/>
            <a:chExt cx="2726357" cy="2778897"/>
          </a:xfrm>
        </p:grpSpPr>
        <p:sp>
          <p:nvSpPr>
            <p:cNvPr id="95" name="Freeform 242">
              <a:extLst>
                <a:ext uri="{FF2B5EF4-FFF2-40B4-BE49-F238E27FC236}">
                  <a16:creationId xmlns:a16="http://schemas.microsoft.com/office/drawing/2014/main" id="{526A80E4-8A81-DD42-9FDD-4FA037313722}"/>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Diamond 95">
              <a:extLst>
                <a:ext uri="{FF2B5EF4-FFF2-40B4-BE49-F238E27FC236}">
                  <a16:creationId xmlns:a16="http://schemas.microsoft.com/office/drawing/2014/main" id="{E0AEF52E-0FB3-5C47-8586-B625EB392255}"/>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243">
              <a:extLst>
                <a:ext uri="{FF2B5EF4-FFF2-40B4-BE49-F238E27FC236}">
                  <a16:creationId xmlns:a16="http://schemas.microsoft.com/office/drawing/2014/main" id="{052242C9-034F-3D4B-B9A1-EEED9EAB30E5}"/>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Diamond 107">
              <a:extLst>
                <a:ext uri="{FF2B5EF4-FFF2-40B4-BE49-F238E27FC236}">
                  <a16:creationId xmlns:a16="http://schemas.microsoft.com/office/drawing/2014/main" id="{39A783F5-DD32-3B42-B3C3-B80FC7C65658}"/>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9" name="Freeform: Shape 203">
            <a:extLst>
              <a:ext uri="{FF2B5EF4-FFF2-40B4-BE49-F238E27FC236}">
                <a16:creationId xmlns:a16="http://schemas.microsoft.com/office/drawing/2014/main" id="{DFFEE19C-5050-B74F-8002-3443AE33AAEC}"/>
              </a:ext>
            </a:extLst>
          </p:cNvPr>
          <p:cNvSpPr/>
          <p:nvPr/>
        </p:nvSpPr>
        <p:spPr bwMode="auto">
          <a:xfrm>
            <a:off x="7928941" y="2441983"/>
            <a:ext cx="433539" cy="401480"/>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386">
            <a:extLst>
              <a:ext uri="{FF2B5EF4-FFF2-40B4-BE49-F238E27FC236}">
                <a16:creationId xmlns:a16="http://schemas.microsoft.com/office/drawing/2014/main" id="{9733E3E1-1121-1344-98F0-EA1C9AE01EF1}"/>
              </a:ext>
            </a:extLst>
          </p:cNvPr>
          <p:cNvGrpSpPr>
            <a:grpSpLocks noChangeAspect="1"/>
          </p:cNvGrpSpPr>
          <p:nvPr/>
        </p:nvGrpSpPr>
        <p:grpSpPr bwMode="auto">
          <a:xfrm>
            <a:off x="9681789" y="2900494"/>
            <a:ext cx="669375" cy="502033"/>
            <a:chOff x="7014" y="2816"/>
            <a:chExt cx="312" cy="234"/>
          </a:xfrm>
        </p:grpSpPr>
        <p:sp>
          <p:nvSpPr>
            <p:cNvPr id="130" name="AutoShape 385">
              <a:extLst>
                <a:ext uri="{FF2B5EF4-FFF2-40B4-BE49-F238E27FC236}">
                  <a16:creationId xmlns:a16="http://schemas.microsoft.com/office/drawing/2014/main" id="{BC6F9266-E612-1546-AA73-803EFD307084}"/>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387">
              <a:extLst>
                <a:ext uri="{FF2B5EF4-FFF2-40B4-BE49-F238E27FC236}">
                  <a16:creationId xmlns:a16="http://schemas.microsoft.com/office/drawing/2014/main" id="{F7622576-41CE-C244-BB8C-73F73CB891DB}"/>
                </a:ext>
              </a:extLst>
            </p:cNvPr>
            <p:cNvSpPr>
              <a:spLocks noChangeArrowheads="1"/>
            </p:cNvSpPr>
            <p:nvPr/>
          </p:nvSpPr>
          <p:spPr bwMode="auto">
            <a:xfrm>
              <a:off x="7014" y="2816"/>
              <a:ext cx="312" cy="23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388">
              <a:extLst>
                <a:ext uri="{FF2B5EF4-FFF2-40B4-BE49-F238E27FC236}">
                  <a16:creationId xmlns:a16="http://schemas.microsoft.com/office/drawing/2014/main" id="{3B07EE49-17B1-5F45-8101-5212B0F0015F}"/>
                </a:ext>
              </a:extLst>
            </p:cNvPr>
            <p:cNvSpPr>
              <a:spLocks noChangeArrowheads="1"/>
            </p:cNvSpPr>
            <p:nvPr/>
          </p:nvSpPr>
          <p:spPr bwMode="auto">
            <a:xfrm>
              <a:off x="7014" y="2816"/>
              <a:ext cx="312" cy="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Oval 389">
              <a:extLst>
                <a:ext uri="{FF2B5EF4-FFF2-40B4-BE49-F238E27FC236}">
                  <a16:creationId xmlns:a16="http://schemas.microsoft.com/office/drawing/2014/main" id="{C1AD8FC2-8EF6-4B42-93BE-6A8BB5F330E7}"/>
                </a:ext>
              </a:extLst>
            </p:cNvPr>
            <p:cNvSpPr>
              <a:spLocks noChangeArrowheads="1"/>
            </p:cNvSpPr>
            <p:nvPr/>
          </p:nvSpPr>
          <p:spPr bwMode="auto">
            <a:xfrm>
              <a:off x="7025" y="2826"/>
              <a:ext cx="9"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Oval 390">
              <a:extLst>
                <a:ext uri="{FF2B5EF4-FFF2-40B4-BE49-F238E27FC236}">
                  <a16:creationId xmlns:a16="http://schemas.microsoft.com/office/drawing/2014/main" id="{0F20483F-C16B-1644-9F3E-62316D1C1C78}"/>
                </a:ext>
              </a:extLst>
            </p:cNvPr>
            <p:cNvSpPr>
              <a:spLocks noChangeArrowheads="1"/>
            </p:cNvSpPr>
            <p:nvPr/>
          </p:nvSpPr>
          <p:spPr bwMode="auto">
            <a:xfrm>
              <a:off x="7039"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391">
              <a:extLst>
                <a:ext uri="{FF2B5EF4-FFF2-40B4-BE49-F238E27FC236}">
                  <a16:creationId xmlns:a16="http://schemas.microsoft.com/office/drawing/2014/main" id="{E31F0390-DF2A-ED43-8BB0-9765D64DFB82}"/>
                </a:ext>
              </a:extLst>
            </p:cNvPr>
            <p:cNvSpPr>
              <a:spLocks noChangeArrowheads="1"/>
            </p:cNvSpPr>
            <p:nvPr/>
          </p:nvSpPr>
          <p:spPr bwMode="auto">
            <a:xfrm>
              <a:off x="7054"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392">
              <a:extLst>
                <a:ext uri="{FF2B5EF4-FFF2-40B4-BE49-F238E27FC236}">
                  <a16:creationId xmlns:a16="http://schemas.microsoft.com/office/drawing/2014/main" id="{03B2F6C5-0882-F74A-8F5E-B23D53C80F2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393">
              <a:extLst>
                <a:ext uri="{FF2B5EF4-FFF2-40B4-BE49-F238E27FC236}">
                  <a16:creationId xmlns:a16="http://schemas.microsoft.com/office/drawing/2014/main" id="{F841E0BD-9A11-E64B-ABBA-7B3EBA614F97}"/>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394">
              <a:extLst>
                <a:ext uri="{FF2B5EF4-FFF2-40B4-BE49-F238E27FC236}">
                  <a16:creationId xmlns:a16="http://schemas.microsoft.com/office/drawing/2014/main" id="{CD990930-8717-CA47-9A92-F4ED67E18375}"/>
                </a:ext>
              </a:extLst>
            </p:cNvPr>
            <p:cNvSpPr>
              <a:spLocks noChangeArrowheads="1"/>
            </p:cNvSpPr>
            <p:nvPr/>
          </p:nvSpPr>
          <p:spPr bwMode="auto">
            <a:xfrm>
              <a:off x="7219" y="2884"/>
              <a:ext cx="49"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395">
              <a:extLst>
                <a:ext uri="{FF2B5EF4-FFF2-40B4-BE49-F238E27FC236}">
                  <a16:creationId xmlns:a16="http://schemas.microsoft.com/office/drawing/2014/main" id="{928B44A8-3C9B-9C41-AD34-C93B9041902B}"/>
                </a:ext>
              </a:extLst>
            </p:cNvPr>
            <p:cNvSpPr>
              <a:spLocks noChangeArrowheads="1"/>
            </p:cNvSpPr>
            <p:nvPr/>
          </p:nvSpPr>
          <p:spPr bwMode="auto">
            <a:xfrm>
              <a:off x="7073" y="2962"/>
              <a:ext cx="48"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396">
              <a:extLst>
                <a:ext uri="{FF2B5EF4-FFF2-40B4-BE49-F238E27FC236}">
                  <a16:creationId xmlns:a16="http://schemas.microsoft.com/office/drawing/2014/main" id="{226E7C2A-AC75-8E42-BC96-D2424657D08C}"/>
                </a:ext>
              </a:extLst>
            </p:cNvPr>
            <p:cNvSpPr>
              <a:spLocks noChangeArrowheads="1"/>
            </p:cNvSpPr>
            <p:nvPr/>
          </p:nvSpPr>
          <p:spPr bwMode="auto">
            <a:xfrm>
              <a:off x="7146" y="2962"/>
              <a:ext cx="49"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397">
              <a:extLst>
                <a:ext uri="{FF2B5EF4-FFF2-40B4-BE49-F238E27FC236}">
                  <a16:creationId xmlns:a16="http://schemas.microsoft.com/office/drawing/2014/main" id="{17F7CB1E-EF96-8A46-990E-562A2EAB7CF9}"/>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BD3EEC76-D89D-1443-BB7A-A1D9C68F7BBE}"/>
              </a:ext>
            </a:extLst>
          </p:cNvPr>
          <p:cNvGrpSpPr/>
          <p:nvPr/>
        </p:nvGrpSpPr>
        <p:grpSpPr>
          <a:xfrm>
            <a:off x="10879748" y="2903614"/>
            <a:ext cx="669375" cy="502033"/>
            <a:chOff x="10945737" y="2792467"/>
            <a:chExt cx="669375" cy="502033"/>
          </a:xfrm>
        </p:grpSpPr>
        <p:grpSp>
          <p:nvGrpSpPr>
            <p:cNvPr id="142" name="Group 386">
              <a:extLst>
                <a:ext uri="{FF2B5EF4-FFF2-40B4-BE49-F238E27FC236}">
                  <a16:creationId xmlns:a16="http://schemas.microsoft.com/office/drawing/2014/main" id="{878468B1-41E3-5C40-81C9-B45FEAAD49A4}"/>
                </a:ext>
              </a:extLst>
            </p:cNvPr>
            <p:cNvGrpSpPr>
              <a:grpSpLocks noChangeAspect="1"/>
            </p:cNvGrpSpPr>
            <p:nvPr/>
          </p:nvGrpSpPr>
          <p:grpSpPr bwMode="auto">
            <a:xfrm>
              <a:off x="10945737" y="2792467"/>
              <a:ext cx="669375" cy="502033"/>
              <a:chOff x="7014" y="2816"/>
              <a:chExt cx="312" cy="234"/>
            </a:xfrm>
          </p:grpSpPr>
          <p:sp>
            <p:nvSpPr>
              <p:cNvPr id="143" name="AutoShape 385">
                <a:extLst>
                  <a:ext uri="{FF2B5EF4-FFF2-40B4-BE49-F238E27FC236}">
                    <a16:creationId xmlns:a16="http://schemas.microsoft.com/office/drawing/2014/main" id="{ADD4BB6C-8A4F-C149-8BEF-4C0B24EF1B5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387">
                <a:extLst>
                  <a:ext uri="{FF2B5EF4-FFF2-40B4-BE49-F238E27FC236}">
                    <a16:creationId xmlns:a16="http://schemas.microsoft.com/office/drawing/2014/main" id="{81E978D8-D2A9-F14F-9484-CB5CC2E08903}"/>
                  </a:ext>
                </a:extLst>
              </p:cNvPr>
              <p:cNvSpPr>
                <a:spLocks noChangeArrowheads="1"/>
              </p:cNvSpPr>
              <p:nvPr/>
            </p:nvSpPr>
            <p:spPr bwMode="auto">
              <a:xfrm>
                <a:off x="7014" y="2816"/>
                <a:ext cx="312" cy="23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388">
                <a:extLst>
                  <a:ext uri="{FF2B5EF4-FFF2-40B4-BE49-F238E27FC236}">
                    <a16:creationId xmlns:a16="http://schemas.microsoft.com/office/drawing/2014/main" id="{668CC642-655B-EF45-AA75-4DAC60548CBA}"/>
                  </a:ext>
                </a:extLst>
              </p:cNvPr>
              <p:cNvSpPr>
                <a:spLocks noChangeArrowheads="1"/>
              </p:cNvSpPr>
              <p:nvPr/>
            </p:nvSpPr>
            <p:spPr bwMode="auto">
              <a:xfrm>
                <a:off x="7014" y="2816"/>
                <a:ext cx="312" cy="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Oval 389">
                <a:extLst>
                  <a:ext uri="{FF2B5EF4-FFF2-40B4-BE49-F238E27FC236}">
                    <a16:creationId xmlns:a16="http://schemas.microsoft.com/office/drawing/2014/main" id="{AAABD99B-8C80-4A4F-A4FE-408F2A250B52}"/>
                  </a:ext>
                </a:extLst>
              </p:cNvPr>
              <p:cNvSpPr>
                <a:spLocks noChangeArrowheads="1"/>
              </p:cNvSpPr>
              <p:nvPr/>
            </p:nvSpPr>
            <p:spPr bwMode="auto">
              <a:xfrm>
                <a:off x="7025" y="2826"/>
                <a:ext cx="9"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390">
                <a:extLst>
                  <a:ext uri="{FF2B5EF4-FFF2-40B4-BE49-F238E27FC236}">
                    <a16:creationId xmlns:a16="http://schemas.microsoft.com/office/drawing/2014/main" id="{0296A082-C9E9-6E4F-B164-58DFD180F2C1}"/>
                  </a:ext>
                </a:extLst>
              </p:cNvPr>
              <p:cNvSpPr>
                <a:spLocks noChangeArrowheads="1"/>
              </p:cNvSpPr>
              <p:nvPr/>
            </p:nvSpPr>
            <p:spPr bwMode="auto">
              <a:xfrm>
                <a:off x="7039"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Oval 391">
                <a:extLst>
                  <a:ext uri="{FF2B5EF4-FFF2-40B4-BE49-F238E27FC236}">
                    <a16:creationId xmlns:a16="http://schemas.microsoft.com/office/drawing/2014/main" id="{CB2090BD-E78B-DC4B-8C35-A83EC77375CF}"/>
                  </a:ext>
                </a:extLst>
              </p:cNvPr>
              <p:cNvSpPr>
                <a:spLocks noChangeArrowheads="1"/>
              </p:cNvSpPr>
              <p:nvPr/>
            </p:nvSpPr>
            <p:spPr bwMode="auto">
              <a:xfrm>
                <a:off x="7054"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5" name="graph_2">
              <a:extLst>
                <a:ext uri="{FF2B5EF4-FFF2-40B4-BE49-F238E27FC236}">
                  <a16:creationId xmlns:a16="http://schemas.microsoft.com/office/drawing/2014/main" id="{07EE1448-D297-6E4D-B15B-1E88B925C23F}"/>
                </a:ext>
              </a:extLst>
            </p:cNvPr>
            <p:cNvSpPr>
              <a:spLocks noChangeAspect="1" noEditPoints="1"/>
            </p:cNvSpPr>
            <p:nvPr/>
          </p:nvSpPr>
          <p:spPr bwMode="auto">
            <a:xfrm>
              <a:off x="11084630" y="2971127"/>
              <a:ext cx="363983" cy="197355"/>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381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72257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532448"/>
            <a:ext cx="7371793" cy="1793104"/>
          </a:xfrm>
        </p:spPr>
        <p:txBody>
          <a:bodyPr anchor="t"/>
          <a:lstStyle/>
          <a:p>
            <a:r>
              <a:rPr lang="en-US" sz="4800">
                <a:solidFill>
                  <a:srgbClr val="FFFFFF"/>
                </a:solidFill>
              </a:rPr>
              <a:t>Insights for all with </a:t>
            </a:r>
            <a:br>
              <a:rPr lang="en-US" sz="4800">
                <a:solidFill>
                  <a:srgbClr val="FFFFFF"/>
                </a:solidFill>
              </a:rPr>
            </a:br>
            <a:r>
              <a:rPr lang="en-US" sz="4800">
                <a:solidFill>
                  <a:srgbClr val="FFFFFF"/>
                </a:solidFill>
              </a:rPr>
              <a:t>Power BI + Azure</a:t>
            </a:r>
            <a:br>
              <a:rPr lang="en-US" sz="5400">
                <a:solidFill>
                  <a:srgbClr val="0078D7"/>
                </a:solidFill>
              </a:rPr>
            </a:br>
            <a:r>
              <a:rPr lang="en-US" sz="2800" spc="0">
                <a:solidFill>
                  <a:srgbClr val="50E6FF"/>
                </a:solidFill>
              </a:rPr>
              <a:t>Power up your BI with Azure Data Services</a:t>
            </a:r>
            <a:endParaRPr lang="en-US" sz="480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37431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Segoe UI Semibold"/>
                <a:ea typeface="+mn-ea"/>
                <a:cs typeface="Segoe UI" charset="0"/>
              </a:rPr>
              <a:t>AI apps &amp; agents</a:t>
            </a:r>
          </a:p>
        </p:txBody>
      </p:sp>
      <p:pic>
        <p:nvPicPr>
          <p:cNvPr id="14" name="Picture Placeholder 13">
            <a:extLst>
              <a:ext uri="{FF2B5EF4-FFF2-40B4-BE49-F238E27FC236}">
                <a16:creationId xmlns:a16="http://schemas.microsoft.com/office/drawing/2014/main" id="{AF71B5A5-E215-467F-9404-2D829BB26F86}"/>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a:stretch/>
        </p:blipFill>
        <p:spPr>
          <a:xfrm>
            <a:off x="454706" y="1977263"/>
            <a:ext cx="3632388" cy="2583813"/>
          </a:xfrm>
          <a:effectLst>
            <a:outerShdw blurRad="127000" dist="38100" dir="5400000" algn="tl" rotWithShape="0">
              <a:prstClr val="black">
                <a:alpha val="40000"/>
              </a:prstClr>
            </a:outerShdw>
          </a:effectLst>
        </p:spPr>
      </p:pic>
      <p:pic>
        <p:nvPicPr>
          <p:cNvPr id="16" name="Picture Placeholder 15">
            <a:extLst>
              <a:ext uri="{FF2B5EF4-FFF2-40B4-BE49-F238E27FC236}">
                <a16:creationId xmlns:a16="http://schemas.microsoft.com/office/drawing/2014/main" id="{0911EBE8-4D44-402D-93BB-024E510CD767}"/>
              </a:ext>
            </a:extLst>
          </p:cNvPr>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a:xfrm>
            <a:off x="4281364" y="1977263"/>
            <a:ext cx="3623050" cy="2583813"/>
          </a:xfrm>
          <a:effectLst>
            <a:outerShdw blurRad="127000" dist="38100" dir="5400000" algn="tl" rotWithShape="0">
              <a:prstClr val="black">
                <a:alpha val="40000"/>
              </a:prstClr>
            </a:outerShdw>
          </a:effectLst>
        </p:spPr>
      </p:pic>
      <p:pic>
        <p:nvPicPr>
          <p:cNvPr id="18" name="Picture Placeholder 17">
            <a:extLst>
              <a:ext uri="{FF2B5EF4-FFF2-40B4-BE49-F238E27FC236}">
                <a16:creationId xmlns:a16="http://schemas.microsoft.com/office/drawing/2014/main" id="{AC487FDC-EFC0-4E12-B1B2-E2A88DF0C4D0}"/>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a:xfrm>
            <a:off x="8126964" y="1977263"/>
            <a:ext cx="3648276" cy="2583813"/>
          </a:xfrm>
          <a:effectLst>
            <a:outerShdw blurRad="127000" dist="38100" dir="5400000" algn="tl" rotWithShape="0">
              <a:prstClr val="black">
                <a:alpha val="40000"/>
              </a:prstClr>
            </a:outerShdw>
          </a:effectLst>
        </p:spPr>
      </p:pic>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39" y="5419255"/>
            <a:ext cx="3630521" cy="492443"/>
          </a:xfrm>
        </p:spPr>
        <p:txBody>
          <a:bodyPr/>
          <a:lstStyle/>
          <a:p>
            <a:r>
              <a:rPr lang="en-US" sz="1600" b="0">
                <a:solidFill>
                  <a:srgbClr val="4FE6FF"/>
                </a:solidFill>
                <a:latin typeface="+mj-lt"/>
              </a:rPr>
              <a:t>Delivering airport calm </a:t>
            </a:r>
            <a:r>
              <a:rPr lang="en-US" sz="1600" b="0">
                <a:solidFill>
                  <a:schemeClr val="bg1"/>
                </a:solidFill>
              </a:rPr>
              <a:t>with </a:t>
            </a:r>
            <a:br>
              <a:rPr lang="en-US" sz="1600" b="0">
                <a:solidFill>
                  <a:schemeClr val="bg1"/>
                </a:solidFill>
              </a:rPr>
            </a:br>
            <a:r>
              <a:rPr lang="en-US" sz="1600" b="0">
                <a:solidFill>
                  <a:schemeClr val="bg1"/>
                </a:solidFill>
              </a:rPr>
              <a:t>real-time analytics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90000" y="5419255"/>
            <a:ext cx="3623050" cy="492443"/>
          </a:xfrm>
        </p:spPr>
        <p:txBody>
          <a:bodyPr/>
          <a:lstStyle/>
          <a:p>
            <a:r>
              <a:rPr lang="en-US" sz="1600" b="0">
                <a:solidFill>
                  <a:srgbClr val="4FE6FF"/>
                </a:solidFill>
                <a:latin typeface="+mj-lt"/>
              </a:rPr>
              <a:t>$300k/day </a:t>
            </a:r>
            <a:r>
              <a:rPr lang="en-US" sz="1600" b="0">
                <a:solidFill>
                  <a:schemeClr val="bg1"/>
                </a:solidFill>
              </a:rPr>
              <a:t>cost savings with </a:t>
            </a:r>
            <a:br>
              <a:rPr lang="en-US" sz="1600" b="0">
                <a:solidFill>
                  <a:schemeClr val="bg1"/>
                </a:solidFill>
              </a:rPr>
            </a:br>
            <a:r>
              <a:rPr lang="en-US" sz="1600" b="0">
                <a:solidFill>
                  <a:schemeClr val="bg1"/>
                </a:solidFill>
              </a:rPr>
              <a:t>predictive maintenance</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4" y="5419255"/>
            <a:ext cx="3630521" cy="492443"/>
          </a:xfrm>
        </p:spPr>
        <p:txBody>
          <a:bodyPr/>
          <a:lstStyle/>
          <a:p>
            <a:r>
              <a:rPr lang="en-US" sz="1600" b="0">
                <a:solidFill>
                  <a:srgbClr val="4FE6FF"/>
                </a:solidFill>
                <a:latin typeface="+mj-lt"/>
              </a:rPr>
              <a:t>13M</a:t>
            </a:r>
            <a:r>
              <a:rPr lang="en-US" sz="1600" b="0"/>
              <a:t> </a:t>
            </a:r>
            <a:r>
              <a:rPr lang="en-US" sz="1600" b="0">
                <a:solidFill>
                  <a:schemeClr val="bg1"/>
                </a:solidFill>
              </a:rPr>
              <a:t>personalized experiences with </a:t>
            </a:r>
            <a:br>
              <a:rPr lang="en-US" sz="1600" b="0">
                <a:solidFill>
                  <a:schemeClr val="tx1"/>
                </a:solidFill>
              </a:rPr>
            </a:br>
            <a:r>
              <a:rPr lang="en-US" sz="1600" b="0">
                <a:solidFill>
                  <a:srgbClr val="4FE6FF"/>
                </a:solidFill>
                <a:latin typeface="+mj-lt"/>
              </a:rPr>
              <a:t>33 orders/second</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39201" y="240340"/>
            <a:ext cx="11336039" cy="739343"/>
          </a:xfrm>
        </p:spPr>
        <p:txBody>
          <a:bodyPr/>
          <a:lstStyle/>
          <a:p>
            <a:r>
              <a:rPr lang="en-US" spc="0">
                <a:solidFill>
                  <a:schemeClr val="bg1"/>
                </a:solidFill>
              </a:rPr>
              <a:t>Organizations that fully harness their data outperform</a:t>
            </a:r>
          </a:p>
        </p:txBody>
      </p:sp>
      <p:sp>
        <p:nvSpPr>
          <p:cNvPr id="10" name="Rectangle 9">
            <a:extLst>
              <a:ext uri="{FF2B5EF4-FFF2-40B4-BE49-F238E27FC236}">
                <a16:creationId xmlns:a16="http://schemas.microsoft.com/office/drawing/2014/main" id="{EF131B31-47A9-FE48-9F47-A513AB961C4E}"/>
              </a:ext>
            </a:extLst>
          </p:cNvPr>
          <p:cNvSpPr/>
          <p:nvPr/>
        </p:nvSpPr>
        <p:spPr bwMode="auto">
          <a:xfrm>
            <a:off x="8124699" y="1977263"/>
            <a:ext cx="3650541"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1D611D3-6CCF-0C49-83DF-7509467970E3}"/>
              </a:ext>
            </a:extLst>
          </p:cNvPr>
          <p:cNvSpPr/>
          <p:nvPr/>
        </p:nvSpPr>
        <p:spPr bwMode="auto">
          <a:xfrm>
            <a:off x="453540" y="1971388"/>
            <a:ext cx="3630521" cy="2591904"/>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5047C35-6C71-5E49-A83E-D9A2120E5308}"/>
              </a:ext>
            </a:extLst>
          </p:cNvPr>
          <p:cNvSpPr/>
          <p:nvPr/>
        </p:nvSpPr>
        <p:spPr bwMode="auto">
          <a:xfrm>
            <a:off x="4283209" y="1950313"/>
            <a:ext cx="3630521" cy="261297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211">
            <a:extLst>
              <a:ext uri="{FF2B5EF4-FFF2-40B4-BE49-F238E27FC236}">
                <a16:creationId xmlns:a16="http://schemas.microsoft.com/office/drawing/2014/main" id="{9F9AAF82-5448-8343-A384-0A8E28ABA809}"/>
              </a:ext>
            </a:extLst>
          </p:cNvPr>
          <p:cNvGrpSpPr>
            <a:grpSpLocks noChangeAspect="1"/>
          </p:cNvGrpSpPr>
          <p:nvPr/>
        </p:nvGrpSpPr>
        <p:grpSpPr bwMode="auto">
          <a:xfrm>
            <a:off x="8146104" y="4801118"/>
            <a:ext cx="416559" cy="416559"/>
            <a:chOff x="4013" y="2781"/>
            <a:chExt cx="312" cy="312"/>
          </a:xfrm>
        </p:grpSpPr>
        <p:sp>
          <p:nvSpPr>
            <p:cNvPr id="19" name="Rectangle 212">
              <a:extLst>
                <a:ext uri="{FF2B5EF4-FFF2-40B4-BE49-F238E27FC236}">
                  <a16:creationId xmlns:a16="http://schemas.microsoft.com/office/drawing/2014/main" id="{4C019B58-E8B7-6D47-95B7-CB6D09ACACBF}"/>
                </a:ext>
              </a:extLst>
            </p:cNvPr>
            <p:cNvSpPr>
              <a:spLocks noChangeArrowheads="1"/>
            </p:cNvSpPr>
            <p:nvPr/>
          </p:nvSpPr>
          <p:spPr bwMode="auto">
            <a:xfrm>
              <a:off x="4013"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3">
              <a:extLst>
                <a:ext uri="{FF2B5EF4-FFF2-40B4-BE49-F238E27FC236}">
                  <a16:creationId xmlns:a16="http://schemas.microsoft.com/office/drawing/2014/main" id="{FBA30654-89FB-F641-8549-7F2E9ACDCC59}"/>
                </a:ext>
              </a:extLst>
            </p:cNvPr>
            <p:cNvSpPr>
              <a:spLocks noChangeArrowheads="1"/>
            </p:cNvSpPr>
            <p:nvPr/>
          </p:nvSpPr>
          <p:spPr bwMode="auto">
            <a:xfrm>
              <a:off x="4013"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14">
              <a:extLst>
                <a:ext uri="{FF2B5EF4-FFF2-40B4-BE49-F238E27FC236}">
                  <a16:creationId xmlns:a16="http://schemas.microsoft.com/office/drawing/2014/main" id="{B045C35D-C9E5-3B45-B269-A7532988A231}"/>
                </a:ext>
              </a:extLst>
            </p:cNvPr>
            <p:cNvSpPr>
              <a:spLocks noChangeArrowheads="1"/>
            </p:cNvSpPr>
            <p:nvPr/>
          </p:nvSpPr>
          <p:spPr bwMode="auto">
            <a:xfrm>
              <a:off x="4013"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15">
              <a:extLst>
                <a:ext uri="{FF2B5EF4-FFF2-40B4-BE49-F238E27FC236}">
                  <a16:creationId xmlns:a16="http://schemas.microsoft.com/office/drawing/2014/main" id="{37B9D07A-7848-B14E-8E2A-4BAC2A5C36CD}"/>
                </a:ext>
              </a:extLst>
            </p:cNvPr>
            <p:cNvSpPr>
              <a:spLocks noChangeArrowheads="1"/>
            </p:cNvSpPr>
            <p:nvPr/>
          </p:nvSpPr>
          <p:spPr bwMode="auto">
            <a:xfrm>
              <a:off x="4013"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16">
              <a:extLst>
                <a:ext uri="{FF2B5EF4-FFF2-40B4-BE49-F238E27FC236}">
                  <a16:creationId xmlns:a16="http://schemas.microsoft.com/office/drawing/2014/main" id="{19E64CF7-CC26-6547-9AA5-8406A0C37B73}"/>
                </a:ext>
              </a:extLst>
            </p:cNvPr>
            <p:cNvSpPr>
              <a:spLocks noChangeArrowheads="1"/>
            </p:cNvSpPr>
            <p:nvPr/>
          </p:nvSpPr>
          <p:spPr bwMode="auto">
            <a:xfrm>
              <a:off x="4305"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17">
              <a:extLst>
                <a:ext uri="{FF2B5EF4-FFF2-40B4-BE49-F238E27FC236}">
                  <a16:creationId xmlns:a16="http://schemas.microsoft.com/office/drawing/2014/main" id="{3D7DB7AF-2E94-8A40-A722-73ED7B9506DE}"/>
                </a:ext>
              </a:extLst>
            </p:cNvPr>
            <p:cNvSpPr>
              <a:spLocks noChangeArrowheads="1"/>
            </p:cNvSpPr>
            <p:nvPr/>
          </p:nvSpPr>
          <p:spPr bwMode="auto">
            <a:xfrm>
              <a:off x="4257"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18">
              <a:extLst>
                <a:ext uri="{FF2B5EF4-FFF2-40B4-BE49-F238E27FC236}">
                  <a16:creationId xmlns:a16="http://schemas.microsoft.com/office/drawing/2014/main" id="{AA676024-9E83-A549-A47E-783DEF857FE6}"/>
                </a:ext>
              </a:extLst>
            </p:cNvPr>
            <p:cNvSpPr>
              <a:spLocks noChangeArrowheads="1"/>
            </p:cNvSpPr>
            <p:nvPr/>
          </p:nvSpPr>
          <p:spPr bwMode="auto">
            <a:xfrm>
              <a:off x="4257"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19">
              <a:extLst>
                <a:ext uri="{FF2B5EF4-FFF2-40B4-BE49-F238E27FC236}">
                  <a16:creationId xmlns:a16="http://schemas.microsoft.com/office/drawing/2014/main" id="{78EFA31B-4B0C-0C47-8BAA-CA5411F1809D}"/>
                </a:ext>
              </a:extLst>
            </p:cNvPr>
            <p:cNvSpPr>
              <a:spLocks noChangeArrowheads="1"/>
            </p:cNvSpPr>
            <p:nvPr/>
          </p:nvSpPr>
          <p:spPr bwMode="auto">
            <a:xfrm>
              <a:off x="4305"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220">
              <a:extLst>
                <a:ext uri="{FF2B5EF4-FFF2-40B4-BE49-F238E27FC236}">
                  <a16:creationId xmlns:a16="http://schemas.microsoft.com/office/drawing/2014/main" id="{DFE56520-9429-2848-A838-82095EEC6652}"/>
                </a:ext>
              </a:extLst>
            </p:cNvPr>
            <p:cNvSpPr>
              <a:spLocks noChangeArrowheads="1"/>
            </p:cNvSpPr>
            <p:nvPr/>
          </p:nvSpPr>
          <p:spPr bwMode="auto">
            <a:xfrm>
              <a:off x="4140" y="2869"/>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21">
              <a:extLst>
                <a:ext uri="{FF2B5EF4-FFF2-40B4-BE49-F238E27FC236}">
                  <a16:creationId xmlns:a16="http://schemas.microsoft.com/office/drawing/2014/main" id="{F0182047-6B4A-984D-9672-B3CE98D18935}"/>
                </a:ext>
              </a:extLst>
            </p:cNvPr>
            <p:cNvSpPr>
              <a:spLocks/>
            </p:cNvSpPr>
            <p:nvPr/>
          </p:nvSpPr>
          <p:spPr bwMode="auto">
            <a:xfrm>
              <a:off x="4111" y="2947"/>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ADCAB0C-FBCF-854B-A0FF-B74D3B905958}"/>
              </a:ext>
            </a:extLst>
          </p:cNvPr>
          <p:cNvGrpSpPr>
            <a:grpSpLocks noChangeAspect="1"/>
          </p:cNvGrpSpPr>
          <p:nvPr/>
        </p:nvGrpSpPr>
        <p:grpSpPr bwMode="auto">
          <a:xfrm>
            <a:off x="4281364" y="4815279"/>
            <a:ext cx="364489" cy="416559"/>
            <a:chOff x="1033" y="2781"/>
            <a:chExt cx="273" cy="312"/>
          </a:xfrm>
        </p:grpSpPr>
        <p:sp>
          <p:nvSpPr>
            <p:cNvPr id="33" name="Rectangle 109">
              <a:extLst>
                <a:ext uri="{FF2B5EF4-FFF2-40B4-BE49-F238E27FC236}">
                  <a16:creationId xmlns:a16="http://schemas.microsoft.com/office/drawing/2014/main" id="{2FA46426-DE69-9843-8EF8-73E81B300597}"/>
                </a:ext>
              </a:extLst>
            </p:cNvPr>
            <p:cNvSpPr>
              <a:spLocks noChangeArrowheads="1"/>
            </p:cNvSpPr>
            <p:nvPr/>
          </p:nvSpPr>
          <p:spPr bwMode="auto">
            <a:xfrm>
              <a:off x="1277" y="3025"/>
              <a:ext cx="29"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110">
              <a:extLst>
                <a:ext uri="{FF2B5EF4-FFF2-40B4-BE49-F238E27FC236}">
                  <a16:creationId xmlns:a16="http://schemas.microsoft.com/office/drawing/2014/main" id="{2F3B22C8-E788-9347-AE49-26A16C1981E4}"/>
                </a:ext>
              </a:extLst>
            </p:cNvPr>
            <p:cNvSpPr>
              <a:spLocks noChangeArrowheads="1"/>
            </p:cNvSpPr>
            <p:nvPr/>
          </p:nvSpPr>
          <p:spPr bwMode="auto">
            <a:xfrm>
              <a:off x="1228" y="2976"/>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111">
              <a:extLst>
                <a:ext uri="{FF2B5EF4-FFF2-40B4-BE49-F238E27FC236}">
                  <a16:creationId xmlns:a16="http://schemas.microsoft.com/office/drawing/2014/main" id="{5D359367-0062-BF4F-9AF8-34FBCCBDAF16}"/>
                </a:ext>
              </a:extLst>
            </p:cNvPr>
            <p:cNvSpPr>
              <a:spLocks noChangeArrowheads="1"/>
            </p:cNvSpPr>
            <p:nvPr/>
          </p:nvSpPr>
          <p:spPr bwMode="auto">
            <a:xfrm>
              <a:off x="1179" y="2927"/>
              <a:ext cx="30"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12">
              <a:extLst>
                <a:ext uri="{FF2B5EF4-FFF2-40B4-BE49-F238E27FC236}">
                  <a16:creationId xmlns:a16="http://schemas.microsoft.com/office/drawing/2014/main" id="{37CDF56C-DB24-6042-810A-9D586B9DFF2C}"/>
                </a:ext>
              </a:extLst>
            </p:cNvPr>
            <p:cNvSpPr>
              <a:spLocks noChangeArrowheads="1"/>
            </p:cNvSpPr>
            <p:nvPr/>
          </p:nvSpPr>
          <p:spPr bwMode="auto">
            <a:xfrm>
              <a:off x="1130" y="2878"/>
              <a:ext cx="30"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113">
              <a:extLst>
                <a:ext uri="{FF2B5EF4-FFF2-40B4-BE49-F238E27FC236}">
                  <a16:creationId xmlns:a16="http://schemas.microsoft.com/office/drawing/2014/main" id="{4642CAE5-E38A-E142-ADB9-18E5C10DE2B2}"/>
                </a:ext>
              </a:extLst>
            </p:cNvPr>
            <p:cNvSpPr>
              <a:spLocks noChangeArrowheads="1"/>
            </p:cNvSpPr>
            <p:nvPr/>
          </p:nvSpPr>
          <p:spPr bwMode="auto">
            <a:xfrm>
              <a:off x="1082" y="2830"/>
              <a:ext cx="29"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14">
              <a:extLst>
                <a:ext uri="{FF2B5EF4-FFF2-40B4-BE49-F238E27FC236}">
                  <a16:creationId xmlns:a16="http://schemas.microsoft.com/office/drawing/2014/main" id="{9429ED35-C44E-E347-B646-61ACFC41AE3C}"/>
                </a:ext>
              </a:extLst>
            </p:cNvPr>
            <p:cNvSpPr>
              <a:spLocks noChangeArrowheads="1"/>
            </p:cNvSpPr>
            <p:nvPr/>
          </p:nvSpPr>
          <p:spPr bwMode="auto">
            <a:xfrm>
              <a:off x="1033" y="2781"/>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15">
              <a:extLst>
                <a:ext uri="{FF2B5EF4-FFF2-40B4-BE49-F238E27FC236}">
                  <a16:creationId xmlns:a16="http://schemas.microsoft.com/office/drawing/2014/main" id="{74BC6431-643F-2840-988C-37C3AF477058}"/>
                </a:ext>
              </a:extLst>
            </p:cNvPr>
            <p:cNvSpPr>
              <a:spLocks noEditPoints="1"/>
            </p:cNvSpPr>
            <p:nvPr/>
          </p:nvSpPr>
          <p:spPr bwMode="auto">
            <a:xfrm>
              <a:off x="1229" y="2781"/>
              <a:ext cx="77" cy="151"/>
            </a:xfrm>
            <a:custGeom>
              <a:avLst/>
              <a:gdLst>
                <a:gd name="T0" fmla="*/ 339 w 339"/>
                <a:gd name="T1" fmla="*/ 439 h 661"/>
                <a:gd name="T2" fmla="*/ 302 w 339"/>
                <a:gd name="T3" fmla="*/ 533 h 661"/>
                <a:gd name="T4" fmla="*/ 195 w 339"/>
                <a:gd name="T5" fmla="*/ 577 h 661"/>
                <a:gd name="T6" fmla="*/ 195 w 339"/>
                <a:gd name="T7" fmla="*/ 661 h 661"/>
                <a:gd name="T8" fmla="*/ 143 w 339"/>
                <a:gd name="T9" fmla="*/ 661 h 661"/>
                <a:gd name="T10" fmla="*/ 143 w 339"/>
                <a:gd name="T11" fmla="*/ 579 h 661"/>
                <a:gd name="T12" fmla="*/ 10 w 339"/>
                <a:gd name="T13" fmla="*/ 547 h 661"/>
                <a:gd name="T14" fmla="*/ 10 w 339"/>
                <a:gd name="T15" fmla="*/ 449 h 661"/>
                <a:gd name="T16" fmla="*/ 71 w 339"/>
                <a:gd name="T17" fmla="*/ 479 h 661"/>
                <a:gd name="T18" fmla="*/ 143 w 339"/>
                <a:gd name="T19" fmla="*/ 496 h 661"/>
                <a:gd name="T20" fmla="*/ 143 w 339"/>
                <a:gd name="T21" fmla="*/ 367 h 661"/>
                <a:gd name="T22" fmla="*/ 33 w 339"/>
                <a:gd name="T23" fmla="*/ 304 h 661"/>
                <a:gd name="T24" fmla="*/ 0 w 339"/>
                <a:gd name="T25" fmla="*/ 213 h 661"/>
                <a:gd name="T26" fmla="*/ 40 w 339"/>
                <a:gd name="T27" fmla="*/ 119 h 661"/>
                <a:gd name="T28" fmla="*/ 143 w 339"/>
                <a:gd name="T29" fmla="*/ 74 h 661"/>
                <a:gd name="T30" fmla="*/ 143 w 339"/>
                <a:gd name="T31" fmla="*/ 0 h 661"/>
                <a:gd name="T32" fmla="*/ 195 w 339"/>
                <a:gd name="T33" fmla="*/ 0 h 661"/>
                <a:gd name="T34" fmla="*/ 195 w 339"/>
                <a:gd name="T35" fmla="*/ 72 h 661"/>
                <a:gd name="T36" fmla="*/ 306 w 339"/>
                <a:gd name="T37" fmla="*/ 96 h 661"/>
                <a:gd name="T38" fmla="*/ 306 w 339"/>
                <a:gd name="T39" fmla="*/ 192 h 661"/>
                <a:gd name="T40" fmla="*/ 195 w 339"/>
                <a:gd name="T41" fmla="*/ 155 h 661"/>
                <a:gd name="T42" fmla="*/ 195 w 339"/>
                <a:gd name="T43" fmla="*/ 289 h 661"/>
                <a:gd name="T44" fmla="*/ 306 w 339"/>
                <a:gd name="T45" fmla="*/ 352 h 661"/>
                <a:gd name="T46" fmla="*/ 339 w 339"/>
                <a:gd name="T47" fmla="*/ 439 h 661"/>
                <a:gd name="T48" fmla="*/ 143 w 339"/>
                <a:gd name="T49" fmla="*/ 268 h 661"/>
                <a:gd name="T50" fmla="*/ 143 w 339"/>
                <a:gd name="T51" fmla="*/ 156 h 661"/>
                <a:gd name="T52" fmla="*/ 94 w 339"/>
                <a:gd name="T53" fmla="*/ 207 h 661"/>
                <a:gd name="T54" fmla="*/ 143 w 339"/>
                <a:gd name="T55" fmla="*/ 268 h 661"/>
                <a:gd name="T56" fmla="*/ 245 w 339"/>
                <a:gd name="T57" fmla="*/ 444 h 661"/>
                <a:gd name="T58" fmla="*/ 195 w 339"/>
                <a:gd name="T59" fmla="*/ 388 h 661"/>
                <a:gd name="T60" fmla="*/ 195 w 339"/>
                <a:gd name="T61" fmla="*/ 495 h 661"/>
                <a:gd name="T62" fmla="*/ 245 w 339"/>
                <a:gd name="T63" fmla="*/ 44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1">
                  <a:moveTo>
                    <a:pt x="339" y="439"/>
                  </a:moveTo>
                  <a:cubicBezTo>
                    <a:pt x="339" y="478"/>
                    <a:pt x="327" y="510"/>
                    <a:pt x="302" y="533"/>
                  </a:cubicBezTo>
                  <a:cubicBezTo>
                    <a:pt x="278" y="557"/>
                    <a:pt x="242" y="572"/>
                    <a:pt x="195" y="577"/>
                  </a:cubicBezTo>
                  <a:cubicBezTo>
                    <a:pt x="195" y="661"/>
                    <a:pt x="195" y="661"/>
                    <a:pt x="195" y="661"/>
                  </a:cubicBezTo>
                  <a:cubicBezTo>
                    <a:pt x="143" y="661"/>
                    <a:pt x="143" y="661"/>
                    <a:pt x="143" y="661"/>
                  </a:cubicBezTo>
                  <a:cubicBezTo>
                    <a:pt x="143" y="579"/>
                    <a:pt x="143" y="579"/>
                    <a:pt x="143" y="579"/>
                  </a:cubicBezTo>
                  <a:cubicBezTo>
                    <a:pt x="95" y="579"/>
                    <a:pt x="50" y="568"/>
                    <a:pt x="10" y="547"/>
                  </a:cubicBezTo>
                  <a:cubicBezTo>
                    <a:pt x="10" y="449"/>
                    <a:pt x="10" y="449"/>
                    <a:pt x="10" y="449"/>
                  </a:cubicBezTo>
                  <a:cubicBezTo>
                    <a:pt x="23" y="459"/>
                    <a:pt x="43" y="469"/>
                    <a:pt x="71" y="479"/>
                  </a:cubicBezTo>
                  <a:cubicBezTo>
                    <a:pt x="99" y="489"/>
                    <a:pt x="123" y="495"/>
                    <a:pt x="143" y="496"/>
                  </a:cubicBezTo>
                  <a:cubicBezTo>
                    <a:pt x="143" y="367"/>
                    <a:pt x="143" y="367"/>
                    <a:pt x="143" y="367"/>
                  </a:cubicBezTo>
                  <a:cubicBezTo>
                    <a:pt x="91" y="348"/>
                    <a:pt x="55" y="327"/>
                    <a:pt x="33" y="304"/>
                  </a:cubicBezTo>
                  <a:cubicBezTo>
                    <a:pt x="11" y="281"/>
                    <a:pt x="0" y="251"/>
                    <a:pt x="0" y="213"/>
                  </a:cubicBezTo>
                  <a:cubicBezTo>
                    <a:pt x="0" y="176"/>
                    <a:pt x="14" y="144"/>
                    <a:pt x="40" y="119"/>
                  </a:cubicBezTo>
                  <a:cubicBezTo>
                    <a:pt x="67" y="93"/>
                    <a:pt x="101" y="78"/>
                    <a:pt x="143" y="74"/>
                  </a:cubicBezTo>
                  <a:cubicBezTo>
                    <a:pt x="143" y="0"/>
                    <a:pt x="143" y="0"/>
                    <a:pt x="143" y="0"/>
                  </a:cubicBezTo>
                  <a:cubicBezTo>
                    <a:pt x="195" y="0"/>
                    <a:pt x="195" y="0"/>
                    <a:pt x="195" y="0"/>
                  </a:cubicBezTo>
                  <a:cubicBezTo>
                    <a:pt x="195" y="72"/>
                    <a:pt x="195" y="72"/>
                    <a:pt x="195" y="72"/>
                  </a:cubicBezTo>
                  <a:cubicBezTo>
                    <a:pt x="245" y="75"/>
                    <a:pt x="282" y="83"/>
                    <a:pt x="306" y="96"/>
                  </a:cubicBezTo>
                  <a:cubicBezTo>
                    <a:pt x="306" y="192"/>
                    <a:pt x="306" y="192"/>
                    <a:pt x="306" y="192"/>
                  </a:cubicBezTo>
                  <a:cubicBezTo>
                    <a:pt x="273" y="172"/>
                    <a:pt x="236" y="160"/>
                    <a:pt x="195" y="155"/>
                  </a:cubicBezTo>
                  <a:cubicBezTo>
                    <a:pt x="195" y="289"/>
                    <a:pt x="195" y="289"/>
                    <a:pt x="195" y="289"/>
                  </a:cubicBezTo>
                  <a:cubicBezTo>
                    <a:pt x="247" y="307"/>
                    <a:pt x="284" y="329"/>
                    <a:pt x="306" y="352"/>
                  </a:cubicBezTo>
                  <a:cubicBezTo>
                    <a:pt x="328" y="376"/>
                    <a:pt x="339" y="405"/>
                    <a:pt x="339" y="439"/>
                  </a:cubicBezTo>
                  <a:close/>
                  <a:moveTo>
                    <a:pt x="143" y="268"/>
                  </a:moveTo>
                  <a:cubicBezTo>
                    <a:pt x="143" y="156"/>
                    <a:pt x="143" y="156"/>
                    <a:pt x="143" y="156"/>
                  </a:cubicBezTo>
                  <a:cubicBezTo>
                    <a:pt x="111" y="162"/>
                    <a:pt x="94" y="179"/>
                    <a:pt x="94" y="207"/>
                  </a:cubicBezTo>
                  <a:cubicBezTo>
                    <a:pt x="94" y="232"/>
                    <a:pt x="111" y="252"/>
                    <a:pt x="143" y="268"/>
                  </a:cubicBezTo>
                  <a:close/>
                  <a:moveTo>
                    <a:pt x="245" y="444"/>
                  </a:moveTo>
                  <a:cubicBezTo>
                    <a:pt x="245" y="421"/>
                    <a:pt x="229" y="402"/>
                    <a:pt x="195" y="388"/>
                  </a:cubicBezTo>
                  <a:cubicBezTo>
                    <a:pt x="195" y="495"/>
                    <a:pt x="195" y="495"/>
                    <a:pt x="195" y="495"/>
                  </a:cubicBezTo>
                  <a:cubicBezTo>
                    <a:pt x="229" y="489"/>
                    <a:pt x="245" y="472"/>
                    <a:pt x="245" y="4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155">
            <a:extLst>
              <a:ext uri="{FF2B5EF4-FFF2-40B4-BE49-F238E27FC236}">
                <a16:creationId xmlns:a16="http://schemas.microsoft.com/office/drawing/2014/main" id="{2242912F-C4D7-6F4B-8A96-3A75AC67AF54}"/>
              </a:ext>
            </a:extLst>
          </p:cNvPr>
          <p:cNvGrpSpPr>
            <a:grpSpLocks noChangeAspect="1"/>
          </p:cNvGrpSpPr>
          <p:nvPr/>
        </p:nvGrpSpPr>
        <p:grpSpPr bwMode="auto">
          <a:xfrm>
            <a:off x="453540" y="4826485"/>
            <a:ext cx="565219" cy="423914"/>
            <a:chOff x="1013" y="2822"/>
            <a:chExt cx="312" cy="234"/>
          </a:xfrm>
        </p:grpSpPr>
        <p:sp>
          <p:nvSpPr>
            <p:cNvPr id="41" name="Freeform 156">
              <a:extLst>
                <a:ext uri="{FF2B5EF4-FFF2-40B4-BE49-F238E27FC236}">
                  <a16:creationId xmlns:a16="http://schemas.microsoft.com/office/drawing/2014/main" id="{3D529A8C-AE46-6B4C-9B70-683B2EE92D6D}"/>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157">
              <a:extLst>
                <a:ext uri="{FF2B5EF4-FFF2-40B4-BE49-F238E27FC236}">
                  <a16:creationId xmlns:a16="http://schemas.microsoft.com/office/drawing/2014/main" id="{9719B559-E33E-DB4E-841B-67B55C54C31A}"/>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58">
              <a:extLst>
                <a:ext uri="{FF2B5EF4-FFF2-40B4-BE49-F238E27FC236}">
                  <a16:creationId xmlns:a16="http://schemas.microsoft.com/office/drawing/2014/main" id="{E4C96748-8FED-4047-973E-5EBBCC65FCF9}"/>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59">
              <a:extLst>
                <a:ext uri="{FF2B5EF4-FFF2-40B4-BE49-F238E27FC236}">
                  <a16:creationId xmlns:a16="http://schemas.microsoft.com/office/drawing/2014/main" id="{70E4CF99-0735-554A-8AE5-661958275376}"/>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 name="Picture 8" descr="A picture containing sky&#10;&#10;Description automatically generated">
            <a:extLst>
              <a:ext uri="{FF2B5EF4-FFF2-40B4-BE49-F238E27FC236}">
                <a16:creationId xmlns:a16="http://schemas.microsoft.com/office/drawing/2014/main" id="{82D92439-77C7-454E-B09D-48A6C81C2B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41788" y="2102121"/>
            <a:ext cx="1380002" cy="260870"/>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FB70B64F-19FA-964E-A739-94C0640DA9E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95275" y="2029337"/>
            <a:ext cx="1530114" cy="406437"/>
          </a:xfrm>
          <a:prstGeom prst="rect">
            <a:avLst/>
          </a:prstGeom>
        </p:spPr>
      </p:pic>
      <p:pic>
        <p:nvPicPr>
          <p:cNvPr id="28" name="Picture 27">
            <a:extLst>
              <a:ext uri="{FF2B5EF4-FFF2-40B4-BE49-F238E27FC236}">
                <a16:creationId xmlns:a16="http://schemas.microsoft.com/office/drawing/2014/main" id="{5CB8EFD6-8C21-425F-9034-7C04E651692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690522" y="2102121"/>
            <a:ext cx="971438" cy="281445"/>
          </a:xfrm>
          <a:prstGeom prst="rect">
            <a:avLst/>
          </a:prstGeom>
        </p:spPr>
      </p:pic>
    </p:spTree>
    <p:extLst>
      <p:ext uri="{BB962C8B-B14F-4D97-AF65-F5344CB8AC3E}">
        <p14:creationId xmlns:p14="http://schemas.microsoft.com/office/powerpoint/2010/main" val="227537358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5FBC-1857-41BA-8495-610208F1B842}"/>
              </a:ext>
            </a:extLst>
          </p:cNvPr>
          <p:cNvSpPr>
            <a:spLocks noGrp="1"/>
          </p:cNvSpPr>
          <p:nvPr>
            <p:ph type="title"/>
          </p:nvPr>
        </p:nvSpPr>
        <p:spPr>
          <a:xfrm>
            <a:off x="426424" y="222583"/>
            <a:ext cx="11336039" cy="758022"/>
          </a:xfrm>
        </p:spPr>
        <p:txBody>
          <a:bodyPr/>
          <a:lstStyle/>
          <a:p>
            <a:r>
              <a:rPr lang="en-US" spc="0"/>
              <a:t>BI is more than just reporting &amp; dashboards</a:t>
            </a:r>
          </a:p>
        </p:txBody>
      </p:sp>
      <p:sp>
        <p:nvSpPr>
          <p:cNvPr id="4" name="Rectangle 3">
            <a:extLst>
              <a:ext uri="{FF2B5EF4-FFF2-40B4-BE49-F238E27FC236}">
                <a16:creationId xmlns:a16="http://schemas.microsoft.com/office/drawing/2014/main" id="{2428FF92-08C5-F148-9100-8C80D4407395}"/>
              </a:ext>
            </a:extLst>
          </p:cNvPr>
          <p:cNvSpPr/>
          <p:nvPr/>
        </p:nvSpPr>
        <p:spPr bwMode="auto">
          <a:xfrm>
            <a:off x="8442356" y="2806304"/>
            <a:ext cx="816964" cy="29802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A13F67-AD98-FB47-86D9-C62BD98F4B32}"/>
              </a:ext>
            </a:extLst>
          </p:cNvPr>
          <p:cNvSpPr/>
          <p:nvPr/>
        </p:nvSpPr>
        <p:spPr bwMode="auto">
          <a:xfrm>
            <a:off x="7440389" y="3196049"/>
            <a:ext cx="816964" cy="25905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B4ED40E-0D56-BC45-AFCB-330C56E46104}"/>
              </a:ext>
            </a:extLst>
          </p:cNvPr>
          <p:cNvSpPr/>
          <p:nvPr/>
        </p:nvSpPr>
        <p:spPr bwMode="auto">
          <a:xfrm>
            <a:off x="6438422" y="3705714"/>
            <a:ext cx="816964" cy="208083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D6AF0F3-59FD-D343-88B9-D8110261A5D5}"/>
              </a:ext>
            </a:extLst>
          </p:cNvPr>
          <p:cNvSpPr/>
          <p:nvPr/>
        </p:nvSpPr>
        <p:spPr bwMode="auto">
          <a:xfrm>
            <a:off x="5436455" y="4192894"/>
            <a:ext cx="816964" cy="159365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4CD1B2B-FAD3-ED4F-ACC7-2902BC540BD7}"/>
              </a:ext>
            </a:extLst>
          </p:cNvPr>
          <p:cNvSpPr/>
          <p:nvPr/>
        </p:nvSpPr>
        <p:spPr bwMode="auto">
          <a:xfrm>
            <a:off x="4434488" y="4740035"/>
            <a:ext cx="816964" cy="1046518"/>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566FC9A-54EE-FC49-90BE-C1B6E23798D1}"/>
              </a:ext>
            </a:extLst>
          </p:cNvPr>
          <p:cNvSpPr/>
          <p:nvPr/>
        </p:nvSpPr>
        <p:spPr bwMode="auto">
          <a:xfrm>
            <a:off x="3432521" y="5189740"/>
            <a:ext cx="816964" cy="5968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7A15B3C-EEAE-CB45-9E05-235A5E47B814}"/>
              </a:ext>
            </a:extLst>
          </p:cNvPr>
          <p:cNvSpPr/>
          <p:nvPr/>
        </p:nvSpPr>
        <p:spPr bwMode="auto">
          <a:xfrm>
            <a:off x="2430554" y="5512029"/>
            <a:ext cx="816964" cy="27452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8F649663-2B47-9148-AC85-20EBC5791998}"/>
              </a:ext>
            </a:extLst>
          </p:cNvPr>
          <p:cNvSpPr txBox="1"/>
          <p:nvPr/>
        </p:nvSpPr>
        <p:spPr>
          <a:xfrm>
            <a:off x="7641142" y="1209272"/>
            <a:ext cx="2419392" cy="892552"/>
          </a:xfrm>
          <a:prstGeom prst="rect">
            <a:avLst/>
          </a:prstGeom>
          <a:noFill/>
        </p:spPr>
        <p:txBody>
          <a:bodyPr wrap="square" lIns="182880" tIns="146304" rIns="182880" bIns="146304" rtlCol="0">
            <a:spAutoFit/>
          </a:bodyPr>
          <a:lstStyle/>
          <a:p>
            <a:pPr algn="ctr">
              <a:lnSpc>
                <a:spcPct val="90000"/>
              </a:lnSpc>
              <a:spcAft>
                <a:spcPts val="1200"/>
              </a:spcAft>
            </a:pPr>
            <a:r>
              <a:rPr lang="en-US" sz="1600">
                <a:solidFill>
                  <a:schemeClr val="bg1"/>
                </a:solidFill>
                <a:latin typeface="+mj-lt"/>
              </a:rPr>
              <a:t>Prescriptive Analytics</a:t>
            </a:r>
          </a:p>
          <a:p>
            <a:pPr algn="ctr">
              <a:lnSpc>
                <a:spcPct val="90000"/>
              </a:lnSpc>
              <a:spcAft>
                <a:spcPts val="1200"/>
              </a:spcAft>
            </a:pPr>
            <a:r>
              <a:rPr lang="en-US" sz="1600">
                <a:solidFill>
                  <a:schemeClr val="bg1"/>
                </a:solidFill>
                <a:latin typeface="+mj-lt"/>
              </a:rPr>
              <a:t>Algorithms</a:t>
            </a:r>
          </a:p>
        </p:txBody>
      </p:sp>
      <p:sp>
        <p:nvSpPr>
          <p:cNvPr id="13" name="TextBox 12">
            <a:extLst>
              <a:ext uri="{FF2B5EF4-FFF2-40B4-BE49-F238E27FC236}">
                <a16:creationId xmlns:a16="http://schemas.microsoft.com/office/drawing/2014/main" id="{EA15E535-A55C-F64E-AE71-3580FECE7644}"/>
              </a:ext>
            </a:extLst>
          </p:cNvPr>
          <p:cNvSpPr txBox="1"/>
          <p:nvPr/>
        </p:nvSpPr>
        <p:spPr>
          <a:xfrm>
            <a:off x="5958484" y="1793883"/>
            <a:ext cx="2237673" cy="1114151"/>
          </a:xfrm>
          <a:prstGeom prst="rect">
            <a:avLst/>
          </a:prstGeom>
          <a:noFill/>
        </p:spPr>
        <p:txBody>
          <a:bodyPr wrap="square" lIns="182880" tIns="146304" rIns="182880" bIns="146304" rtlCol="0">
            <a:spAutoFit/>
          </a:bodyPr>
          <a:lstStyle/>
          <a:p>
            <a:pPr algn="ctr">
              <a:lnSpc>
                <a:spcPct val="90000"/>
              </a:lnSpc>
              <a:spcAft>
                <a:spcPts val="1200"/>
              </a:spcAft>
            </a:pPr>
            <a:r>
              <a:rPr lang="en-US" sz="1600">
                <a:solidFill>
                  <a:schemeClr val="bg1"/>
                </a:solidFill>
                <a:latin typeface="+mj-lt"/>
              </a:rPr>
              <a:t>Predictive Analytics</a:t>
            </a:r>
          </a:p>
          <a:p>
            <a:pPr algn="ctr">
              <a:lnSpc>
                <a:spcPct val="90000"/>
              </a:lnSpc>
              <a:spcAft>
                <a:spcPts val="1200"/>
              </a:spcAft>
            </a:pPr>
            <a:r>
              <a:rPr lang="en-US" sz="1600">
                <a:solidFill>
                  <a:schemeClr val="bg1"/>
                </a:solidFill>
                <a:latin typeface="+mj-lt"/>
              </a:rPr>
              <a:t>Machine </a:t>
            </a:r>
            <a:br>
              <a:rPr lang="en-US" sz="1600">
                <a:solidFill>
                  <a:schemeClr val="bg1"/>
                </a:solidFill>
                <a:latin typeface="+mj-lt"/>
              </a:rPr>
            </a:br>
            <a:r>
              <a:rPr lang="en-US" sz="1600">
                <a:solidFill>
                  <a:schemeClr val="bg1"/>
                </a:solidFill>
                <a:latin typeface="+mj-lt"/>
              </a:rPr>
              <a:t>Learning</a:t>
            </a:r>
          </a:p>
        </p:txBody>
      </p:sp>
      <p:sp>
        <p:nvSpPr>
          <p:cNvPr id="14" name="TextBox 13">
            <a:extLst>
              <a:ext uri="{FF2B5EF4-FFF2-40B4-BE49-F238E27FC236}">
                <a16:creationId xmlns:a16="http://schemas.microsoft.com/office/drawing/2014/main" id="{D12CE0D7-1E1F-F743-A649-FCAE27E1DB23}"/>
              </a:ext>
            </a:extLst>
          </p:cNvPr>
          <p:cNvSpPr txBox="1"/>
          <p:nvPr/>
        </p:nvSpPr>
        <p:spPr>
          <a:xfrm>
            <a:off x="4935970" y="2819125"/>
            <a:ext cx="1498556"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latin typeface="+mj-lt"/>
              </a:rPr>
              <a:t>Self-Service Analytics</a:t>
            </a:r>
          </a:p>
        </p:txBody>
      </p:sp>
      <p:sp>
        <p:nvSpPr>
          <p:cNvPr id="15" name="TextBox 14">
            <a:extLst>
              <a:ext uri="{FF2B5EF4-FFF2-40B4-BE49-F238E27FC236}">
                <a16:creationId xmlns:a16="http://schemas.microsoft.com/office/drawing/2014/main" id="{0A5CCAF9-2140-EE4B-AEF7-8989506F8598}"/>
              </a:ext>
            </a:extLst>
          </p:cNvPr>
          <p:cNvSpPr txBox="1"/>
          <p:nvPr/>
        </p:nvSpPr>
        <p:spPr>
          <a:xfrm>
            <a:off x="3440900" y="3308905"/>
            <a:ext cx="1678938"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latin typeface="+mj-lt"/>
              </a:rPr>
              <a:t>Interactive Data Exploration</a:t>
            </a:r>
          </a:p>
        </p:txBody>
      </p:sp>
      <p:sp>
        <p:nvSpPr>
          <p:cNvPr id="16" name="TextBox 15">
            <a:extLst>
              <a:ext uri="{FF2B5EF4-FFF2-40B4-BE49-F238E27FC236}">
                <a16:creationId xmlns:a16="http://schemas.microsoft.com/office/drawing/2014/main" id="{36D790D5-406E-634F-8C3D-128E3EA20805}"/>
              </a:ext>
            </a:extLst>
          </p:cNvPr>
          <p:cNvSpPr txBox="1"/>
          <p:nvPr/>
        </p:nvSpPr>
        <p:spPr>
          <a:xfrm>
            <a:off x="2086592" y="4061645"/>
            <a:ext cx="1498556" cy="892552"/>
          </a:xfrm>
          <a:prstGeom prst="rect">
            <a:avLst/>
          </a:prstGeom>
          <a:noFill/>
        </p:spPr>
        <p:txBody>
          <a:bodyPr wrap="square" lIns="182880" tIns="146304" rIns="182880" bIns="146304" rtlCol="0">
            <a:spAutoFit/>
          </a:bodyPr>
          <a:lstStyle/>
          <a:p>
            <a:pPr algn="ctr">
              <a:lnSpc>
                <a:spcPct val="90000"/>
              </a:lnSpc>
              <a:spcAft>
                <a:spcPts val="1200"/>
              </a:spcAft>
            </a:pPr>
            <a:r>
              <a:rPr lang="en-US" sz="1600">
                <a:solidFill>
                  <a:schemeClr val="bg1"/>
                </a:solidFill>
                <a:latin typeface="+mj-lt"/>
              </a:rPr>
              <a:t>Reporting</a:t>
            </a:r>
          </a:p>
          <a:p>
            <a:pPr algn="ctr">
              <a:lnSpc>
                <a:spcPct val="90000"/>
              </a:lnSpc>
              <a:spcAft>
                <a:spcPts val="1200"/>
              </a:spcAft>
            </a:pPr>
            <a:r>
              <a:rPr lang="en-US" sz="1600">
                <a:solidFill>
                  <a:schemeClr val="bg1"/>
                </a:solidFill>
                <a:latin typeface="+mj-lt"/>
              </a:rPr>
              <a:t>Dashboards</a:t>
            </a:r>
          </a:p>
        </p:txBody>
      </p:sp>
      <p:sp>
        <p:nvSpPr>
          <p:cNvPr id="17" name="Up Arrow 16">
            <a:extLst>
              <a:ext uri="{FF2B5EF4-FFF2-40B4-BE49-F238E27FC236}">
                <a16:creationId xmlns:a16="http://schemas.microsoft.com/office/drawing/2014/main" id="{DE3B8B8F-9F41-AF4D-B562-8D2906B48727}"/>
              </a:ext>
            </a:extLst>
          </p:cNvPr>
          <p:cNvSpPr/>
          <p:nvPr/>
        </p:nvSpPr>
        <p:spPr bwMode="auto">
          <a:xfrm rot="3915239">
            <a:off x="5454993" y="465950"/>
            <a:ext cx="593591" cy="7040508"/>
          </a:xfrm>
          <a:prstGeom prst="upArrow">
            <a:avLst/>
          </a:prstGeom>
          <a:solidFill>
            <a:srgbClr val="50E7FF"/>
          </a:solidFill>
          <a:ln>
            <a:noFill/>
            <a:headEnd type="none" w="med" len="med"/>
            <a:tailEnd type="none" w="med" len="med"/>
          </a:ln>
          <a:effectLst>
            <a:outerShdw blurRad="88900" dist="50800" dir="42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92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par>
                          <p:cTn id="23" fill="hold">
                            <p:stCondLst>
                              <p:cond delay="2000"/>
                            </p:stCondLst>
                            <p:childTnLst>
                              <p:par>
                                <p:cTn id="24" presetID="22" presetClass="entr" presetSubtype="4" repeatCount="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par>
                          <p:cTn id="32" fill="hold">
                            <p:stCondLst>
                              <p:cond delay="3000"/>
                            </p:stCondLst>
                            <p:childTnLst>
                              <p:par>
                                <p:cTn id="33" presetID="22" presetClass="entr" presetSubtype="4" repeatCount="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par>
                          <p:cTn id="41" fill="hold">
                            <p:stCondLst>
                              <p:cond delay="4000"/>
                            </p:stCondLst>
                            <p:childTnLst>
                              <p:par>
                                <p:cTn id="42" presetID="22" presetClass="entr" presetSubtype="4" repeatCount="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ppt_y</p:attrName>
                                        </p:attrNameLst>
                                      </p:cBhvr>
                                      <p:tavLst>
                                        <p:tav tm="0">
                                          <p:val>
                                            <p:strVal val="#ppt_y+#ppt_h*1.125000"/>
                                          </p:val>
                                        </p:tav>
                                        <p:tav tm="100000">
                                          <p:val>
                                            <p:strVal val="#ppt_y"/>
                                          </p:val>
                                        </p:tav>
                                      </p:tavLst>
                                    </p:anim>
                                    <p:animEffect transition="in" filter="wipe(up)">
                                      <p:cBhvr>
                                        <p:cTn id="49" dur="500"/>
                                        <p:tgtEl>
                                          <p:spTgt spid="5"/>
                                        </p:tgtEl>
                                      </p:cBhvr>
                                    </p:animEffect>
                                  </p:childTnLst>
                                </p:cTn>
                              </p:par>
                            </p:childTnLst>
                          </p:cTn>
                        </p:par>
                        <p:par>
                          <p:cTn id="50" fill="hold">
                            <p:stCondLst>
                              <p:cond delay="5000"/>
                            </p:stCondLst>
                            <p:childTnLst>
                              <p:par>
                                <p:cTn id="51" presetID="12" presetClass="entr" presetSubtype="4"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p:tgtEl>
                                          <p:spTgt spid="4"/>
                                        </p:tgtEl>
                                        <p:attrNameLst>
                                          <p:attrName>ppt_y</p:attrName>
                                        </p:attrNameLst>
                                      </p:cBhvr>
                                      <p:tavLst>
                                        <p:tav tm="0">
                                          <p:val>
                                            <p:strVal val="#ppt_y+#ppt_h*1.125000"/>
                                          </p:val>
                                        </p:tav>
                                        <p:tav tm="100000">
                                          <p:val>
                                            <p:strVal val="#ppt_y"/>
                                          </p:val>
                                        </p:tav>
                                      </p:tavLst>
                                    </p:anim>
                                    <p:animEffect transition="in" filter="wipe(up)">
                                      <p:cBhvr>
                                        <p:cTn id="54" dur="500"/>
                                        <p:tgtEl>
                                          <p:spTgt spid="4"/>
                                        </p:tgtEl>
                                      </p:cBhvr>
                                    </p:animEffect>
                                  </p:childTnLst>
                                </p:cTn>
                              </p:par>
                            </p:childTnLst>
                          </p:cTn>
                        </p:par>
                        <p:par>
                          <p:cTn id="55" fill="hold">
                            <p:stCondLst>
                              <p:cond delay="5500"/>
                            </p:stCondLst>
                            <p:childTnLst>
                              <p:par>
                                <p:cTn id="56" presetID="22" presetClass="entr" presetSubtype="4" repeatCount="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par>
                          <p:cTn id="59" fill="hold">
                            <p:stCondLst>
                              <p:cond delay="6000"/>
                            </p:stCondLst>
                            <p:childTnLst>
                              <p:par>
                                <p:cTn id="60" presetID="2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2" grpId="0"/>
      <p:bldP spid="13" grpId="0"/>
      <p:bldP spid="14" grpId="0"/>
      <p:bldP spid="15" grpId="0"/>
      <p:bldP spid="16" grpId="0"/>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728A-B5CE-434D-80FD-0BD50BAF51A1}"/>
              </a:ext>
            </a:extLst>
          </p:cNvPr>
          <p:cNvSpPr>
            <a:spLocks noGrp="1"/>
          </p:cNvSpPr>
          <p:nvPr>
            <p:ph type="title"/>
          </p:nvPr>
        </p:nvSpPr>
        <p:spPr/>
        <p:txBody>
          <a:bodyPr/>
          <a:lstStyle/>
          <a:p>
            <a:pPr algn="ctr"/>
            <a:r>
              <a:rPr lang="en-US" sz="3200" spc="0">
                <a:solidFill>
                  <a:schemeClr val="tx1"/>
                </a:solidFill>
              </a:rPr>
              <a:t>Customers are searching for ways to level-up their data</a:t>
            </a:r>
          </a:p>
        </p:txBody>
      </p:sp>
      <p:sp>
        <p:nvSpPr>
          <p:cNvPr id="3" name="Rectangle 2">
            <a:extLst>
              <a:ext uri="{FF2B5EF4-FFF2-40B4-BE49-F238E27FC236}">
                <a16:creationId xmlns:a16="http://schemas.microsoft.com/office/drawing/2014/main" id="{6A66CB1B-515C-4F2A-8845-24FCBEB306A0}"/>
              </a:ext>
            </a:extLst>
          </p:cNvPr>
          <p:cNvSpPr/>
          <p:nvPr/>
        </p:nvSpPr>
        <p:spPr bwMode="auto">
          <a:xfrm>
            <a:off x="3966207" y="4936563"/>
            <a:ext cx="4259587" cy="1060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However, their data remains…</a:t>
            </a:r>
            <a:endPar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B40B97E4-FEE4-8E44-AA83-0510B01ED821}"/>
              </a:ext>
            </a:extLst>
          </p:cNvPr>
          <p:cNvSpPr/>
          <p:nvPr/>
        </p:nvSpPr>
        <p:spPr bwMode="auto">
          <a:xfrm>
            <a:off x="1697099" y="5726768"/>
            <a:ext cx="1445757"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Siloed</a:t>
            </a:r>
          </a:p>
        </p:txBody>
      </p:sp>
      <p:sp>
        <p:nvSpPr>
          <p:cNvPr id="21" name="Rectangle 20">
            <a:extLst>
              <a:ext uri="{FF2B5EF4-FFF2-40B4-BE49-F238E27FC236}">
                <a16:creationId xmlns:a16="http://schemas.microsoft.com/office/drawing/2014/main" id="{D096E6B5-7EDC-6D4B-BBEF-DDEACEF82FA0}"/>
              </a:ext>
            </a:extLst>
          </p:cNvPr>
          <p:cNvSpPr/>
          <p:nvPr/>
        </p:nvSpPr>
        <p:spPr bwMode="auto">
          <a:xfrm>
            <a:off x="4967260" y="5726768"/>
            <a:ext cx="2257481"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Under-utilized</a:t>
            </a:r>
          </a:p>
        </p:txBody>
      </p:sp>
      <p:sp>
        <p:nvSpPr>
          <p:cNvPr id="22" name="Rectangle 21">
            <a:extLst>
              <a:ext uri="{FF2B5EF4-FFF2-40B4-BE49-F238E27FC236}">
                <a16:creationId xmlns:a16="http://schemas.microsoft.com/office/drawing/2014/main" id="{A07AFB00-1741-114D-AD9C-F63B24054D9F}"/>
              </a:ext>
            </a:extLst>
          </p:cNvPr>
          <p:cNvSpPr/>
          <p:nvPr/>
        </p:nvSpPr>
        <p:spPr bwMode="auto">
          <a:xfrm>
            <a:off x="8078869" y="5726768"/>
            <a:ext cx="3435270"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Slow to provide insights </a:t>
            </a:r>
          </a:p>
        </p:txBody>
      </p:sp>
      <p:sp>
        <p:nvSpPr>
          <p:cNvPr id="17" name="Oval 16">
            <a:extLst>
              <a:ext uri="{FF2B5EF4-FFF2-40B4-BE49-F238E27FC236}">
                <a16:creationId xmlns:a16="http://schemas.microsoft.com/office/drawing/2014/main" id="{AB6977C7-ED06-C44E-A171-9E49D1F72A8A}"/>
              </a:ext>
            </a:extLst>
          </p:cNvPr>
          <p:cNvSpPr/>
          <p:nvPr/>
        </p:nvSpPr>
        <p:spPr bwMode="auto">
          <a:xfrm>
            <a:off x="1120504" y="1930274"/>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58D81DEF-E540-E849-8987-CEFC4D686040}"/>
              </a:ext>
            </a:extLst>
          </p:cNvPr>
          <p:cNvSpPr/>
          <p:nvPr/>
        </p:nvSpPr>
        <p:spPr>
          <a:xfrm>
            <a:off x="1602286" y="3338203"/>
            <a:ext cx="1635384" cy="400110"/>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2"/>
                </a:solidFill>
                <a:effectLst/>
                <a:uLnTx/>
                <a:uFillTx/>
                <a:latin typeface="Segoe UI Semibold"/>
                <a:ea typeface="+mn-ea"/>
                <a:cs typeface="+mn-cs"/>
              </a:rPr>
              <a:t>Dashboards </a:t>
            </a:r>
          </a:p>
        </p:txBody>
      </p:sp>
      <p:sp>
        <p:nvSpPr>
          <p:cNvPr id="18" name="Oval 17">
            <a:extLst>
              <a:ext uri="{FF2B5EF4-FFF2-40B4-BE49-F238E27FC236}">
                <a16:creationId xmlns:a16="http://schemas.microsoft.com/office/drawing/2014/main" id="{BCD5E35A-A612-2B4E-B95F-4BE1674B996B}"/>
              </a:ext>
            </a:extLst>
          </p:cNvPr>
          <p:cNvSpPr/>
          <p:nvPr/>
        </p:nvSpPr>
        <p:spPr bwMode="auto">
          <a:xfrm>
            <a:off x="4804576" y="1930273"/>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5" name="Picture 44">
            <a:extLst>
              <a:ext uri="{FF2B5EF4-FFF2-40B4-BE49-F238E27FC236}">
                <a16:creationId xmlns:a16="http://schemas.microsoft.com/office/drawing/2014/main" id="{CBB29E7D-287A-8A45-B31B-9B6C8AA08B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6870" y="2622651"/>
            <a:ext cx="594360" cy="446015"/>
          </a:xfrm>
          <a:prstGeom prst="rect">
            <a:avLst/>
          </a:prstGeom>
        </p:spPr>
      </p:pic>
      <p:sp>
        <p:nvSpPr>
          <p:cNvPr id="5" name="Rectangle 4">
            <a:extLst>
              <a:ext uri="{FF2B5EF4-FFF2-40B4-BE49-F238E27FC236}">
                <a16:creationId xmlns:a16="http://schemas.microsoft.com/office/drawing/2014/main" id="{2E5D0FA7-46C6-C645-AEA8-18567293E051}"/>
              </a:ext>
            </a:extLst>
          </p:cNvPr>
          <p:cNvSpPr/>
          <p:nvPr/>
        </p:nvSpPr>
        <p:spPr>
          <a:xfrm>
            <a:off x="4952998" y="3350326"/>
            <a:ext cx="2302105"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2"/>
                </a:solidFill>
                <a:effectLst/>
                <a:uLnTx/>
                <a:uFillTx/>
                <a:latin typeface="Segoe UI Semibold"/>
                <a:ea typeface="+mn-ea"/>
                <a:cs typeface="+mn-cs"/>
              </a:rPr>
              <a:t>Ad-hoc</a:t>
            </a:r>
            <a:br>
              <a:rPr kumimoji="0" lang="en-US" sz="2000" b="0" i="0" u="none" strike="noStrike" kern="0" cap="none" spc="0" normalizeH="0" baseline="0" noProof="0">
                <a:ln>
                  <a:noFill/>
                </a:ln>
                <a:solidFill>
                  <a:schemeClr val="tx2"/>
                </a:solidFill>
                <a:effectLst/>
                <a:uLnTx/>
                <a:uFillTx/>
                <a:latin typeface="Segoe UI Semibold"/>
                <a:ea typeface="+mn-ea"/>
                <a:cs typeface="+mn-cs"/>
              </a:rPr>
            </a:br>
            <a:r>
              <a:rPr kumimoji="0" lang="en-US" sz="2000" b="0" i="0" u="none" strike="noStrike" kern="0" cap="none" spc="0" normalizeH="0" baseline="0" noProof="0">
                <a:ln>
                  <a:noFill/>
                </a:ln>
                <a:solidFill>
                  <a:schemeClr val="tx2"/>
                </a:solidFill>
                <a:effectLst/>
                <a:uLnTx/>
                <a:uFillTx/>
                <a:latin typeface="Segoe UI Semibold"/>
                <a:ea typeface="+mn-ea"/>
                <a:cs typeface="+mn-cs"/>
              </a:rPr>
              <a:t>Reporting</a:t>
            </a:r>
          </a:p>
        </p:txBody>
      </p:sp>
      <p:sp>
        <p:nvSpPr>
          <p:cNvPr id="19" name="Oval 18">
            <a:extLst>
              <a:ext uri="{FF2B5EF4-FFF2-40B4-BE49-F238E27FC236}">
                <a16:creationId xmlns:a16="http://schemas.microsoft.com/office/drawing/2014/main" id="{222A2C64-1C8B-4A49-A576-1F2E6F88F25E}"/>
              </a:ext>
            </a:extLst>
          </p:cNvPr>
          <p:cNvSpPr/>
          <p:nvPr/>
        </p:nvSpPr>
        <p:spPr bwMode="auto">
          <a:xfrm>
            <a:off x="8514007" y="1881458"/>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5825F855-06D0-894F-BB5B-6012ADEA39CE}"/>
              </a:ext>
            </a:extLst>
          </p:cNvPr>
          <p:cNvSpPr/>
          <p:nvPr/>
        </p:nvSpPr>
        <p:spPr>
          <a:xfrm>
            <a:off x="8925988" y="3348417"/>
            <a:ext cx="1774987"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chemeClr val="tx2"/>
                </a:solidFill>
                <a:effectLst/>
                <a:uLnTx/>
                <a:uFillTx/>
                <a:latin typeface="Segoe UI Semibold"/>
                <a:ea typeface="+mn-ea"/>
                <a:cs typeface="+mn-cs"/>
              </a:rPr>
              <a:t>Advanced</a:t>
            </a:r>
            <a:br>
              <a:rPr kumimoji="0" lang="en-US" sz="2000" b="0" i="0" u="none" strike="noStrike" kern="0" cap="none" spc="0" normalizeH="0" baseline="0" noProof="0">
                <a:ln>
                  <a:noFill/>
                </a:ln>
                <a:solidFill>
                  <a:schemeClr val="tx2"/>
                </a:solidFill>
                <a:effectLst/>
                <a:uLnTx/>
                <a:uFillTx/>
                <a:latin typeface="Segoe UI Semibold"/>
                <a:ea typeface="+mn-ea"/>
                <a:cs typeface="+mn-cs"/>
              </a:rPr>
            </a:br>
            <a:r>
              <a:rPr kumimoji="0" lang="en-US" sz="2000" b="0" i="0" u="none" strike="noStrike" kern="0" cap="none" spc="0" normalizeH="0" baseline="0" noProof="0">
                <a:ln>
                  <a:noFill/>
                </a:ln>
                <a:solidFill>
                  <a:schemeClr val="tx2"/>
                </a:solidFill>
                <a:effectLst/>
                <a:uLnTx/>
                <a:uFillTx/>
                <a:latin typeface="Segoe UI Semibold"/>
                <a:ea typeface="+mn-ea"/>
                <a:cs typeface="+mn-cs"/>
              </a:rPr>
              <a:t>Visualization</a:t>
            </a:r>
          </a:p>
        </p:txBody>
      </p:sp>
      <p:grpSp>
        <p:nvGrpSpPr>
          <p:cNvPr id="48" name="Group 386">
            <a:extLst>
              <a:ext uri="{FF2B5EF4-FFF2-40B4-BE49-F238E27FC236}">
                <a16:creationId xmlns:a16="http://schemas.microsoft.com/office/drawing/2014/main" id="{EF5B77E1-A351-2A4F-B4C6-0A3FFE3C7750}"/>
              </a:ext>
            </a:extLst>
          </p:cNvPr>
          <p:cNvGrpSpPr>
            <a:grpSpLocks noChangeAspect="1"/>
          </p:cNvGrpSpPr>
          <p:nvPr/>
        </p:nvGrpSpPr>
        <p:grpSpPr bwMode="auto">
          <a:xfrm>
            <a:off x="2079077" y="2611610"/>
            <a:ext cx="610787" cy="458090"/>
            <a:chOff x="7014" y="2816"/>
            <a:chExt cx="312" cy="234"/>
          </a:xfrm>
        </p:grpSpPr>
        <p:sp>
          <p:nvSpPr>
            <p:cNvPr id="52" name="AutoShape 385">
              <a:extLst>
                <a:ext uri="{FF2B5EF4-FFF2-40B4-BE49-F238E27FC236}">
                  <a16:creationId xmlns:a16="http://schemas.microsoft.com/office/drawing/2014/main" id="{726CF83B-51CD-4C4A-8404-006161DCE69C}"/>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87">
              <a:extLst>
                <a:ext uri="{FF2B5EF4-FFF2-40B4-BE49-F238E27FC236}">
                  <a16:creationId xmlns:a16="http://schemas.microsoft.com/office/drawing/2014/main" id="{7F7955ED-ED94-FE43-AE3E-39281C49C582}"/>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88">
              <a:extLst>
                <a:ext uri="{FF2B5EF4-FFF2-40B4-BE49-F238E27FC236}">
                  <a16:creationId xmlns:a16="http://schemas.microsoft.com/office/drawing/2014/main" id="{F8B0FCB0-565B-1A46-9E06-0F4DB97E2D45}"/>
                </a:ext>
              </a:extLst>
            </p:cNvPr>
            <p:cNvSpPr>
              <a:spLocks noChangeArrowheads="1"/>
            </p:cNvSpPr>
            <p:nvPr/>
          </p:nvSpPr>
          <p:spPr bwMode="auto">
            <a:xfrm>
              <a:off x="7014" y="2816"/>
              <a:ext cx="312"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389">
              <a:extLst>
                <a:ext uri="{FF2B5EF4-FFF2-40B4-BE49-F238E27FC236}">
                  <a16:creationId xmlns:a16="http://schemas.microsoft.com/office/drawing/2014/main" id="{6428ED1D-989B-F24B-9906-EFE9327F2AE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390">
              <a:extLst>
                <a:ext uri="{FF2B5EF4-FFF2-40B4-BE49-F238E27FC236}">
                  <a16:creationId xmlns:a16="http://schemas.microsoft.com/office/drawing/2014/main" id="{13DA5E4A-F0FA-9947-AB2D-A18C1D73CBD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391">
              <a:extLst>
                <a:ext uri="{FF2B5EF4-FFF2-40B4-BE49-F238E27FC236}">
                  <a16:creationId xmlns:a16="http://schemas.microsoft.com/office/drawing/2014/main" id="{27C0506D-1686-9249-BC67-143E93E50317}"/>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92">
              <a:extLst>
                <a:ext uri="{FF2B5EF4-FFF2-40B4-BE49-F238E27FC236}">
                  <a16:creationId xmlns:a16="http://schemas.microsoft.com/office/drawing/2014/main" id="{DF30301A-E342-884C-8508-B8E3A66C2AD0}"/>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93">
              <a:extLst>
                <a:ext uri="{FF2B5EF4-FFF2-40B4-BE49-F238E27FC236}">
                  <a16:creationId xmlns:a16="http://schemas.microsoft.com/office/drawing/2014/main" id="{4466CCEB-381D-234F-BA3E-72745B90E68F}"/>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4">
              <a:extLst>
                <a:ext uri="{FF2B5EF4-FFF2-40B4-BE49-F238E27FC236}">
                  <a16:creationId xmlns:a16="http://schemas.microsoft.com/office/drawing/2014/main" id="{30AA2F61-F60F-D647-8973-0B8771D2BE9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95">
              <a:extLst>
                <a:ext uri="{FF2B5EF4-FFF2-40B4-BE49-F238E27FC236}">
                  <a16:creationId xmlns:a16="http://schemas.microsoft.com/office/drawing/2014/main" id="{D0D887EC-3AEB-7B4D-8585-51F04ABB3C88}"/>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96">
              <a:extLst>
                <a:ext uri="{FF2B5EF4-FFF2-40B4-BE49-F238E27FC236}">
                  <a16:creationId xmlns:a16="http://schemas.microsoft.com/office/drawing/2014/main" id="{9DC14F09-06BD-B547-B473-742AD822AF25}"/>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7">
              <a:extLst>
                <a:ext uri="{FF2B5EF4-FFF2-40B4-BE49-F238E27FC236}">
                  <a16:creationId xmlns:a16="http://schemas.microsoft.com/office/drawing/2014/main" id="{EDF55034-1D59-4140-B5A0-1AEEACA29922}"/>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151">
            <a:extLst>
              <a:ext uri="{FF2B5EF4-FFF2-40B4-BE49-F238E27FC236}">
                <a16:creationId xmlns:a16="http://schemas.microsoft.com/office/drawing/2014/main" id="{5703ADEA-842F-5344-B373-8CA7D1B40F2F}"/>
              </a:ext>
            </a:extLst>
          </p:cNvPr>
          <p:cNvGrpSpPr>
            <a:grpSpLocks noChangeAspect="1"/>
          </p:cNvGrpSpPr>
          <p:nvPr/>
        </p:nvGrpSpPr>
        <p:grpSpPr bwMode="auto">
          <a:xfrm>
            <a:off x="9383279" y="2582307"/>
            <a:ext cx="884608" cy="420769"/>
            <a:chOff x="5003" y="2153"/>
            <a:chExt cx="267" cy="127"/>
          </a:xfrm>
        </p:grpSpPr>
        <p:sp>
          <p:nvSpPr>
            <p:cNvPr id="68" name="Freeform 152">
              <a:extLst>
                <a:ext uri="{FF2B5EF4-FFF2-40B4-BE49-F238E27FC236}">
                  <a16:creationId xmlns:a16="http://schemas.microsoft.com/office/drawing/2014/main" id="{0AB1DF65-5B47-2A42-8626-381898EB6F0F}"/>
                </a:ext>
              </a:extLst>
            </p:cNvPr>
            <p:cNvSpPr>
              <a:spLocks/>
            </p:cNvSpPr>
            <p:nvPr/>
          </p:nvSpPr>
          <p:spPr bwMode="auto">
            <a:xfrm>
              <a:off x="5034" y="2198"/>
              <a:ext cx="52" cy="71"/>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53">
              <a:extLst>
                <a:ext uri="{FF2B5EF4-FFF2-40B4-BE49-F238E27FC236}">
                  <a16:creationId xmlns:a16="http://schemas.microsoft.com/office/drawing/2014/main" id="{281D4CC8-721E-9241-B1EC-160A7BF21AD4}"/>
                </a:ext>
              </a:extLst>
            </p:cNvPr>
            <p:cNvSpPr>
              <a:spLocks/>
            </p:cNvSpPr>
            <p:nvPr/>
          </p:nvSpPr>
          <p:spPr bwMode="auto">
            <a:xfrm>
              <a:off x="5188" y="2198"/>
              <a:ext cx="51" cy="71"/>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54">
              <a:extLst>
                <a:ext uri="{FF2B5EF4-FFF2-40B4-BE49-F238E27FC236}">
                  <a16:creationId xmlns:a16="http://schemas.microsoft.com/office/drawing/2014/main" id="{F11796B0-5D2B-954E-AF76-54F4F0BC6ABB}"/>
                </a:ext>
              </a:extLst>
            </p:cNvPr>
            <p:cNvSpPr>
              <a:spLocks noEditPoints="1"/>
            </p:cNvSpPr>
            <p:nvPr/>
          </p:nvSpPr>
          <p:spPr bwMode="auto">
            <a:xfrm>
              <a:off x="5090" y="2187"/>
              <a:ext cx="93" cy="93"/>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50E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56">
              <a:extLst>
                <a:ext uri="{FF2B5EF4-FFF2-40B4-BE49-F238E27FC236}">
                  <a16:creationId xmlns:a16="http://schemas.microsoft.com/office/drawing/2014/main" id="{CA5E0FE5-4AC4-DA43-8AE0-D8DB6CF0CE92}"/>
                </a:ext>
              </a:extLst>
            </p:cNvPr>
            <p:cNvSpPr>
              <a:spLocks/>
            </p:cNvSpPr>
            <p:nvPr/>
          </p:nvSpPr>
          <p:spPr bwMode="auto">
            <a:xfrm>
              <a:off x="5003" y="2153"/>
              <a:ext cx="267" cy="72"/>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2534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anim calcmode="lin" valueType="num">
                                      <p:cBhvr>
                                        <p:cTn id="14" dur="750" fill="hold"/>
                                        <p:tgtEl>
                                          <p:spTgt spid="20"/>
                                        </p:tgtEl>
                                        <p:attrNameLst>
                                          <p:attrName>ppt_x</p:attrName>
                                        </p:attrNameLst>
                                      </p:cBhvr>
                                      <p:tavLst>
                                        <p:tav tm="0">
                                          <p:val>
                                            <p:strVal val="#ppt_x"/>
                                          </p:val>
                                        </p:tav>
                                        <p:tav tm="100000">
                                          <p:val>
                                            <p:strVal val="#ppt_x"/>
                                          </p:val>
                                        </p:tav>
                                      </p:tavLst>
                                    </p:anim>
                                    <p:anim calcmode="lin" valueType="num">
                                      <p:cBhvr>
                                        <p:cTn id="15" dur="75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75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166DFF-6286-D744-B2BD-8B39B52F2F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60" y="0"/>
            <a:ext cx="12195060" cy="3429000"/>
          </a:xfrm>
          <a:prstGeom prst="rect">
            <a:avLst/>
          </a:prstGeom>
        </p:spPr>
      </p:pic>
      <p:sp>
        <p:nvSpPr>
          <p:cNvPr id="12" name="Rectangle 11">
            <a:extLst>
              <a:ext uri="{FF2B5EF4-FFF2-40B4-BE49-F238E27FC236}">
                <a16:creationId xmlns:a16="http://schemas.microsoft.com/office/drawing/2014/main" id="{322784B5-BAFA-9A4B-B633-D4301D838FC0}"/>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4134" y="443753"/>
            <a:ext cx="4814466" cy="984885"/>
          </a:xfrm>
        </p:spPr>
        <p:txBody>
          <a:bodyPr/>
          <a:lstStyle/>
          <a:p>
            <a:r>
              <a:rPr lang="en-US" sz="3200"/>
              <a:t>Analytic businesses need to evolve data science</a:t>
            </a:r>
          </a:p>
        </p:txBody>
      </p:sp>
      <p:sp>
        <p:nvSpPr>
          <p:cNvPr id="11" name="Text Placeholder 5">
            <a:extLst>
              <a:ext uri="{FF2B5EF4-FFF2-40B4-BE49-F238E27FC236}">
                <a16:creationId xmlns:a16="http://schemas.microsoft.com/office/drawing/2014/main" id="{B4D66EEA-A52B-4F4B-98B9-00569E849D33}"/>
              </a:ext>
            </a:extLst>
          </p:cNvPr>
          <p:cNvSpPr>
            <a:spLocks noGrp="1"/>
          </p:cNvSpPr>
          <p:nvPr>
            <p:ph type="body" sz="quarter" idx="10"/>
          </p:nvPr>
        </p:nvSpPr>
        <p:spPr>
          <a:xfrm>
            <a:off x="494834" y="1673479"/>
            <a:ext cx="5080466" cy="553998"/>
          </a:xfrm>
        </p:spPr>
        <p:txBody>
          <a:bodyPr/>
          <a:lstStyle/>
          <a:p>
            <a:r>
              <a:rPr lang="en-US"/>
              <a:t>Every business has opportunities to make analytics faster, easier, and more insightful </a:t>
            </a:r>
          </a:p>
        </p:txBody>
      </p:sp>
      <p:sp>
        <p:nvSpPr>
          <p:cNvPr id="5" name="TextBox 4">
            <a:extLst>
              <a:ext uri="{FF2B5EF4-FFF2-40B4-BE49-F238E27FC236}">
                <a16:creationId xmlns:a16="http://schemas.microsoft.com/office/drawing/2014/main" id="{E7512E86-AA9B-49F5-AB5A-517609DC91D9}"/>
              </a:ext>
            </a:extLst>
          </p:cNvPr>
          <p:cNvSpPr txBox="1"/>
          <p:nvPr/>
        </p:nvSpPr>
        <p:spPr>
          <a:xfrm>
            <a:off x="749878" y="4802669"/>
            <a:ext cx="2928141"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Data science empowers us to go farther</a:t>
            </a:r>
          </a:p>
        </p:txBody>
      </p:sp>
      <p:sp>
        <p:nvSpPr>
          <p:cNvPr id="6" name="TextBox 5">
            <a:extLst>
              <a:ext uri="{FF2B5EF4-FFF2-40B4-BE49-F238E27FC236}">
                <a16:creationId xmlns:a16="http://schemas.microsoft.com/office/drawing/2014/main" id="{43C7C173-0C45-429B-A155-2EEC3A514542}"/>
              </a:ext>
            </a:extLst>
          </p:cNvPr>
          <p:cNvSpPr txBox="1"/>
          <p:nvPr/>
        </p:nvSpPr>
        <p:spPr>
          <a:xfrm>
            <a:off x="4671110" y="4802669"/>
            <a:ext cx="2408476"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Businesses need scalable analytics</a:t>
            </a:r>
          </a:p>
        </p:txBody>
      </p:sp>
      <p:sp>
        <p:nvSpPr>
          <p:cNvPr id="7" name="TextBox 6">
            <a:extLst>
              <a:ext uri="{FF2B5EF4-FFF2-40B4-BE49-F238E27FC236}">
                <a16:creationId xmlns:a16="http://schemas.microsoft.com/office/drawing/2014/main" id="{B283FB99-3656-40B9-B206-9A68F1CD1B65}"/>
              </a:ext>
            </a:extLst>
          </p:cNvPr>
          <p:cNvSpPr txBox="1"/>
          <p:nvPr/>
        </p:nvSpPr>
        <p:spPr>
          <a:xfrm>
            <a:off x="8609105" y="4802669"/>
            <a:ext cx="2760125" cy="615553"/>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AI/ML creates smarter organizations</a:t>
            </a:r>
          </a:p>
        </p:txBody>
      </p:sp>
      <p:cxnSp>
        <p:nvCxnSpPr>
          <p:cNvPr id="9" name="Straight Connector 8">
            <a:extLst>
              <a:ext uri="{FF2B5EF4-FFF2-40B4-BE49-F238E27FC236}">
                <a16:creationId xmlns:a16="http://schemas.microsoft.com/office/drawing/2014/main" id="{8873AC04-084F-404A-8FB9-369B64D70F4D}"/>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AF3AE3-DF13-394F-BAE4-4202F9AD36A4}"/>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081296-0F6F-0D42-8FE1-146E95DBDD9E}"/>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63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50"/>
                                        <p:tgtEl>
                                          <p:spTgt spid="5"/>
                                        </p:tgtEl>
                                        <p:attrNameLst>
                                          <p:attrName>ppt_y</p:attrName>
                                        </p:attrNameLst>
                                      </p:cBhvr>
                                      <p:tavLst>
                                        <p:tav tm="0">
                                          <p:val>
                                            <p:strVal val="#ppt_y+#ppt_h*1.125000"/>
                                          </p:val>
                                        </p:tav>
                                        <p:tav tm="100000">
                                          <p:val>
                                            <p:strVal val="#ppt_y"/>
                                          </p:val>
                                        </p:tav>
                                      </p:tavLst>
                                    </p:anim>
                                    <p:animEffect transition="in" filter="wipe(up)">
                                      <p:cBhvr>
                                        <p:cTn id="11" dur="350"/>
                                        <p:tgtEl>
                                          <p:spTgt spid="5"/>
                                        </p:tgtEl>
                                      </p:cBhvr>
                                    </p:animEffect>
                                  </p:childTnLst>
                                </p:cTn>
                              </p:par>
                              <p:par>
                                <p:cTn id="12" presetID="22" presetClass="entr" presetSubtype="1" fill="hold" nodeType="withEffect">
                                  <p:stCondLst>
                                    <p:cond delay="10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p:tgtEl>
                                          <p:spTgt spid="6"/>
                                        </p:tgtEl>
                                        <p:attrNameLst>
                                          <p:attrName>ppt_y</p:attrName>
                                        </p:attrNameLst>
                                      </p:cBhvr>
                                      <p:tavLst>
                                        <p:tav tm="0">
                                          <p:val>
                                            <p:strVal val="#ppt_y+#ppt_h*1.125000"/>
                                          </p:val>
                                        </p:tav>
                                        <p:tav tm="100000">
                                          <p:val>
                                            <p:strVal val="#ppt_y"/>
                                          </p:val>
                                        </p:tav>
                                      </p:tavLst>
                                    </p:anim>
                                    <p:animEffect transition="in" filter="wipe(up)">
                                      <p:cBhvr>
                                        <p:cTn id="18" dur="350"/>
                                        <p:tgtEl>
                                          <p:spTgt spid="6"/>
                                        </p:tgtEl>
                                      </p:cBhvr>
                                    </p:animEffect>
                                  </p:childTnLst>
                                </p:cTn>
                              </p:par>
                              <p:par>
                                <p:cTn id="19" presetID="22" presetClass="entr" presetSubtype="1" fill="hold"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350"/>
                                        <p:tgtEl>
                                          <p:spTgt spid="7"/>
                                        </p:tgtEl>
                                        <p:attrNameLst>
                                          <p:attrName>ppt_y</p:attrName>
                                        </p:attrNameLst>
                                      </p:cBhvr>
                                      <p:tavLst>
                                        <p:tav tm="0">
                                          <p:val>
                                            <p:strVal val="#ppt_y+#ppt_h*1.125000"/>
                                          </p:val>
                                        </p:tav>
                                        <p:tav tm="100000">
                                          <p:val>
                                            <p:strVal val="#ppt_y"/>
                                          </p:val>
                                        </p:tav>
                                      </p:tavLst>
                                    </p:anim>
                                    <p:animEffect transition="in" filter="wipe(up)">
                                      <p:cBhvr>
                                        <p:cTn id="25" dur="3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6977C7-ED06-C44E-A171-9E49D1F72A8A}"/>
              </a:ext>
            </a:extLst>
          </p:cNvPr>
          <p:cNvSpPr/>
          <p:nvPr/>
        </p:nvSpPr>
        <p:spPr bwMode="auto">
          <a:xfrm>
            <a:off x="1120504" y="1923984"/>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0745728A-B5CE-434D-80FD-0BD50BAF51A1}"/>
              </a:ext>
            </a:extLst>
          </p:cNvPr>
          <p:cNvSpPr>
            <a:spLocks noGrp="1"/>
          </p:cNvSpPr>
          <p:nvPr>
            <p:ph type="title"/>
          </p:nvPr>
        </p:nvSpPr>
        <p:spPr>
          <a:xfrm>
            <a:off x="426424" y="222583"/>
            <a:ext cx="11596963" cy="1187928"/>
          </a:xfrm>
        </p:spPr>
        <p:txBody>
          <a:bodyPr/>
          <a:lstStyle/>
          <a:p>
            <a:r>
              <a:rPr lang="en-US" sz="3200" spc="0">
                <a:solidFill>
                  <a:schemeClr val="tx1"/>
                </a:solidFill>
              </a:rPr>
              <a:t>Combining BI tools and data warehouses expands </a:t>
            </a:r>
            <a:br>
              <a:rPr lang="en-US" sz="3200" spc="0">
                <a:solidFill>
                  <a:schemeClr val="tx1"/>
                </a:solidFill>
              </a:rPr>
            </a:br>
            <a:r>
              <a:rPr lang="en-US" sz="3200" spc="0">
                <a:solidFill>
                  <a:schemeClr val="tx1"/>
                </a:solidFill>
              </a:rPr>
              <a:t>analytics capabilities</a:t>
            </a:r>
          </a:p>
        </p:txBody>
      </p:sp>
      <p:sp>
        <p:nvSpPr>
          <p:cNvPr id="27" name="Rectangle 26">
            <a:extLst>
              <a:ext uri="{FF2B5EF4-FFF2-40B4-BE49-F238E27FC236}">
                <a16:creationId xmlns:a16="http://schemas.microsoft.com/office/drawing/2014/main" id="{8AD04993-87C0-3E4C-89C5-A5EA17F91CC7}"/>
              </a:ext>
            </a:extLst>
          </p:cNvPr>
          <p:cNvSpPr/>
          <p:nvPr/>
        </p:nvSpPr>
        <p:spPr bwMode="auto">
          <a:xfrm>
            <a:off x="633663" y="5180233"/>
            <a:ext cx="10924674" cy="931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BI tools + Azure Synapse Analytics</a:t>
            </a:r>
          </a:p>
        </p:txBody>
      </p:sp>
      <p:sp>
        <p:nvSpPr>
          <p:cNvPr id="19" name="Oval 18">
            <a:extLst>
              <a:ext uri="{FF2B5EF4-FFF2-40B4-BE49-F238E27FC236}">
                <a16:creationId xmlns:a16="http://schemas.microsoft.com/office/drawing/2014/main" id="{222A2C64-1C8B-4A49-A576-1F2E6F88F25E}"/>
              </a:ext>
            </a:extLst>
          </p:cNvPr>
          <p:cNvSpPr/>
          <p:nvPr/>
        </p:nvSpPr>
        <p:spPr bwMode="auto">
          <a:xfrm>
            <a:off x="8513003" y="1933871"/>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Semibold"/>
              <a:ea typeface="+mn-ea"/>
              <a:cs typeface="+mn-cs"/>
            </a:endParaRPr>
          </a:p>
        </p:txBody>
      </p:sp>
      <p:pic>
        <p:nvPicPr>
          <p:cNvPr id="41" name="Picture 40">
            <a:extLst>
              <a:ext uri="{FF2B5EF4-FFF2-40B4-BE49-F238E27FC236}">
                <a16:creationId xmlns:a16="http://schemas.microsoft.com/office/drawing/2014/main" id="{124E0024-0687-3347-9D61-F20B3677D7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5569" y="2461617"/>
            <a:ext cx="650107" cy="650107"/>
          </a:xfrm>
          <a:prstGeom prst="rect">
            <a:avLst/>
          </a:prstGeom>
        </p:spPr>
      </p:pic>
      <p:sp>
        <p:nvSpPr>
          <p:cNvPr id="18" name="Oval 17">
            <a:extLst>
              <a:ext uri="{FF2B5EF4-FFF2-40B4-BE49-F238E27FC236}">
                <a16:creationId xmlns:a16="http://schemas.microsoft.com/office/drawing/2014/main" id="{BCD5E35A-A612-2B4E-B95F-4BE1674B996B}"/>
              </a:ext>
            </a:extLst>
          </p:cNvPr>
          <p:cNvSpPr/>
          <p:nvPr/>
        </p:nvSpPr>
        <p:spPr bwMode="auto">
          <a:xfrm>
            <a:off x="4806376" y="1933871"/>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Semibold"/>
              <a:ea typeface="+mn-ea"/>
              <a:cs typeface="+mn-cs"/>
            </a:endParaRPr>
          </a:p>
        </p:txBody>
      </p:sp>
      <p:pic>
        <p:nvPicPr>
          <p:cNvPr id="42" name="Picture 41">
            <a:extLst>
              <a:ext uri="{FF2B5EF4-FFF2-40B4-BE49-F238E27FC236}">
                <a16:creationId xmlns:a16="http://schemas.microsoft.com/office/drawing/2014/main" id="{113EB5F0-E75D-4745-B256-727D633088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60369" y="2512655"/>
            <a:ext cx="669951" cy="669951"/>
          </a:xfrm>
          <a:prstGeom prst="rect">
            <a:avLst/>
          </a:prstGeom>
        </p:spPr>
      </p:pic>
      <p:pic>
        <p:nvPicPr>
          <p:cNvPr id="43" name="Picture 42">
            <a:extLst>
              <a:ext uri="{FF2B5EF4-FFF2-40B4-BE49-F238E27FC236}">
                <a16:creationId xmlns:a16="http://schemas.microsoft.com/office/drawing/2014/main" id="{414BDC1F-1CD2-A94B-9038-BC0E2B96E2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11734" y="2525204"/>
            <a:ext cx="594360" cy="594360"/>
          </a:xfrm>
          <a:prstGeom prst="rect">
            <a:avLst/>
          </a:prstGeom>
        </p:spPr>
      </p:pic>
      <p:sp>
        <p:nvSpPr>
          <p:cNvPr id="7" name="Rectangle 6">
            <a:extLst>
              <a:ext uri="{FF2B5EF4-FFF2-40B4-BE49-F238E27FC236}">
                <a16:creationId xmlns:a16="http://schemas.microsoft.com/office/drawing/2014/main" id="{C35066D8-674C-0443-9A72-874D2689976C}"/>
              </a:ext>
            </a:extLst>
          </p:cNvPr>
          <p:cNvSpPr/>
          <p:nvPr/>
        </p:nvSpPr>
        <p:spPr>
          <a:xfrm>
            <a:off x="1738411" y="3340378"/>
            <a:ext cx="1362690"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Unify all</a:t>
            </a:r>
            <a:br>
              <a:rPr kumimoji="0" lang="en-US" sz="2000" b="0" i="0" u="none" strike="noStrike" kern="0" cap="none" spc="0" normalizeH="0" baseline="0" noProof="0">
                <a:ln>
                  <a:noFill/>
                </a:ln>
                <a:solidFill>
                  <a:srgbClr val="0078D4"/>
                </a:solidFill>
                <a:effectLst/>
                <a:uLnTx/>
                <a:uFillTx/>
                <a:latin typeface="Segoe UI Semibold"/>
                <a:ea typeface="+mn-ea"/>
                <a:cs typeface="+mn-cs"/>
              </a:rPr>
            </a:br>
            <a:r>
              <a:rPr kumimoji="0" lang="en-US" sz="2000" b="0" i="0" u="none" strike="noStrike" kern="0" cap="none" spc="0" normalizeH="0" baseline="0" noProof="0">
                <a:ln>
                  <a:noFill/>
                </a:ln>
                <a:solidFill>
                  <a:srgbClr val="0078D4"/>
                </a:solidFill>
                <a:effectLst/>
                <a:uLnTx/>
                <a:uFillTx/>
                <a:latin typeface="Segoe UI Semibold"/>
                <a:ea typeface="+mn-ea"/>
                <a:cs typeface="+mn-cs"/>
              </a:rPr>
              <a:t>your data</a:t>
            </a:r>
          </a:p>
        </p:txBody>
      </p:sp>
      <p:sp>
        <p:nvSpPr>
          <p:cNvPr id="8" name="Rectangle 7">
            <a:extLst>
              <a:ext uri="{FF2B5EF4-FFF2-40B4-BE49-F238E27FC236}">
                <a16:creationId xmlns:a16="http://schemas.microsoft.com/office/drawing/2014/main" id="{0EF942A0-5064-0A44-9A1E-0712C0839522}"/>
              </a:ext>
            </a:extLst>
          </p:cNvPr>
          <p:cNvSpPr/>
          <p:nvPr/>
        </p:nvSpPr>
        <p:spPr>
          <a:xfrm>
            <a:off x="4934657" y="3340378"/>
            <a:ext cx="2340829"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One source</a:t>
            </a:r>
            <a:br>
              <a:rPr kumimoji="0" lang="en-US" sz="2000" b="0" i="0" u="none" strike="noStrike" kern="0" cap="none" spc="0" normalizeH="0" baseline="0" noProof="0">
                <a:ln>
                  <a:noFill/>
                </a:ln>
                <a:solidFill>
                  <a:srgbClr val="0078D4"/>
                </a:solidFill>
                <a:effectLst/>
                <a:uLnTx/>
                <a:uFillTx/>
                <a:latin typeface="Segoe UI Semibold"/>
                <a:ea typeface="+mn-ea"/>
                <a:cs typeface="+mn-cs"/>
              </a:rPr>
            </a:br>
            <a:r>
              <a:rPr kumimoji="0" lang="en-US" sz="2000" b="0" i="0" u="none" strike="noStrike" kern="0" cap="none" spc="0" normalizeH="0" baseline="0" noProof="0">
                <a:ln>
                  <a:noFill/>
                </a:ln>
                <a:solidFill>
                  <a:srgbClr val="0078D4"/>
                </a:solidFill>
                <a:effectLst/>
                <a:uLnTx/>
                <a:uFillTx/>
                <a:latin typeface="Segoe UI Semibold"/>
                <a:ea typeface="+mn-ea"/>
                <a:cs typeface="+mn-cs"/>
              </a:rPr>
              <a:t>of truth</a:t>
            </a:r>
          </a:p>
        </p:txBody>
      </p:sp>
      <p:sp>
        <p:nvSpPr>
          <p:cNvPr id="9" name="Rectangle 8">
            <a:extLst>
              <a:ext uri="{FF2B5EF4-FFF2-40B4-BE49-F238E27FC236}">
                <a16:creationId xmlns:a16="http://schemas.microsoft.com/office/drawing/2014/main" id="{AD597E9C-B90D-544F-A163-EA60AE4B2FB2}"/>
              </a:ext>
            </a:extLst>
          </p:cNvPr>
          <p:cNvSpPr/>
          <p:nvPr/>
        </p:nvSpPr>
        <p:spPr>
          <a:xfrm>
            <a:off x="8631013" y="3340378"/>
            <a:ext cx="2340829"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Instant insights</a:t>
            </a:r>
            <a:br>
              <a:rPr kumimoji="0" lang="en-US" sz="2000" b="0" i="0" u="none" strike="noStrike" kern="0" cap="none" spc="0" normalizeH="0" baseline="0" noProof="0">
                <a:ln>
                  <a:noFill/>
                </a:ln>
                <a:solidFill>
                  <a:srgbClr val="0078D4"/>
                </a:solidFill>
                <a:effectLst/>
                <a:uLnTx/>
                <a:uFillTx/>
                <a:latin typeface="Segoe UI Semibold"/>
                <a:ea typeface="+mn-ea"/>
                <a:cs typeface="+mn-cs"/>
              </a:rPr>
            </a:br>
            <a:r>
              <a:rPr kumimoji="0" lang="en-US" sz="2000" b="0" i="0" u="none" strike="noStrike" kern="0" cap="none" spc="0" normalizeH="0" baseline="0" noProof="0">
                <a:ln>
                  <a:noFill/>
                </a:ln>
                <a:solidFill>
                  <a:srgbClr val="0078D4"/>
                </a:solidFill>
                <a:effectLst/>
                <a:uLnTx/>
                <a:uFillTx/>
                <a:latin typeface="Segoe UI Semibold"/>
                <a:ea typeface="+mn-ea"/>
                <a:cs typeface="+mn-cs"/>
              </a:rPr>
              <a:t>on-the-fly</a:t>
            </a:r>
          </a:p>
        </p:txBody>
      </p:sp>
    </p:spTree>
    <p:extLst>
      <p:ext uri="{BB962C8B-B14F-4D97-AF65-F5344CB8AC3E}">
        <p14:creationId xmlns:p14="http://schemas.microsoft.com/office/powerpoint/2010/main" val="742415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a:solidFill>
                  <a:schemeClr val="tx1"/>
                </a:solidFill>
              </a:rPr>
              <a:t>Data silos and incompatible tooling inhibit collaboration</a:t>
            </a:r>
          </a:p>
        </p:txBody>
      </p:sp>
      <p:sp>
        <p:nvSpPr>
          <p:cNvPr id="75" name="TextBox 74">
            <a:extLst>
              <a:ext uri="{FF2B5EF4-FFF2-40B4-BE49-F238E27FC236}">
                <a16:creationId xmlns:a16="http://schemas.microsoft.com/office/drawing/2014/main" id="{5E3A2E6A-32CC-4726-80D6-4D59C8F86AE0}"/>
              </a:ext>
            </a:extLst>
          </p:cNvPr>
          <p:cNvSpPr txBox="1"/>
          <p:nvPr/>
        </p:nvSpPr>
        <p:spPr>
          <a:xfrm>
            <a:off x="2240850"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Marketing</a:t>
            </a:r>
          </a:p>
        </p:txBody>
      </p:sp>
      <p:sp>
        <p:nvSpPr>
          <p:cNvPr id="26" name="TextBox 25">
            <a:extLst>
              <a:ext uri="{FF2B5EF4-FFF2-40B4-BE49-F238E27FC236}">
                <a16:creationId xmlns:a16="http://schemas.microsoft.com/office/drawing/2014/main" id="{444A0EF0-2D11-45EB-A46C-822424DAFBA1}"/>
              </a:ext>
            </a:extLst>
          </p:cNvPr>
          <p:cNvSpPr txBox="1"/>
          <p:nvPr/>
        </p:nvSpPr>
        <p:spPr>
          <a:xfrm>
            <a:off x="3755123"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Sales</a:t>
            </a:r>
          </a:p>
        </p:txBody>
      </p:sp>
      <p:sp>
        <p:nvSpPr>
          <p:cNvPr id="97" name="TextBox 96">
            <a:extLst>
              <a:ext uri="{FF2B5EF4-FFF2-40B4-BE49-F238E27FC236}">
                <a16:creationId xmlns:a16="http://schemas.microsoft.com/office/drawing/2014/main" id="{8854FC1F-DF18-43B2-AC8C-5E9871FE0B9A}"/>
              </a:ext>
            </a:extLst>
          </p:cNvPr>
          <p:cNvSpPr txBox="1"/>
          <p:nvPr/>
        </p:nvSpPr>
        <p:spPr>
          <a:xfrm>
            <a:off x="5315089" y="5804053"/>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Product</a:t>
            </a:r>
          </a:p>
        </p:txBody>
      </p:sp>
      <p:sp>
        <p:nvSpPr>
          <p:cNvPr id="105" name="TextBox 104">
            <a:extLst>
              <a:ext uri="{FF2B5EF4-FFF2-40B4-BE49-F238E27FC236}">
                <a16:creationId xmlns:a16="http://schemas.microsoft.com/office/drawing/2014/main" id="{CBB08C69-9C93-4E01-93E5-EA4E68ED0409}"/>
              </a:ext>
            </a:extLst>
          </p:cNvPr>
          <p:cNvSpPr txBox="1"/>
          <p:nvPr/>
        </p:nvSpPr>
        <p:spPr>
          <a:xfrm>
            <a:off x="6790306"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Ops</a:t>
            </a:r>
          </a:p>
        </p:txBody>
      </p:sp>
      <p:sp>
        <p:nvSpPr>
          <p:cNvPr id="112" name="TextBox 111">
            <a:extLst>
              <a:ext uri="{FF2B5EF4-FFF2-40B4-BE49-F238E27FC236}">
                <a16:creationId xmlns:a16="http://schemas.microsoft.com/office/drawing/2014/main" id="{7EC7023F-27A2-417B-89C2-CDDF609B0781}"/>
              </a:ext>
            </a:extLst>
          </p:cNvPr>
          <p:cNvSpPr txBox="1"/>
          <p:nvPr/>
        </p:nvSpPr>
        <p:spPr>
          <a:xfrm>
            <a:off x="8284031" y="5804053"/>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Finance</a:t>
            </a:r>
          </a:p>
        </p:txBody>
      </p:sp>
      <p:sp>
        <p:nvSpPr>
          <p:cNvPr id="93" name="Rectangle 92">
            <a:extLst>
              <a:ext uri="{FF2B5EF4-FFF2-40B4-BE49-F238E27FC236}">
                <a16:creationId xmlns:a16="http://schemas.microsoft.com/office/drawing/2014/main" id="{915F5275-C65E-AD40-9E2E-F060461F4A99}"/>
              </a:ext>
            </a:extLst>
          </p:cNvPr>
          <p:cNvSpPr/>
          <p:nvPr/>
        </p:nvSpPr>
        <p:spPr bwMode="auto">
          <a:xfrm>
            <a:off x="5024178" y="1269071"/>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IT tools</a:t>
            </a:r>
          </a:p>
        </p:txBody>
      </p:sp>
      <p:sp>
        <p:nvSpPr>
          <p:cNvPr id="120" name="Rectangle 119">
            <a:extLst>
              <a:ext uri="{FF2B5EF4-FFF2-40B4-BE49-F238E27FC236}">
                <a16:creationId xmlns:a16="http://schemas.microsoft.com/office/drawing/2014/main" id="{3A393E5D-CFE9-E241-81EC-583DF0C3951B}"/>
              </a:ext>
            </a:extLst>
          </p:cNvPr>
          <p:cNvSpPr/>
          <p:nvPr/>
        </p:nvSpPr>
        <p:spPr bwMode="auto">
          <a:xfrm>
            <a:off x="7999381" y="1263609"/>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Data science tools</a:t>
            </a:r>
          </a:p>
        </p:txBody>
      </p:sp>
      <p:sp>
        <p:nvSpPr>
          <p:cNvPr id="123" name="Freeform 182">
            <a:extLst>
              <a:ext uri="{FF2B5EF4-FFF2-40B4-BE49-F238E27FC236}">
                <a16:creationId xmlns:a16="http://schemas.microsoft.com/office/drawing/2014/main" id="{29F0FF1C-D3DC-EC42-88A0-983BAF763AA5}"/>
              </a:ext>
            </a:extLst>
          </p:cNvPr>
          <p:cNvSpPr/>
          <p:nvPr/>
        </p:nvSpPr>
        <p:spPr bwMode="auto">
          <a:xfrm>
            <a:off x="5466195" y="1745619"/>
            <a:ext cx="368197" cy="4722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56DD2B2F-B0B5-254F-A8F7-2AFEEAF60F9F}"/>
              </a:ext>
            </a:extLst>
          </p:cNvPr>
          <p:cNvGrpSpPr/>
          <p:nvPr/>
        </p:nvGrpSpPr>
        <p:grpSpPr>
          <a:xfrm>
            <a:off x="6404701" y="2406193"/>
            <a:ext cx="236117" cy="472232"/>
            <a:chOff x="2686050" y="1585913"/>
            <a:chExt cx="247650" cy="495300"/>
          </a:xfrm>
        </p:grpSpPr>
        <p:sp>
          <p:nvSpPr>
            <p:cNvPr id="125" name="Rectangle 39">
              <a:extLst>
                <a:ext uri="{FF2B5EF4-FFF2-40B4-BE49-F238E27FC236}">
                  <a16:creationId xmlns:a16="http://schemas.microsoft.com/office/drawing/2014/main" id="{3338F5F3-046A-BA4E-B48F-615CBF70137D}"/>
                </a:ext>
              </a:extLst>
            </p:cNvPr>
            <p:cNvSpPr>
              <a:spLocks noChangeArrowheads="1"/>
            </p:cNvSpPr>
            <p:nvPr/>
          </p:nvSpPr>
          <p:spPr bwMode="auto">
            <a:xfrm>
              <a:off x="2686050"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40">
              <a:extLst>
                <a:ext uri="{FF2B5EF4-FFF2-40B4-BE49-F238E27FC236}">
                  <a16:creationId xmlns:a16="http://schemas.microsoft.com/office/drawing/2014/main" id="{B8C9D286-3B0D-9440-ABFD-6ECA903770F9}"/>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41">
              <a:extLst>
                <a:ext uri="{FF2B5EF4-FFF2-40B4-BE49-F238E27FC236}">
                  <a16:creationId xmlns:a16="http://schemas.microsoft.com/office/drawing/2014/main" id="{DF8C4AF2-B212-CA4C-8356-C77F0104DF74}"/>
                </a:ext>
              </a:extLst>
            </p:cNvPr>
            <p:cNvSpPr>
              <a:spLocks noChangeArrowheads="1"/>
            </p:cNvSpPr>
            <p:nvPr/>
          </p:nvSpPr>
          <p:spPr bwMode="auto">
            <a:xfrm>
              <a:off x="2716213" y="1631951"/>
              <a:ext cx="187325" cy="31750"/>
            </a:xfrm>
            <a:prstGeom prst="rect">
              <a:avLst/>
            </a:prstGeom>
            <a:solidFill>
              <a:srgbClr val="4F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2">
              <a:extLst>
                <a:ext uri="{FF2B5EF4-FFF2-40B4-BE49-F238E27FC236}">
                  <a16:creationId xmlns:a16="http://schemas.microsoft.com/office/drawing/2014/main" id="{A25C4E69-7280-384F-B3F9-F9BAB668E16B}"/>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11294C8-A168-D945-9790-4883D4B6D89E}"/>
              </a:ext>
            </a:extLst>
          </p:cNvPr>
          <p:cNvGrpSpPr/>
          <p:nvPr/>
        </p:nvGrpSpPr>
        <p:grpSpPr>
          <a:xfrm>
            <a:off x="8733150" y="4904059"/>
            <a:ext cx="698427" cy="895769"/>
            <a:chOff x="10149814" y="4968030"/>
            <a:chExt cx="698427" cy="895769"/>
          </a:xfrm>
        </p:grpSpPr>
        <p:sp>
          <p:nvSpPr>
            <p:cNvPr id="166" name="Freeform 182">
              <a:extLst>
                <a:ext uri="{FF2B5EF4-FFF2-40B4-BE49-F238E27FC236}">
                  <a16:creationId xmlns:a16="http://schemas.microsoft.com/office/drawing/2014/main" id="{43E9E1E3-FF21-6D46-B2E5-5744EA78A5A9}"/>
                </a:ext>
              </a:extLst>
            </p:cNvPr>
            <p:cNvSpPr/>
            <p:nvPr/>
          </p:nvSpPr>
          <p:spPr bwMode="auto">
            <a:xfrm>
              <a:off x="10149814" y="4968030"/>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4">
              <a:extLst>
                <a:ext uri="{FF2B5EF4-FFF2-40B4-BE49-F238E27FC236}">
                  <a16:creationId xmlns:a16="http://schemas.microsoft.com/office/drawing/2014/main" id="{65829B19-0978-CA49-AC52-66ABF69CEBEA}"/>
                </a:ext>
              </a:extLst>
            </p:cNvPr>
            <p:cNvGrpSpPr>
              <a:grpSpLocks noChangeAspect="1"/>
            </p:cNvGrpSpPr>
            <p:nvPr/>
          </p:nvGrpSpPr>
          <p:grpSpPr bwMode="auto">
            <a:xfrm>
              <a:off x="10282652" y="5278028"/>
              <a:ext cx="406063" cy="404762"/>
              <a:chOff x="410" y="1000"/>
              <a:chExt cx="312" cy="311"/>
            </a:xfrm>
          </p:grpSpPr>
          <p:sp>
            <p:nvSpPr>
              <p:cNvPr id="142" name="Freeform 5">
                <a:extLst>
                  <a:ext uri="{FF2B5EF4-FFF2-40B4-BE49-F238E27FC236}">
                    <a16:creationId xmlns:a16="http://schemas.microsoft.com/office/drawing/2014/main" id="{6460289A-F5CB-4D49-9AF8-00A4D9022B1E}"/>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42">
                <a:extLst>
                  <a:ext uri="{FF2B5EF4-FFF2-40B4-BE49-F238E27FC236}">
                    <a16:creationId xmlns:a16="http://schemas.microsoft.com/office/drawing/2014/main" id="{B696E047-510B-304D-B7AA-B374A07FEBEB}"/>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7">
                <a:extLst>
                  <a:ext uri="{FF2B5EF4-FFF2-40B4-BE49-F238E27FC236}">
                    <a16:creationId xmlns:a16="http://schemas.microsoft.com/office/drawing/2014/main" id="{DCBCB91E-FDB2-274B-83E9-92DB35642E17}"/>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8583144B-DB3D-F047-B921-2C37BF98A63F}"/>
              </a:ext>
            </a:extLst>
          </p:cNvPr>
          <p:cNvGrpSpPr/>
          <p:nvPr/>
        </p:nvGrpSpPr>
        <p:grpSpPr>
          <a:xfrm>
            <a:off x="7202524" y="4896329"/>
            <a:ext cx="698427" cy="895769"/>
            <a:chOff x="7870763" y="5029982"/>
            <a:chExt cx="698427" cy="895769"/>
          </a:xfrm>
        </p:grpSpPr>
        <p:sp>
          <p:nvSpPr>
            <p:cNvPr id="165" name="Freeform 182">
              <a:extLst>
                <a:ext uri="{FF2B5EF4-FFF2-40B4-BE49-F238E27FC236}">
                  <a16:creationId xmlns:a16="http://schemas.microsoft.com/office/drawing/2014/main" id="{1FBF4ED4-8E00-7945-AF0F-1A12686527D5}"/>
                </a:ext>
              </a:extLst>
            </p:cNvPr>
            <p:cNvSpPr/>
            <p:nvPr/>
          </p:nvSpPr>
          <p:spPr bwMode="auto">
            <a:xfrm>
              <a:off x="7870763" y="5029982"/>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603ACCD-DA77-594B-B9F2-8FB913A6F604}"/>
                </a:ext>
              </a:extLst>
            </p:cNvPr>
            <p:cNvGrpSpPr/>
            <p:nvPr/>
          </p:nvGrpSpPr>
          <p:grpSpPr>
            <a:xfrm>
              <a:off x="7998968" y="5339196"/>
              <a:ext cx="466239" cy="393548"/>
              <a:chOff x="7919982" y="4590186"/>
              <a:chExt cx="619225" cy="522682"/>
            </a:xfrm>
          </p:grpSpPr>
          <p:grpSp>
            <p:nvGrpSpPr>
              <p:cNvPr id="145" name="Group 47">
                <a:extLst>
                  <a:ext uri="{FF2B5EF4-FFF2-40B4-BE49-F238E27FC236}">
                    <a16:creationId xmlns:a16="http://schemas.microsoft.com/office/drawing/2014/main" id="{AAE9208B-15BC-C14D-97FF-9C45C17771EE}"/>
                  </a:ext>
                </a:extLst>
              </p:cNvPr>
              <p:cNvGrpSpPr>
                <a:grpSpLocks noChangeAspect="1"/>
              </p:cNvGrpSpPr>
              <p:nvPr/>
            </p:nvGrpSpPr>
            <p:grpSpPr bwMode="auto">
              <a:xfrm>
                <a:off x="7919982" y="4590186"/>
                <a:ext cx="522682" cy="522682"/>
                <a:chOff x="3479" y="1067"/>
                <a:chExt cx="176" cy="176"/>
              </a:xfrm>
            </p:grpSpPr>
            <p:sp>
              <p:nvSpPr>
                <p:cNvPr id="147" name="Freeform 49">
                  <a:extLst>
                    <a:ext uri="{FF2B5EF4-FFF2-40B4-BE49-F238E27FC236}">
                      <a16:creationId xmlns:a16="http://schemas.microsoft.com/office/drawing/2014/main" id="{F0B95FB3-AD98-7A4B-960E-0B3F3FBC8964}"/>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50">
                  <a:extLst>
                    <a:ext uri="{FF2B5EF4-FFF2-40B4-BE49-F238E27FC236}">
                      <a16:creationId xmlns:a16="http://schemas.microsoft.com/office/drawing/2014/main" id="{BE8D58A0-6356-D741-9753-4F93D1622058}"/>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3892EF00-F3FC-D240-A812-0B3B1518A4D7}"/>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2">
                  <a:extLst>
                    <a:ext uri="{FF2B5EF4-FFF2-40B4-BE49-F238E27FC236}">
                      <a16:creationId xmlns:a16="http://schemas.microsoft.com/office/drawing/2014/main" id="{EE8A5A02-C19F-D844-80A1-0D5B21F6907F}"/>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53">
                  <a:extLst>
                    <a:ext uri="{FF2B5EF4-FFF2-40B4-BE49-F238E27FC236}">
                      <a16:creationId xmlns:a16="http://schemas.microsoft.com/office/drawing/2014/main" id="{394B2EED-CE2D-D542-9286-4F9F867483E4}"/>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4">
                  <a:extLst>
                    <a:ext uri="{FF2B5EF4-FFF2-40B4-BE49-F238E27FC236}">
                      <a16:creationId xmlns:a16="http://schemas.microsoft.com/office/drawing/2014/main" id="{CFF3DB67-D4FF-B241-9A11-4892EC44D75F}"/>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55">
                  <a:extLst>
                    <a:ext uri="{FF2B5EF4-FFF2-40B4-BE49-F238E27FC236}">
                      <a16:creationId xmlns:a16="http://schemas.microsoft.com/office/drawing/2014/main" id="{E44E2362-2059-0842-8AF1-9EDFDF69E715}"/>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56">
                  <a:extLst>
                    <a:ext uri="{FF2B5EF4-FFF2-40B4-BE49-F238E27FC236}">
                      <a16:creationId xmlns:a16="http://schemas.microsoft.com/office/drawing/2014/main" id="{CAAEE8DD-A602-0C45-875C-F957B4FD7F44}"/>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57">
                  <a:extLst>
                    <a:ext uri="{FF2B5EF4-FFF2-40B4-BE49-F238E27FC236}">
                      <a16:creationId xmlns:a16="http://schemas.microsoft.com/office/drawing/2014/main" id="{3096D257-314E-B146-A209-6AA10EA37317}"/>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 name="Group 121">
                <a:extLst>
                  <a:ext uri="{FF2B5EF4-FFF2-40B4-BE49-F238E27FC236}">
                    <a16:creationId xmlns:a16="http://schemas.microsoft.com/office/drawing/2014/main" id="{8BCA8404-2F37-EF4A-B40D-5E1DBD7BF025}"/>
                  </a:ext>
                </a:extLst>
              </p:cNvPr>
              <p:cNvGrpSpPr>
                <a:grpSpLocks noChangeAspect="1"/>
              </p:cNvGrpSpPr>
              <p:nvPr/>
            </p:nvGrpSpPr>
            <p:grpSpPr bwMode="auto">
              <a:xfrm rot="18817833">
                <a:off x="8213769" y="4712278"/>
                <a:ext cx="155575" cy="495300"/>
                <a:chOff x="6473" y="999"/>
                <a:chExt cx="98" cy="312"/>
              </a:xfrm>
            </p:grpSpPr>
            <p:sp>
              <p:nvSpPr>
                <p:cNvPr id="162" name="Rectangle 125">
                  <a:extLst>
                    <a:ext uri="{FF2B5EF4-FFF2-40B4-BE49-F238E27FC236}">
                      <a16:creationId xmlns:a16="http://schemas.microsoft.com/office/drawing/2014/main" id="{D9BDE5D9-2E80-5041-AA14-7BBFF4A58FAD}"/>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126">
                  <a:extLst>
                    <a:ext uri="{FF2B5EF4-FFF2-40B4-BE49-F238E27FC236}">
                      <a16:creationId xmlns:a16="http://schemas.microsoft.com/office/drawing/2014/main" id="{1257B597-51FC-3D4E-B429-9117FB214A3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127">
                  <a:extLst>
                    <a:ext uri="{FF2B5EF4-FFF2-40B4-BE49-F238E27FC236}">
                      <a16:creationId xmlns:a16="http://schemas.microsoft.com/office/drawing/2014/main" id="{EB76907F-CBE3-BD4B-B88B-7C10CDEB420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FF787D2-A15B-5744-B9F8-8098679EB316}"/>
              </a:ext>
            </a:extLst>
          </p:cNvPr>
          <p:cNvGrpSpPr/>
          <p:nvPr/>
        </p:nvGrpSpPr>
        <p:grpSpPr>
          <a:xfrm>
            <a:off x="4197296" y="4908284"/>
            <a:ext cx="698427" cy="895769"/>
            <a:chOff x="4765926" y="4507014"/>
            <a:chExt cx="698427" cy="895769"/>
          </a:xfrm>
        </p:grpSpPr>
        <p:sp>
          <p:nvSpPr>
            <p:cNvPr id="167" name="Freeform 182">
              <a:extLst>
                <a:ext uri="{FF2B5EF4-FFF2-40B4-BE49-F238E27FC236}">
                  <a16:creationId xmlns:a16="http://schemas.microsoft.com/office/drawing/2014/main" id="{52C40444-C533-044D-A819-0C3121A14A9E}"/>
                </a:ext>
              </a:extLst>
            </p:cNvPr>
            <p:cNvSpPr/>
            <p:nvPr/>
          </p:nvSpPr>
          <p:spPr bwMode="auto">
            <a:xfrm>
              <a:off x="4765926" y="4507014"/>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59">
              <a:extLst>
                <a:ext uri="{FF2B5EF4-FFF2-40B4-BE49-F238E27FC236}">
                  <a16:creationId xmlns:a16="http://schemas.microsoft.com/office/drawing/2014/main" id="{5D50180E-7B31-9B44-8FAF-8EDEB32DE508}"/>
                </a:ext>
              </a:extLst>
            </p:cNvPr>
            <p:cNvGrpSpPr>
              <a:grpSpLocks noChangeAspect="1"/>
            </p:cNvGrpSpPr>
            <p:nvPr/>
          </p:nvGrpSpPr>
          <p:grpSpPr bwMode="auto">
            <a:xfrm>
              <a:off x="4916043" y="4836638"/>
              <a:ext cx="368717" cy="364955"/>
              <a:chOff x="2854" y="1918"/>
              <a:chExt cx="294" cy="291"/>
            </a:xfrm>
          </p:grpSpPr>
          <p:sp>
            <p:nvSpPr>
              <p:cNvPr id="169" name="AutoShape 158">
                <a:extLst>
                  <a:ext uri="{FF2B5EF4-FFF2-40B4-BE49-F238E27FC236}">
                    <a16:creationId xmlns:a16="http://schemas.microsoft.com/office/drawing/2014/main" id="{56A88253-C07D-5645-8C99-FF8B0E4674B5}"/>
                  </a:ext>
                </a:extLst>
              </p:cNvPr>
              <p:cNvSpPr>
                <a:spLocks noChangeAspect="1" noChangeArrowheads="1" noTextEdit="1"/>
              </p:cNvSpPr>
              <p:nvPr/>
            </p:nvSpPr>
            <p:spPr bwMode="auto">
              <a:xfrm>
                <a:off x="2854" y="1918"/>
                <a:ext cx="2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160">
                <a:extLst>
                  <a:ext uri="{FF2B5EF4-FFF2-40B4-BE49-F238E27FC236}">
                    <a16:creationId xmlns:a16="http://schemas.microsoft.com/office/drawing/2014/main" id="{A7BD2D98-F596-8E48-990B-9CEF989A3C66}"/>
                  </a:ext>
                </a:extLst>
              </p:cNvPr>
              <p:cNvSpPr>
                <a:spLocks/>
              </p:cNvSpPr>
              <p:nvPr/>
            </p:nvSpPr>
            <p:spPr bwMode="auto">
              <a:xfrm>
                <a:off x="2932" y="2059"/>
                <a:ext cx="19" cy="150"/>
              </a:xfrm>
              <a:custGeom>
                <a:avLst/>
                <a:gdLst>
                  <a:gd name="T0" fmla="*/ 0 w 19"/>
                  <a:gd name="T1" fmla="*/ 19 h 150"/>
                  <a:gd name="T2" fmla="*/ 0 w 19"/>
                  <a:gd name="T3" fmla="*/ 150 h 150"/>
                  <a:gd name="T4" fmla="*/ 19 w 19"/>
                  <a:gd name="T5" fmla="*/ 150 h 150"/>
                  <a:gd name="T6" fmla="*/ 19 w 19"/>
                  <a:gd name="T7" fmla="*/ 0 h 150"/>
                  <a:gd name="T8" fmla="*/ 0 w 19"/>
                  <a:gd name="T9" fmla="*/ 19 h 150"/>
                </a:gdLst>
                <a:ahLst/>
                <a:cxnLst>
                  <a:cxn ang="0">
                    <a:pos x="T0" y="T1"/>
                  </a:cxn>
                  <a:cxn ang="0">
                    <a:pos x="T2" y="T3"/>
                  </a:cxn>
                  <a:cxn ang="0">
                    <a:pos x="T4" y="T5"/>
                  </a:cxn>
                  <a:cxn ang="0">
                    <a:pos x="T6" y="T7"/>
                  </a:cxn>
                  <a:cxn ang="0">
                    <a:pos x="T8" y="T9"/>
                  </a:cxn>
                </a:cxnLst>
                <a:rect l="0" t="0" r="r" b="b"/>
                <a:pathLst>
                  <a:path w="19" h="150">
                    <a:moveTo>
                      <a:pt x="0" y="19"/>
                    </a:moveTo>
                    <a:lnTo>
                      <a:pt x="0" y="150"/>
                    </a:lnTo>
                    <a:lnTo>
                      <a:pt x="19" y="150"/>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161">
                <a:extLst>
                  <a:ext uri="{FF2B5EF4-FFF2-40B4-BE49-F238E27FC236}">
                    <a16:creationId xmlns:a16="http://schemas.microsoft.com/office/drawing/2014/main" id="{68A040E0-E2A3-754F-AF48-2D5387335559}"/>
                  </a:ext>
                </a:extLst>
              </p:cNvPr>
              <p:cNvSpPr>
                <a:spLocks/>
              </p:cNvSpPr>
              <p:nvPr/>
            </p:nvSpPr>
            <p:spPr bwMode="auto">
              <a:xfrm>
                <a:off x="2854" y="2136"/>
                <a:ext cx="19" cy="73"/>
              </a:xfrm>
              <a:custGeom>
                <a:avLst/>
                <a:gdLst>
                  <a:gd name="T0" fmla="*/ 0 w 19"/>
                  <a:gd name="T1" fmla="*/ 19 h 73"/>
                  <a:gd name="T2" fmla="*/ 0 w 19"/>
                  <a:gd name="T3" fmla="*/ 73 h 73"/>
                  <a:gd name="T4" fmla="*/ 19 w 19"/>
                  <a:gd name="T5" fmla="*/ 73 h 73"/>
                  <a:gd name="T6" fmla="*/ 19 w 19"/>
                  <a:gd name="T7" fmla="*/ 0 h 73"/>
                  <a:gd name="T8" fmla="*/ 0 w 19"/>
                  <a:gd name="T9" fmla="*/ 19 h 73"/>
                </a:gdLst>
                <a:ahLst/>
                <a:cxnLst>
                  <a:cxn ang="0">
                    <a:pos x="T0" y="T1"/>
                  </a:cxn>
                  <a:cxn ang="0">
                    <a:pos x="T2" y="T3"/>
                  </a:cxn>
                  <a:cxn ang="0">
                    <a:pos x="T4" y="T5"/>
                  </a:cxn>
                  <a:cxn ang="0">
                    <a:pos x="T6" y="T7"/>
                  </a:cxn>
                  <a:cxn ang="0">
                    <a:pos x="T8" y="T9"/>
                  </a:cxn>
                </a:cxnLst>
                <a:rect l="0" t="0" r="r" b="b"/>
                <a:pathLst>
                  <a:path w="19" h="73">
                    <a:moveTo>
                      <a:pt x="0" y="19"/>
                    </a:moveTo>
                    <a:lnTo>
                      <a:pt x="0" y="73"/>
                    </a:lnTo>
                    <a:lnTo>
                      <a:pt x="19" y="73"/>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162">
                <a:extLst>
                  <a:ext uri="{FF2B5EF4-FFF2-40B4-BE49-F238E27FC236}">
                    <a16:creationId xmlns:a16="http://schemas.microsoft.com/office/drawing/2014/main" id="{E08016EC-461D-104D-BF49-92B2DE0587DB}"/>
                  </a:ext>
                </a:extLst>
              </p:cNvPr>
              <p:cNvSpPr>
                <a:spLocks/>
              </p:cNvSpPr>
              <p:nvPr/>
            </p:nvSpPr>
            <p:spPr bwMode="auto">
              <a:xfrm>
                <a:off x="2972" y="2020"/>
                <a:ext cx="19" cy="189"/>
              </a:xfrm>
              <a:custGeom>
                <a:avLst/>
                <a:gdLst>
                  <a:gd name="T0" fmla="*/ 0 w 19"/>
                  <a:gd name="T1" fmla="*/ 19 h 189"/>
                  <a:gd name="T2" fmla="*/ 0 w 19"/>
                  <a:gd name="T3" fmla="*/ 189 h 189"/>
                  <a:gd name="T4" fmla="*/ 19 w 19"/>
                  <a:gd name="T5" fmla="*/ 189 h 189"/>
                  <a:gd name="T6" fmla="*/ 19 w 19"/>
                  <a:gd name="T7" fmla="*/ 0 h 189"/>
                  <a:gd name="T8" fmla="*/ 0 w 19"/>
                  <a:gd name="T9" fmla="*/ 19 h 189"/>
                </a:gdLst>
                <a:ahLst/>
                <a:cxnLst>
                  <a:cxn ang="0">
                    <a:pos x="T0" y="T1"/>
                  </a:cxn>
                  <a:cxn ang="0">
                    <a:pos x="T2" y="T3"/>
                  </a:cxn>
                  <a:cxn ang="0">
                    <a:pos x="T4" y="T5"/>
                  </a:cxn>
                  <a:cxn ang="0">
                    <a:pos x="T6" y="T7"/>
                  </a:cxn>
                  <a:cxn ang="0">
                    <a:pos x="T8" y="T9"/>
                  </a:cxn>
                </a:cxnLst>
                <a:rect l="0" t="0" r="r" b="b"/>
                <a:pathLst>
                  <a:path w="19" h="189">
                    <a:moveTo>
                      <a:pt x="0" y="19"/>
                    </a:moveTo>
                    <a:lnTo>
                      <a:pt x="0" y="189"/>
                    </a:lnTo>
                    <a:lnTo>
                      <a:pt x="19" y="189"/>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163">
                <a:extLst>
                  <a:ext uri="{FF2B5EF4-FFF2-40B4-BE49-F238E27FC236}">
                    <a16:creationId xmlns:a16="http://schemas.microsoft.com/office/drawing/2014/main" id="{716526A2-FCA0-824D-BF9D-F6D04DDD9EEC}"/>
                  </a:ext>
                </a:extLst>
              </p:cNvPr>
              <p:cNvSpPr>
                <a:spLocks/>
              </p:cNvSpPr>
              <p:nvPr/>
            </p:nvSpPr>
            <p:spPr bwMode="auto">
              <a:xfrm>
                <a:off x="2893" y="2097"/>
                <a:ext cx="20" cy="112"/>
              </a:xfrm>
              <a:custGeom>
                <a:avLst/>
                <a:gdLst>
                  <a:gd name="T0" fmla="*/ 0 w 20"/>
                  <a:gd name="T1" fmla="*/ 20 h 112"/>
                  <a:gd name="T2" fmla="*/ 0 w 20"/>
                  <a:gd name="T3" fmla="*/ 112 h 112"/>
                  <a:gd name="T4" fmla="*/ 20 w 20"/>
                  <a:gd name="T5" fmla="*/ 112 h 112"/>
                  <a:gd name="T6" fmla="*/ 20 w 20"/>
                  <a:gd name="T7" fmla="*/ 0 h 112"/>
                  <a:gd name="T8" fmla="*/ 0 w 20"/>
                  <a:gd name="T9" fmla="*/ 20 h 112"/>
                </a:gdLst>
                <a:ahLst/>
                <a:cxnLst>
                  <a:cxn ang="0">
                    <a:pos x="T0" y="T1"/>
                  </a:cxn>
                  <a:cxn ang="0">
                    <a:pos x="T2" y="T3"/>
                  </a:cxn>
                  <a:cxn ang="0">
                    <a:pos x="T4" y="T5"/>
                  </a:cxn>
                  <a:cxn ang="0">
                    <a:pos x="T6" y="T7"/>
                  </a:cxn>
                  <a:cxn ang="0">
                    <a:pos x="T8" y="T9"/>
                  </a:cxn>
                </a:cxnLst>
                <a:rect l="0" t="0" r="r" b="b"/>
                <a:pathLst>
                  <a:path w="20" h="112">
                    <a:moveTo>
                      <a:pt x="0" y="20"/>
                    </a:moveTo>
                    <a:lnTo>
                      <a:pt x="0" y="112"/>
                    </a:lnTo>
                    <a:lnTo>
                      <a:pt x="20" y="112"/>
                    </a:lnTo>
                    <a:lnTo>
                      <a:pt x="20" y="0"/>
                    </a:lnTo>
                    <a:lnTo>
                      <a:pt x="0" y="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164">
                <a:extLst>
                  <a:ext uri="{FF2B5EF4-FFF2-40B4-BE49-F238E27FC236}">
                    <a16:creationId xmlns:a16="http://schemas.microsoft.com/office/drawing/2014/main" id="{E8F04F2F-B0AC-AB4C-9C79-B420A079CA28}"/>
                  </a:ext>
                </a:extLst>
              </p:cNvPr>
              <p:cNvSpPr>
                <a:spLocks/>
              </p:cNvSpPr>
              <p:nvPr/>
            </p:nvSpPr>
            <p:spPr bwMode="auto">
              <a:xfrm>
                <a:off x="3089" y="2002"/>
                <a:ext cx="20" cy="207"/>
              </a:xfrm>
              <a:custGeom>
                <a:avLst/>
                <a:gdLst>
                  <a:gd name="T0" fmla="*/ 0 w 20"/>
                  <a:gd name="T1" fmla="*/ 19 h 207"/>
                  <a:gd name="T2" fmla="*/ 0 w 20"/>
                  <a:gd name="T3" fmla="*/ 207 h 207"/>
                  <a:gd name="T4" fmla="*/ 20 w 20"/>
                  <a:gd name="T5" fmla="*/ 207 h 207"/>
                  <a:gd name="T6" fmla="*/ 20 w 20"/>
                  <a:gd name="T7" fmla="*/ 0 h 207"/>
                  <a:gd name="T8" fmla="*/ 0 w 20"/>
                  <a:gd name="T9" fmla="*/ 19 h 207"/>
                </a:gdLst>
                <a:ahLst/>
                <a:cxnLst>
                  <a:cxn ang="0">
                    <a:pos x="T0" y="T1"/>
                  </a:cxn>
                  <a:cxn ang="0">
                    <a:pos x="T2" y="T3"/>
                  </a:cxn>
                  <a:cxn ang="0">
                    <a:pos x="T4" y="T5"/>
                  </a:cxn>
                  <a:cxn ang="0">
                    <a:pos x="T6" y="T7"/>
                  </a:cxn>
                  <a:cxn ang="0">
                    <a:pos x="T8" y="T9"/>
                  </a:cxn>
                </a:cxnLst>
                <a:rect l="0" t="0" r="r" b="b"/>
                <a:pathLst>
                  <a:path w="20" h="207">
                    <a:moveTo>
                      <a:pt x="0" y="19"/>
                    </a:moveTo>
                    <a:lnTo>
                      <a:pt x="0" y="207"/>
                    </a:lnTo>
                    <a:lnTo>
                      <a:pt x="20" y="207"/>
                    </a:lnTo>
                    <a:lnTo>
                      <a:pt x="20"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65">
                <a:extLst>
                  <a:ext uri="{FF2B5EF4-FFF2-40B4-BE49-F238E27FC236}">
                    <a16:creationId xmlns:a16="http://schemas.microsoft.com/office/drawing/2014/main" id="{9A242FFD-2AB6-F74E-BBBF-C5A51271CAEB}"/>
                  </a:ext>
                </a:extLst>
              </p:cNvPr>
              <p:cNvSpPr>
                <a:spLocks/>
              </p:cNvSpPr>
              <p:nvPr/>
            </p:nvSpPr>
            <p:spPr bwMode="auto">
              <a:xfrm>
                <a:off x="3050" y="2041"/>
                <a:ext cx="19" cy="168"/>
              </a:xfrm>
              <a:custGeom>
                <a:avLst/>
                <a:gdLst>
                  <a:gd name="T0" fmla="*/ 0 w 19"/>
                  <a:gd name="T1" fmla="*/ 19 h 168"/>
                  <a:gd name="T2" fmla="*/ 0 w 19"/>
                  <a:gd name="T3" fmla="*/ 168 h 168"/>
                  <a:gd name="T4" fmla="*/ 19 w 19"/>
                  <a:gd name="T5" fmla="*/ 168 h 168"/>
                  <a:gd name="T6" fmla="*/ 19 w 19"/>
                  <a:gd name="T7" fmla="*/ 0 h 168"/>
                  <a:gd name="T8" fmla="*/ 0 w 19"/>
                  <a:gd name="T9" fmla="*/ 19 h 168"/>
                </a:gdLst>
                <a:ahLst/>
                <a:cxnLst>
                  <a:cxn ang="0">
                    <a:pos x="T0" y="T1"/>
                  </a:cxn>
                  <a:cxn ang="0">
                    <a:pos x="T2" y="T3"/>
                  </a:cxn>
                  <a:cxn ang="0">
                    <a:pos x="T4" y="T5"/>
                  </a:cxn>
                  <a:cxn ang="0">
                    <a:pos x="T6" y="T7"/>
                  </a:cxn>
                  <a:cxn ang="0">
                    <a:pos x="T8" y="T9"/>
                  </a:cxn>
                </a:cxnLst>
                <a:rect l="0" t="0" r="r" b="b"/>
                <a:pathLst>
                  <a:path w="19" h="168">
                    <a:moveTo>
                      <a:pt x="0" y="19"/>
                    </a:moveTo>
                    <a:lnTo>
                      <a:pt x="0" y="168"/>
                    </a:lnTo>
                    <a:lnTo>
                      <a:pt x="19" y="168"/>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166">
                <a:extLst>
                  <a:ext uri="{FF2B5EF4-FFF2-40B4-BE49-F238E27FC236}">
                    <a16:creationId xmlns:a16="http://schemas.microsoft.com/office/drawing/2014/main" id="{2FF061C4-2F0A-354D-BE76-0E5B17EAAFF1}"/>
                  </a:ext>
                </a:extLst>
              </p:cNvPr>
              <p:cNvSpPr>
                <a:spLocks/>
              </p:cNvSpPr>
              <p:nvPr/>
            </p:nvSpPr>
            <p:spPr bwMode="auto">
              <a:xfrm>
                <a:off x="3010" y="2021"/>
                <a:ext cx="20" cy="188"/>
              </a:xfrm>
              <a:custGeom>
                <a:avLst/>
                <a:gdLst>
                  <a:gd name="T0" fmla="*/ 0 w 20"/>
                  <a:gd name="T1" fmla="*/ 0 h 188"/>
                  <a:gd name="T2" fmla="*/ 0 w 20"/>
                  <a:gd name="T3" fmla="*/ 188 h 188"/>
                  <a:gd name="T4" fmla="*/ 20 w 20"/>
                  <a:gd name="T5" fmla="*/ 188 h 188"/>
                  <a:gd name="T6" fmla="*/ 20 w 20"/>
                  <a:gd name="T7" fmla="*/ 20 h 188"/>
                  <a:gd name="T8" fmla="*/ 0 w 20"/>
                  <a:gd name="T9" fmla="*/ 0 h 188"/>
                </a:gdLst>
                <a:ahLst/>
                <a:cxnLst>
                  <a:cxn ang="0">
                    <a:pos x="T0" y="T1"/>
                  </a:cxn>
                  <a:cxn ang="0">
                    <a:pos x="T2" y="T3"/>
                  </a:cxn>
                  <a:cxn ang="0">
                    <a:pos x="T4" y="T5"/>
                  </a:cxn>
                  <a:cxn ang="0">
                    <a:pos x="T6" y="T7"/>
                  </a:cxn>
                  <a:cxn ang="0">
                    <a:pos x="T8" y="T9"/>
                  </a:cxn>
                </a:cxnLst>
                <a:rect l="0" t="0" r="r" b="b"/>
                <a:pathLst>
                  <a:path w="20" h="188">
                    <a:moveTo>
                      <a:pt x="0" y="0"/>
                    </a:moveTo>
                    <a:lnTo>
                      <a:pt x="0" y="188"/>
                    </a:lnTo>
                    <a:lnTo>
                      <a:pt x="20" y="188"/>
                    </a:lnTo>
                    <a:lnTo>
                      <a:pt x="20" y="2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167">
                <a:extLst>
                  <a:ext uri="{FF2B5EF4-FFF2-40B4-BE49-F238E27FC236}">
                    <a16:creationId xmlns:a16="http://schemas.microsoft.com/office/drawing/2014/main" id="{D4656CA1-0991-124B-9BC8-5F2817DB902F}"/>
                  </a:ext>
                </a:extLst>
              </p:cNvPr>
              <p:cNvSpPr>
                <a:spLocks/>
              </p:cNvSpPr>
              <p:nvPr/>
            </p:nvSpPr>
            <p:spPr bwMode="auto">
              <a:xfrm>
                <a:off x="3128" y="1996"/>
                <a:ext cx="20" cy="213"/>
              </a:xfrm>
              <a:custGeom>
                <a:avLst/>
                <a:gdLst>
                  <a:gd name="T0" fmla="*/ 0 w 20"/>
                  <a:gd name="T1" fmla="*/ 0 h 213"/>
                  <a:gd name="T2" fmla="*/ 0 w 20"/>
                  <a:gd name="T3" fmla="*/ 213 h 213"/>
                  <a:gd name="T4" fmla="*/ 20 w 20"/>
                  <a:gd name="T5" fmla="*/ 213 h 213"/>
                  <a:gd name="T6" fmla="*/ 20 w 20"/>
                  <a:gd name="T7" fmla="*/ 20 h 213"/>
                  <a:gd name="T8" fmla="*/ 0 w 20"/>
                  <a:gd name="T9" fmla="*/ 0 h 213"/>
                </a:gdLst>
                <a:ahLst/>
                <a:cxnLst>
                  <a:cxn ang="0">
                    <a:pos x="T0" y="T1"/>
                  </a:cxn>
                  <a:cxn ang="0">
                    <a:pos x="T2" y="T3"/>
                  </a:cxn>
                  <a:cxn ang="0">
                    <a:pos x="T4" y="T5"/>
                  </a:cxn>
                  <a:cxn ang="0">
                    <a:pos x="T6" y="T7"/>
                  </a:cxn>
                  <a:cxn ang="0">
                    <a:pos x="T8" y="T9"/>
                  </a:cxn>
                </a:cxnLst>
                <a:rect l="0" t="0" r="r" b="b"/>
                <a:pathLst>
                  <a:path w="20" h="213">
                    <a:moveTo>
                      <a:pt x="0" y="0"/>
                    </a:moveTo>
                    <a:lnTo>
                      <a:pt x="0" y="213"/>
                    </a:lnTo>
                    <a:lnTo>
                      <a:pt x="20" y="213"/>
                    </a:lnTo>
                    <a:lnTo>
                      <a:pt x="20" y="2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168">
                <a:extLst>
                  <a:ext uri="{FF2B5EF4-FFF2-40B4-BE49-F238E27FC236}">
                    <a16:creationId xmlns:a16="http://schemas.microsoft.com/office/drawing/2014/main" id="{1189538C-8237-594A-8EF7-4F12A05DBF73}"/>
                  </a:ext>
                </a:extLst>
              </p:cNvPr>
              <p:cNvSpPr>
                <a:spLocks/>
              </p:cNvSpPr>
              <p:nvPr/>
            </p:nvSpPr>
            <p:spPr bwMode="auto">
              <a:xfrm>
                <a:off x="2854" y="1918"/>
                <a:ext cx="294" cy="206"/>
              </a:xfrm>
              <a:custGeom>
                <a:avLst/>
                <a:gdLst>
                  <a:gd name="T0" fmla="*/ 294 w 294"/>
                  <a:gd name="T1" fmla="*/ 0 h 206"/>
                  <a:gd name="T2" fmla="*/ 225 w 294"/>
                  <a:gd name="T3" fmla="*/ 0 h 206"/>
                  <a:gd name="T4" fmla="*/ 253 w 294"/>
                  <a:gd name="T5" fmla="*/ 27 h 206"/>
                  <a:gd name="T6" fmla="*/ 196 w 294"/>
                  <a:gd name="T7" fmla="*/ 84 h 206"/>
                  <a:gd name="T8" fmla="*/ 146 w 294"/>
                  <a:gd name="T9" fmla="*/ 35 h 206"/>
                  <a:gd name="T10" fmla="*/ 0 w 294"/>
                  <a:gd name="T11" fmla="*/ 179 h 206"/>
                  <a:gd name="T12" fmla="*/ 0 w 294"/>
                  <a:gd name="T13" fmla="*/ 206 h 206"/>
                  <a:gd name="T14" fmla="*/ 146 w 294"/>
                  <a:gd name="T15" fmla="*/ 62 h 206"/>
                  <a:gd name="T16" fmla="*/ 196 w 294"/>
                  <a:gd name="T17" fmla="*/ 111 h 206"/>
                  <a:gd name="T18" fmla="*/ 266 w 294"/>
                  <a:gd name="T19" fmla="*/ 41 h 206"/>
                  <a:gd name="T20" fmla="*/ 294 w 294"/>
                  <a:gd name="T21" fmla="*/ 68 h 206"/>
                  <a:gd name="T22" fmla="*/ 294 w 294"/>
                  <a:gd name="T2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6">
                    <a:moveTo>
                      <a:pt x="294" y="0"/>
                    </a:moveTo>
                    <a:lnTo>
                      <a:pt x="225" y="0"/>
                    </a:lnTo>
                    <a:lnTo>
                      <a:pt x="253" y="27"/>
                    </a:lnTo>
                    <a:lnTo>
                      <a:pt x="196" y="84"/>
                    </a:lnTo>
                    <a:lnTo>
                      <a:pt x="146" y="35"/>
                    </a:lnTo>
                    <a:lnTo>
                      <a:pt x="0" y="179"/>
                    </a:lnTo>
                    <a:lnTo>
                      <a:pt x="0" y="206"/>
                    </a:lnTo>
                    <a:lnTo>
                      <a:pt x="146" y="62"/>
                    </a:lnTo>
                    <a:lnTo>
                      <a:pt x="196" y="111"/>
                    </a:lnTo>
                    <a:lnTo>
                      <a:pt x="266" y="41"/>
                    </a:lnTo>
                    <a:lnTo>
                      <a:pt x="294" y="68"/>
                    </a:lnTo>
                    <a:lnTo>
                      <a:pt x="29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75034F9F-0305-C64F-93D9-F193707787C7}"/>
              </a:ext>
            </a:extLst>
          </p:cNvPr>
          <p:cNvGrpSpPr/>
          <p:nvPr/>
        </p:nvGrpSpPr>
        <p:grpSpPr>
          <a:xfrm>
            <a:off x="5752829" y="4898818"/>
            <a:ext cx="698427" cy="895769"/>
            <a:chOff x="6302718" y="4543012"/>
            <a:chExt cx="698427" cy="895769"/>
          </a:xfrm>
        </p:grpSpPr>
        <p:sp>
          <p:nvSpPr>
            <p:cNvPr id="179" name="Freeform 182">
              <a:extLst>
                <a:ext uri="{FF2B5EF4-FFF2-40B4-BE49-F238E27FC236}">
                  <a16:creationId xmlns:a16="http://schemas.microsoft.com/office/drawing/2014/main" id="{74A6490D-34AA-1C4B-A20F-2D1848E7745C}"/>
                </a:ext>
              </a:extLst>
            </p:cNvPr>
            <p:cNvSpPr/>
            <p:nvPr/>
          </p:nvSpPr>
          <p:spPr bwMode="auto">
            <a:xfrm>
              <a:off x="6302718" y="4543012"/>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0" name="Group 34">
              <a:extLst>
                <a:ext uri="{FF2B5EF4-FFF2-40B4-BE49-F238E27FC236}">
                  <a16:creationId xmlns:a16="http://schemas.microsoft.com/office/drawing/2014/main" id="{D1475B3A-D1D6-1047-A3A1-237B66E8AEE6}"/>
                </a:ext>
              </a:extLst>
            </p:cNvPr>
            <p:cNvGrpSpPr>
              <a:grpSpLocks noChangeAspect="1"/>
            </p:cNvGrpSpPr>
            <p:nvPr/>
          </p:nvGrpSpPr>
          <p:grpSpPr bwMode="auto">
            <a:xfrm>
              <a:off x="6468969" y="4843542"/>
              <a:ext cx="428893" cy="460478"/>
              <a:chOff x="5315" y="1293"/>
              <a:chExt cx="258" cy="277"/>
            </a:xfrm>
          </p:grpSpPr>
          <p:sp>
            <p:nvSpPr>
              <p:cNvPr id="181" name="AutoShape 33">
                <a:extLst>
                  <a:ext uri="{FF2B5EF4-FFF2-40B4-BE49-F238E27FC236}">
                    <a16:creationId xmlns:a16="http://schemas.microsoft.com/office/drawing/2014/main" id="{CF0750AD-442D-F84D-93E3-8BB9AF2AEDBD}"/>
                  </a:ext>
                </a:extLst>
              </p:cNvPr>
              <p:cNvSpPr>
                <a:spLocks noChangeAspect="1" noChangeArrowheads="1" noTextEdit="1"/>
              </p:cNvSpPr>
              <p:nvPr/>
            </p:nvSpPr>
            <p:spPr bwMode="auto">
              <a:xfrm>
                <a:off x="5315" y="1293"/>
                <a:ext cx="25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35">
                <a:extLst>
                  <a:ext uri="{FF2B5EF4-FFF2-40B4-BE49-F238E27FC236}">
                    <a16:creationId xmlns:a16="http://schemas.microsoft.com/office/drawing/2014/main" id="{FCBA6227-4A80-B444-9906-3C123A224860}"/>
                  </a:ext>
                </a:extLst>
              </p:cNvPr>
              <p:cNvSpPr>
                <a:spLocks/>
              </p:cNvSpPr>
              <p:nvPr/>
            </p:nvSpPr>
            <p:spPr bwMode="auto">
              <a:xfrm>
                <a:off x="5349" y="1293"/>
                <a:ext cx="104" cy="104"/>
              </a:xfrm>
              <a:custGeom>
                <a:avLst/>
                <a:gdLst>
                  <a:gd name="T0" fmla="*/ 16 w 96"/>
                  <a:gd name="T1" fmla="*/ 48 h 96"/>
                  <a:gd name="T2" fmla="*/ 48 w 96"/>
                  <a:gd name="T3" fmla="*/ 16 h 96"/>
                  <a:gd name="T4" fmla="*/ 80 w 96"/>
                  <a:gd name="T5" fmla="*/ 48 h 96"/>
                  <a:gd name="T6" fmla="*/ 80 w 96"/>
                  <a:gd name="T7" fmla="*/ 96 h 96"/>
                  <a:gd name="T8" fmla="*/ 96 w 96"/>
                  <a:gd name="T9" fmla="*/ 96 h 96"/>
                  <a:gd name="T10" fmla="*/ 96 w 96"/>
                  <a:gd name="T11" fmla="*/ 48 h 96"/>
                  <a:gd name="T12" fmla="*/ 48 w 96"/>
                  <a:gd name="T13" fmla="*/ 0 h 96"/>
                  <a:gd name="T14" fmla="*/ 0 w 96"/>
                  <a:gd name="T15" fmla="*/ 48 h 96"/>
                  <a:gd name="T16" fmla="*/ 0 w 96"/>
                  <a:gd name="T17" fmla="*/ 96 h 96"/>
                  <a:gd name="T18" fmla="*/ 16 w 96"/>
                  <a:gd name="T19" fmla="*/ 96 h 96"/>
                  <a:gd name="T20" fmla="*/ 16 w 9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6" y="48"/>
                    </a:moveTo>
                    <a:cubicBezTo>
                      <a:pt x="16" y="30"/>
                      <a:pt x="30" y="16"/>
                      <a:pt x="48" y="16"/>
                    </a:cubicBezTo>
                    <a:cubicBezTo>
                      <a:pt x="65" y="16"/>
                      <a:pt x="80" y="30"/>
                      <a:pt x="80" y="48"/>
                    </a:cubicBezTo>
                    <a:cubicBezTo>
                      <a:pt x="80" y="96"/>
                      <a:pt x="80" y="96"/>
                      <a:pt x="80" y="96"/>
                    </a:cubicBezTo>
                    <a:cubicBezTo>
                      <a:pt x="96" y="96"/>
                      <a:pt x="96" y="96"/>
                      <a:pt x="96" y="96"/>
                    </a:cubicBezTo>
                    <a:cubicBezTo>
                      <a:pt x="96" y="48"/>
                      <a:pt x="96" y="48"/>
                      <a:pt x="96" y="48"/>
                    </a:cubicBezTo>
                    <a:cubicBezTo>
                      <a:pt x="96" y="22"/>
                      <a:pt x="74" y="0"/>
                      <a:pt x="48" y="0"/>
                    </a:cubicBezTo>
                    <a:cubicBezTo>
                      <a:pt x="21" y="0"/>
                      <a:pt x="0" y="22"/>
                      <a:pt x="0" y="48"/>
                    </a:cubicBezTo>
                    <a:cubicBezTo>
                      <a:pt x="0" y="96"/>
                      <a:pt x="0" y="96"/>
                      <a:pt x="0" y="96"/>
                    </a:cubicBezTo>
                    <a:cubicBezTo>
                      <a:pt x="16" y="96"/>
                      <a:pt x="16" y="96"/>
                      <a:pt x="16" y="96"/>
                    </a:cubicBezTo>
                    <a:lnTo>
                      <a:pt x="16" y="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36">
                <a:extLst>
                  <a:ext uri="{FF2B5EF4-FFF2-40B4-BE49-F238E27FC236}">
                    <a16:creationId xmlns:a16="http://schemas.microsoft.com/office/drawing/2014/main" id="{BD4EE6EB-BB48-1E47-9FD9-4D75261AA2B2}"/>
                  </a:ext>
                </a:extLst>
              </p:cNvPr>
              <p:cNvSpPr>
                <a:spLocks/>
              </p:cNvSpPr>
              <p:nvPr/>
            </p:nvSpPr>
            <p:spPr bwMode="auto">
              <a:xfrm>
                <a:off x="5315" y="1362"/>
                <a:ext cx="172" cy="191"/>
              </a:xfrm>
              <a:custGeom>
                <a:avLst/>
                <a:gdLst>
                  <a:gd name="T0" fmla="*/ 17 w 172"/>
                  <a:gd name="T1" fmla="*/ 173 h 191"/>
                  <a:gd name="T2" fmla="*/ 17 w 172"/>
                  <a:gd name="T3" fmla="*/ 18 h 191"/>
                  <a:gd name="T4" fmla="*/ 155 w 172"/>
                  <a:gd name="T5" fmla="*/ 18 h 191"/>
                  <a:gd name="T6" fmla="*/ 155 w 172"/>
                  <a:gd name="T7" fmla="*/ 69 h 191"/>
                  <a:gd name="T8" fmla="*/ 172 w 172"/>
                  <a:gd name="T9" fmla="*/ 69 h 191"/>
                  <a:gd name="T10" fmla="*/ 172 w 172"/>
                  <a:gd name="T11" fmla="*/ 0 h 191"/>
                  <a:gd name="T12" fmla="*/ 0 w 172"/>
                  <a:gd name="T13" fmla="*/ 0 h 191"/>
                  <a:gd name="T14" fmla="*/ 0 w 172"/>
                  <a:gd name="T15" fmla="*/ 191 h 191"/>
                  <a:gd name="T16" fmla="*/ 69 w 172"/>
                  <a:gd name="T17" fmla="*/ 191 h 191"/>
                  <a:gd name="T18" fmla="*/ 69 w 172"/>
                  <a:gd name="T19" fmla="*/ 173 h 191"/>
                  <a:gd name="T20" fmla="*/ 17 w 172"/>
                  <a:gd name="T21" fmla="*/ 17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91">
                    <a:moveTo>
                      <a:pt x="17" y="173"/>
                    </a:moveTo>
                    <a:lnTo>
                      <a:pt x="17" y="18"/>
                    </a:lnTo>
                    <a:lnTo>
                      <a:pt x="155" y="18"/>
                    </a:lnTo>
                    <a:lnTo>
                      <a:pt x="155" y="69"/>
                    </a:lnTo>
                    <a:lnTo>
                      <a:pt x="172" y="69"/>
                    </a:lnTo>
                    <a:lnTo>
                      <a:pt x="172" y="0"/>
                    </a:lnTo>
                    <a:lnTo>
                      <a:pt x="0" y="0"/>
                    </a:lnTo>
                    <a:lnTo>
                      <a:pt x="0" y="191"/>
                    </a:lnTo>
                    <a:lnTo>
                      <a:pt x="69" y="191"/>
                    </a:lnTo>
                    <a:lnTo>
                      <a:pt x="69" y="173"/>
                    </a:lnTo>
                    <a:lnTo>
                      <a:pt x="17" y="1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37">
                <a:extLst>
                  <a:ext uri="{FF2B5EF4-FFF2-40B4-BE49-F238E27FC236}">
                    <a16:creationId xmlns:a16="http://schemas.microsoft.com/office/drawing/2014/main" id="{AA62983F-D9E8-5A48-8030-2C0FB7A1496A}"/>
                  </a:ext>
                </a:extLst>
              </p:cNvPr>
              <p:cNvSpPr>
                <a:spLocks noEditPoints="1"/>
              </p:cNvSpPr>
              <p:nvPr/>
            </p:nvSpPr>
            <p:spPr bwMode="auto">
              <a:xfrm>
                <a:off x="5384" y="1431"/>
                <a:ext cx="189" cy="139"/>
              </a:xfrm>
              <a:custGeom>
                <a:avLst/>
                <a:gdLst>
                  <a:gd name="T0" fmla="*/ 103 w 189"/>
                  <a:gd name="T1" fmla="*/ 0 h 139"/>
                  <a:gd name="T2" fmla="*/ 86 w 189"/>
                  <a:gd name="T3" fmla="*/ 0 h 139"/>
                  <a:gd name="T4" fmla="*/ 0 w 189"/>
                  <a:gd name="T5" fmla="*/ 0 h 139"/>
                  <a:gd name="T6" fmla="*/ 0 w 189"/>
                  <a:gd name="T7" fmla="*/ 104 h 139"/>
                  <a:gd name="T8" fmla="*/ 0 w 189"/>
                  <a:gd name="T9" fmla="*/ 122 h 139"/>
                  <a:gd name="T10" fmla="*/ 0 w 189"/>
                  <a:gd name="T11" fmla="*/ 139 h 139"/>
                  <a:gd name="T12" fmla="*/ 189 w 189"/>
                  <a:gd name="T13" fmla="*/ 139 h 139"/>
                  <a:gd name="T14" fmla="*/ 189 w 189"/>
                  <a:gd name="T15" fmla="*/ 0 h 139"/>
                  <a:gd name="T16" fmla="*/ 103 w 189"/>
                  <a:gd name="T17" fmla="*/ 0 h 139"/>
                  <a:gd name="T18" fmla="*/ 172 w 189"/>
                  <a:gd name="T19" fmla="*/ 122 h 139"/>
                  <a:gd name="T20" fmla="*/ 17 w 189"/>
                  <a:gd name="T21" fmla="*/ 122 h 139"/>
                  <a:gd name="T22" fmla="*/ 17 w 189"/>
                  <a:gd name="T23" fmla="*/ 122 h 139"/>
                  <a:gd name="T24" fmla="*/ 17 w 189"/>
                  <a:gd name="T25" fmla="*/ 104 h 139"/>
                  <a:gd name="T26" fmla="*/ 17 w 189"/>
                  <a:gd name="T27" fmla="*/ 18 h 139"/>
                  <a:gd name="T28" fmla="*/ 86 w 189"/>
                  <a:gd name="T29" fmla="*/ 18 h 139"/>
                  <a:gd name="T30" fmla="*/ 103 w 189"/>
                  <a:gd name="T31" fmla="*/ 18 h 139"/>
                  <a:gd name="T32" fmla="*/ 172 w 189"/>
                  <a:gd name="T33" fmla="*/ 18 h 139"/>
                  <a:gd name="T34" fmla="*/ 172 w 189"/>
                  <a:gd name="T35" fmla="*/ 12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9">
                    <a:moveTo>
                      <a:pt x="103" y="0"/>
                    </a:moveTo>
                    <a:lnTo>
                      <a:pt x="86" y="0"/>
                    </a:lnTo>
                    <a:lnTo>
                      <a:pt x="0" y="0"/>
                    </a:lnTo>
                    <a:lnTo>
                      <a:pt x="0" y="104"/>
                    </a:lnTo>
                    <a:lnTo>
                      <a:pt x="0" y="122"/>
                    </a:lnTo>
                    <a:lnTo>
                      <a:pt x="0" y="139"/>
                    </a:lnTo>
                    <a:lnTo>
                      <a:pt x="189" y="139"/>
                    </a:lnTo>
                    <a:lnTo>
                      <a:pt x="189" y="0"/>
                    </a:lnTo>
                    <a:lnTo>
                      <a:pt x="103" y="0"/>
                    </a:lnTo>
                    <a:close/>
                    <a:moveTo>
                      <a:pt x="172" y="122"/>
                    </a:moveTo>
                    <a:lnTo>
                      <a:pt x="17" y="122"/>
                    </a:lnTo>
                    <a:lnTo>
                      <a:pt x="17" y="122"/>
                    </a:lnTo>
                    <a:lnTo>
                      <a:pt x="17" y="104"/>
                    </a:lnTo>
                    <a:lnTo>
                      <a:pt x="17" y="18"/>
                    </a:lnTo>
                    <a:lnTo>
                      <a:pt x="86" y="18"/>
                    </a:lnTo>
                    <a:lnTo>
                      <a:pt x="103" y="18"/>
                    </a:lnTo>
                    <a:lnTo>
                      <a:pt x="172" y="18"/>
                    </a:lnTo>
                    <a:lnTo>
                      <a:pt x="172" y="1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38">
                <a:extLst>
                  <a:ext uri="{FF2B5EF4-FFF2-40B4-BE49-F238E27FC236}">
                    <a16:creationId xmlns:a16="http://schemas.microsoft.com/office/drawing/2014/main" id="{4A6C14F9-5E93-0044-97AA-6FB3BB479123}"/>
                  </a:ext>
                </a:extLst>
              </p:cNvPr>
              <p:cNvSpPr>
                <a:spLocks/>
              </p:cNvSpPr>
              <p:nvPr/>
            </p:nvSpPr>
            <p:spPr bwMode="auto">
              <a:xfrm>
                <a:off x="5435" y="1466"/>
                <a:ext cx="86" cy="69"/>
              </a:xfrm>
              <a:custGeom>
                <a:avLst/>
                <a:gdLst>
                  <a:gd name="T0" fmla="*/ 64 w 80"/>
                  <a:gd name="T1" fmla="*/ 24 h 64"/>
                  <a:gd name="T2" fmla="*/ 40 w 80"/>
                  <a:gd name="T3" fmla="*/ 48 h 64"/>
                  <a:gd name="T4" fmla="*/ 16 w 80"/>
                  <a:gd name="T5" fmla="*/ 24 h 64"/>
                  <a:gd name="T6" fmla="*/ 16 w 80"/>
                  <a:gd name="T7" fmla="*/ 0 h 64"/>
                  <a:gd name="T8" fmla="*/ 0 w 80"/>
                  <a:gd name="T9" fmla="*/ 0 h 64"/>
                  <a:gd name="T10" fmla="*/ 0 w 80"/>
                  <a:gd name="T11" fmla="*/ 24 h 64"/>
                  <a:gd name="T12" fmla="*/ 40 w 80"/>
                  <a:gd name="T13" fmla="*/ 64 h 64"/>
                  <a:gd name="T14" fmla="*/ 80 w 80"/>
                  <a:gd name="T15" fmla="*/ 24 h 64"/>
                  <a:gd name="T16" fmla="*/ 80 w 80"/>
                  <a:gd name="T17" fmla="*/ 0 h 64"/>
                  <a:gd name="T18" fmla="*/ 64 w 80"/>
                  <a:gd name="T19" fmla="*/ 0 h 64"/>
                  <a:gd name="T20" fmla="*/ 64 w 80"/>
                  <a:gd name="T21"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4">
                    <a:moveTo>
                      <a:pt x="64" y="24"/>
                    </a:moveTo>
                    <a:cubicBezTo>
                      <a:pt x="64" y="37"/>
                      <a:pt x="53" y="48"/>
                      <a:pt x="40" y="48"/>
                    </a:cubicBezTo>
                    <a:cubicBezTo>
                      <a:pt x="27" y="48"/>
                      <a:pt x="16" y="37"/>
                      <a:pt x="16" y="24"/>
                    </a:cubicBezTo>
                    <a:cubicBezTo>
                      <a:pt x="16" y="0"/>
                      <a:pt x="16" y="0"/>
                      <a:pt x="16" y="0"/>
                    </a:cubicBezTo>
                    <a:cubicBezTo>
                      <a:pt x="0" y="0"/>
                      <a:pt x="0" y="0"/>
                      <a:pt x="0" y="0"/>
                    </a:cubicBezTo>
                    <a:cubicBezTo>
                      <a:pt x="0" y="24"/>
                      <a:pt x="0" y="24"/>
                      <a:pt x="0" y="24"/>
                    </a:cubicBezTo>
                    <a:cubicBezTo>
                      <a:pt x="0" y="46"/>
                      <a:pt x="18" y="64"/>
                      <a:pt x="40" y="64"/>
                    </a:cubicBezTo>
                    <a:cubicBezTo>
                      <a:pt x="62" y="64"/>
                      <a:pt x="80" y="46"/>
                      <a:pt x="80" y="24"/>
                    </a:cubicBezTo>
                    <a:cubicBezTo>
                      <a:pt x="80" y="0"/>
                      <a:pt x="80" y="0"/>
                      <a:pt x="80" y="0"/>
                    </a:cubicBezTo>
                    <a:cubicBezTo>
                      <a:pt x="64" y="0"/>
                      <a:pt x="64" y="0"/>
                      <a:pt x="64" y="0"/>
                    </a:cubicBezTo>
                    <a:lnTo>
                      <a:pt x="64" y="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38BD9776-2A26-E144-B99B-B4B86141192D}"/>
              </a:ext>
            </a:extLst>
          </p:cNvPr>
          <p:cNvGrpSpPr/>
          <p:nvPr/>
        </p:nvGrpSpPr>
        <p:grpSpPr>
          <a:xfrm>
            <a:off x="2718588" y="4887846"/>
            <a:ext cx="698427" cy="895769"/>
            <a:chOff x="1227646" y="4723313"/>
            <a:chExt cx="698427" cy="895769"/>
          </a:xfrm>
        </p:grpSpPr>
        <p:sp>
          <p:nvSpPr>
            <p:cNvPr id="186" name="Freeform 182">
              <a:extLst>
                <a:ext uri="{FF2B5EF4-FFF2-40B4-BE49-F238E27FC236}">
                  <a16:creationId xmlns:a16="http://schemas.microsoft.com/office/drawing/2014/main" id="{BFD687BD-B167-BD48-8564-37051F992274}"/>
                </a:ext>
              </a:extLst>
            </p:cNvPr>
            <p:cNvSpPr/>
            <p:nvPr/>
          </p:nvSpPr>
          <p:spPr bwMode="auto">
            <a:xfrm>
              <a:off x="1227646" y="4723313"/>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23">
              <a:extLst>
                <a:ext uri="{FF2B5EF4-FFF2-40B4-BE49-F238E27FC236}">
                  <a16:creationId xmlns:a16="http://schemas.microsoft.com/office/drawing/2014/main" id="{33B3B179-E830-204A-BCA4-7434AAB04665}"/>
                </a:ext>
              </a:extLst>
            </p:cNvPr>
            <p:cNvGrpSpPr>
              <a:grpSpLocks noChangeAspect="1"/>
            </p:cNvGrpSpPr>
            <p:nvPr/>
          </p:nvGrpSpPr>
          <p:grpSpPr bwMode="auto">
            <a:xfrm>
              <a:off x="1323200" y="5056597"/>
              <a:ext cx="489277" cy="358464"/>
              <a:chOff x="3659" y="1326"/>
              <a:chExt cx="288" cy="211"/>
            </a:xfrm>
          </p:grpSpPr>
          <p:sp>
            <p:nvSpPr>
              <p:cNvPr id="193" name="AutoShape 22">
                <a:extLst>
                  <a:ext uri="{FF2B5EF4-FFF2-40B4-BE49-F238E27FC236}">
                    <a16:creationId xmlns:a16="http://schemas.microsoft.com/office/drawing/2014/main" id="{8889A4A9-ECC8-5E43-8052-6E1E860A5E10}"/>
                  </a:ext>
                </a:extLst>
              </p:cNvPr>
              <p:cNvSpPr>
                <a:spLocks noChangeAspect="1" noChangeArrowheads="1" noTextEdit="1"/>
              </p:cNvSpPr>
              <p:nvPr/>
            </p:nvSpPr>
            <p:spPr bwMode="auto">
              <a:xfrm>
                <a:off x="3659" y="1326"/>
                <a:ext cx="2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24">
                <a:extLst>
                  <a:ext uri="{FF2B5EF4-FFF2-40B4-BE49-F238E27FC236}">
                    <a16:creationId xmlns:a16="http://schemas.microsoft.com/office/drawing/2014/main" id="{B10E2410-3977-8040-B305-4F7DAA6A0E83}"/>
                  </a:ext>
                </a:extLst>
              </p:cNvPr>
              <p:cNvSpPr>
                <a:spLocks noEditPoints="1"/>
              </p:cNvSpPr>
              <p:nvPr/>
            </p:nvSpPr>
            <p:spPr bwMode="auto">
              <a:xfrm>
                <a:off x="3659" y="1326"/>
                <a:ext cx="230" cy="211"/>
              </a:xfrm>
              <a:custGeom>
                <a:avLst/>
                <a:gdLst>
                  <a:gd name="T0" fmla="*/ 173 w 230"/>
                  <a:gd name="T1" fmla="*/ 0 h 211"/>
                  <a:gd name="T2" fmla="*/ 57 w 230"/>
                  <a:gd name="T3" fmla="*/ 57 h 211"/>
                  <a:gd name="T4" fmla="*/ 57 w 230"/>
                  <a:gd name="T5" fmla="*/ 57 h 211"/>
                  <a:gd name="T6" fmla="*/ 0 w 230"/>
                  <a:gd name="T7" fmla="*/ 57 h 211"/>
                  <a:gd name="T8" fmla="*/ 0 w 230"/>
                  <a:gd name="T9" fmla="*/ 134 h 211"/>
                  <a:gd name="T10" fmla="*/ 39 w 230"/>
                  <a:gd name="T11" fmla="*/ 134 h 211"/>
                  <a:gd name="T12" fmla="*/ 57 w 230"/>
                  <a:gd name="T13" fmla="*/ 134 h 211"/>
                  <a:gd name="T14" fmla="*/ 77 w 230"/>
                  <a:gd name="T15" fmla="*/ 211 h 211"/>
                  <a:gd name="T16" fmla="*/ 96 w 230"/>
                  <a:gd name="T17" fmla="*/ 211 h 211"/>
                  <a:gd name="T18" fmla="*/ 115 w 230"/>
                  <a:gd name="T19" fmla="*/ 211 h 211"/>
                  <a:gd name="T20" fmla="*/ 135 w 230"/>
                  <a:gd name="T21" fmla="*/ 211 h 211"/>
                  <a:gd name="T22" fmla="*/ 121 w 230"/>
                  <a:gd name="T23" fmla="*/ 156 h 211"/>
                  <a:gd name="T24" fmla="*/ 173 w 230"/>
                  <a:gd name="T25" fmla="*/ 173 h 211"/>
                  <a:gd name="T26" fmla="*/ 192 w 230"/>
                  <a:gd name="T27" fmla="*/ 173 h 211"/>
                  <a:gd name="T28" fmla="*/ 230 w 230"/>
                  <a:gd name="T29" fmla="*/ 173 h 211"/>
                  <a:gd name="T30" fmla="*/ 230 w 230"/>
                  <a:gd name="T31" fmla="*/ 0 h 211"/>
                  <a:gd name="T32" fmla="*/ 192 w 230"/>
                  <a:gd name="T33" fmla="*/ 0 h 211"/>
                  <a:gd name="T34" fmla="*/ 173 w 230"/>
                  <a:gd name="T35" fmla="*/ 0 h 211"/>
                  <a:gd name="T36" fmla="*/ 39 w 230"/>
                  <a:gd name="T37" fmla="*/ 115 h 211"/>
                  <a:gd name="T38" fmla="*/ 19 w 230"/>
                  <a:gd name="T39" fmla="*/ 115 h 211"/>
                  <a:gd name="T40" fmla="*/ 19 w 230"/>
                  <a:gd name="T41" fmla="*/ 77 h 211"/>
                  <a:gd name="T42" fmla="*/ 39 w 230"/>
                  <a:gd name="T43" fmla="*/ 77 h 211"/>
                  <a:gd name="T44" fmla="*/ 39 w 230"/>
                  <a:gd name="T45" fmla="*/ 115 h 211"/>
                  <a:gd name="T46" fmla="*/ 110 w 230"/>
                  <a:gd name="T47" fmla="*/ 193 h 211"/>
                  <a:gd name="T48" fmla="*/ 92 w 230"/>
                  <a:gd name="T49" fmla="*/ 193 h 211"/>
                  <a:gd name="T50" fmla="*/ 79 w 230"/>
                  <a:gd name="T51" fmla="*/ 142 h 211"/>
                  <a:gd name="T52" fmla="*/ 99 w 230"/>
                  <a:gd name="T53" fmla="*/ 148 h 211"/>
                  <a:gd name="T54" fmla="*/ 110 w 230"/>
                  <a:gd name="T55" fmla="*/ 193 h 211"/>
                  <a:gd name="T56" fmla="*/ 173 w 230"/>
                  <a:gd name="T57" fmla="*/ 153 h 211"/>
                  <a:gd name="T58" fmla="*/ 64 w 230"/>
                  <a:gd name="T59" fmla="*/ 116 h 211"/>
                  <a:gd name="T60" fmla="*/ 60 w 230"/>
                  <a:gd name="T61" fmla="*/ 115 h 211"/>
                  <a:gd name="T62" fmla="*/ 57 w 230"/>
                  <a:gd name="T63" fmla="*/ 115 h 211"/>
                  <a:gd name="T64" fmla="*/ 57 w 230"/>
                  <a:gd name="T65" fmla="*/ 77 h 211"/>
                  <a:gd name="T66" fmla="*/ 63 w 230"/>
                  <a:gd name="T67" fmla="*/ 77 h 211"/>
                  <a:gd name="T68" fmla="*/ 66 w 230"/>
                  <a:gd name="T69" fmla="*/ 75 h 211"/>
                  <a:gd name="T70" fmla="*/ 173 w 230"/>
                  <a:gd name="T71" fmla="*/ 22 h 211"/>
                  <a:gd name="T72" fmla="*/ 173 w 230"/>
                  <a:gd name="T73" fmla="*/ 153 h 211"/>
                  <a:gd name="T74" fmla="*/ 211 w 230"/>
                  <a:gd name="T75" fmla="*/ 20 h 211"/>
                  <a:gd name="T76" fmla="*/ 211 w 230"/>
                  <a:gd name="T77" fmla="*/ 154 h 211"/>
                  <a:gd name="T78" fmla="*/ 192 w 230"/>
                  <a:gd name="T79" fmla="*/ 154 h 211"/>
                  <a:gd name="T80" fmla="*/ 192 w 230"/>
                  <a:gd name="T81" fmla="*/ 20 h 211"/>
                  <a:gd name="T82" fmla="*/ 211 w 230"/>
                  <a:gd name="T83"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211">
                    <a:moveTo>
                      <a:pt x="173" y="0"/>
                    </a:moveTo>
                    <a:lnTo>
                      <a:pt x="57" y="57"/>
                    </a:lnTo>
                    <a:lnTo>
                      <a:pt x="57" y="57"/>
                    </a:lnTo>
                    <a:lnTo>
                      <a:pt x="0" y="57"/>
                    </a:lnTo>
                    <a:lnTo>
                      <a:pt x="0" y="134"/>
                    </a:lnTo>
                    <a:lnTo>
                      <a:pt x="39" y="134"/>
                    </a:lnTo>
                    <a:lnTo>
                      <a:pt x="57" y="134"/>
                    </a:lnTo>
                    <a:lnTo>
                      <a:pt x="77" y="211"/>
                    </a:lnTo>
                    <a:lnTo>
                      <a:pt x="96" y="211"/>
                    </a:lnTo>
                    <a:lnTo>
                      <a:pt x="115" y="211"/>
                    </a:lnTo>
                    <a:lnTo>
                      <a:pt x="135" y="211"/>
                    </a:lnTo>
                    <a:lnTo>
                      <a:pt x="121" y="156"/>
                    </a:lnTo>
                    <a:lnTo>
                      <a:pt x="173" y="173"/>
                    </a:lnTo>
                    <a:lnTo>
                      <a:pt x="192" y="173"/>
                    </a:lnTo>
                    <a:lnTo>
                      <a:pt x="230" y="173"/>
                    </a:lnTo>
                    <a:lnTo>
                      <a:pt x="230" y="0"/>
                    </a:lnTo>
                    <a:lnTo>
                      <a:pt x="192" y="0"/>
                    </a:lnTo>
                    <a:lnTo>
                      <a:pt x="173" y="0"/>
                    </a:lnTo>
                    <a:close/>
                    <a:moveTo>
                      <a:pt x="39" y="115"/>
                    </a:moveTo>
                    <a:lnTo>
                      <a:pt x="19" y="115"/>
                    </a:lnTo>
                    <a:lnTo>
                      <a:pt x="19" y="77"/>
                    </a:lnTo>
                    <a:lnTo>
                      <a:pt x="39" y="77"/>
                    </a:lnTo>
                    <a:lnTo>
                      <a:pt x="39" y="115"/>
                    </a:lnTo>
                    <a:close/>
                    <a:moveTo>
                      <a:pt x="110" y="193"/>
                    </a:moveTo>
                    <a:lnTo>
                      <a:pt x="92" y="193"/>
                    </a:lnTo>
                    <a:lnTo>
                      <a:pt x="79" y="142"/>
                    </a:lnTo>
                    <a:lnTo>
                      <a:pt x="99" y="148"/>
                    </a:lnTo>
                    <a:lnTo>
                      <a:pt x="110" y="193"/>
                    </a:lnTo>
                    <a:close/>
                    <a:moveTo>
                      <a:pt x="173" y="153"/>
                    </a:moveTo>
                    <a:lnTo>
                      <a:pt x="64" y="116"/>
                    </a:lnTo>
                    <a:lnTo>
                      <a:pt x="60" y="115"/>
                    </a:lnTo>
                    <a:lnTo>
                      <a:pt x="57" y="115"/>
                    </a:lnTo>
                    <a:lnTo>
                      <a:pt x="57" y="77"/>
                    </a:lnTo>
                    <a:lnTo>
                      <a:pt x="63" y="77"/>
                    </a:lnTo>
                    <a:lnTo>
                      <a:pt x="66" y="75"/>
                    </a:lnTo>
                    <a:lnTo>
                      <a:pt x="173" y="22"/>
                    </a:lnTo>
                    <a:lnTo>
                      <a:pt x="173" y="153"/>
                    </a:lnTo>
                    <a:close/>
                    <a:moveTo>
                      <a:pt x="211" y="20"/>
                    </a:moveTo>
                    <a:lnTo>
                      <a:pt x="211" y="154"/>
                    </a:lnTo>
                    <a:lnTo>
                      <a:pt x="192" y="154"/>
                    </a:lnTo>
                    <a:lnTo>
                      <a:pt x="192" y="20"/>
                    </a:lnTo>
                    <a:lnTo>
                      <a:pt x="211" y="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25">
                <a:extLst>
                  <a:ext uri="{FF2B5EF4-FFF2-40B4-BE49-F238E27FC236}">
                    <a16:creationId xmlns:a16="http://schemas.microsoft.com/office/drawing/2014/main" id="{D2E84ECD-266B-4844-914B-BAAE0BD1A83D}"/>
                  </a:ext>
                </a:extLst>
              </p:cNvPr>
              <p:cNvSpPr>
                <a:spLocks/>
              </p:cNvSpPr>
              <p:nvPr/>
            </p:nvSpPr>
            <p:spPr bwMode="auto">
              <a:xfrm>
                <a:off x="3908" y="1403"/>
                <a:ext cx="39" cy="19"/>
              </a:xfrm>
              <a:custGeom>
                <a:avLst/>
                <a:gdLst>
                  <a:gd name="T0" fmla="*/ 9 w 36"/>
                  <a:gd name="T1" fmla="*/ 18 h 18"/>
                  <a:gd name="T2" fmla="*/ 27 w 36"/>
                  <a:gd name="T3" fmla="*/ 18 h 18"/>
                  <a:gd name="T4" fmla="*/ 36 w 36"/>
                  <a:gd name="T5" fmla="*/ 9 h 18"/>
                  <a:gd name="T6" fmla="*/ 27 w 36"/>
                  <a:gd name="T7" fmla="*/ 0 h 18"/>
                  <a:gd name="T8" fmla="*/ 9 w 36"/>
                  <a:gd name="T9" fmla="*/ 0 h 18"/>
                  <a:gd name="T10" fmla="*/ 0 w 36"/>
                  <a:gd name="T11" fmla="*/ 9 h 18"/>
                  <a:gd name="T12" fmla="*/ 9 w 36"/>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9" y="18"/>
                    </a:moveTo>
                    <a:cubicBezTo>
                      <a:pt x="27" y="18"/>
                      <a:pt x="27" y="18"/>
                      <a:pt x="27" y="18"/>
                    </a:cubicBezTo>
                    <a:cubicBezTo>
                      <a:pt x="32" y="18"/>
                      <a:pt x="36" y="14"/>
                      <a:pt x="36" y="9"/>
                    </a:cubicBezTo>
                    <a:cubicBezTo>
                      <a:pt x="36" y="4"/>
                      <a:pt x="32" y="0"/>
                      <a:pt x="27" y="0"/>
                    </a:cubicBezTo>
                    <a:cubicBezTo>
                      <a:pt x="9" y="0"/>
                      <a:pt x="9" y="0"/>
                      <a:pt x="9" y="0"/>
                    </a:cubicBezTo>
                    <a:cubicBezTo>
                      <a:pt x="4" y="0"/>
                      <a:pt x="0" y="4"/>
                      <a:pt x="0" y="9"/>
                    </a:cubicBezTo>
                    <a:cubicBezTo>
                      <a:pt x="0" y="14"/>
                      <a:pt x="4" y="18"/>
                      <a:pt x="9"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26">
                <a:extLst>
                  <a:ext uri="{FF2B5EF4-FFF2-40B4-BE49-F238E27FC236}">
                    <a16:creationId xmlns:a16="http://schemas.microsoft.com/office/drawing/2014/main" id="{93E6535B-EFE6-834B-A555-CBA53F1B600D}"/>
                  </a:ext>
                </a:extLst>
              </p:cNvPr>
              <p:cNvSpPr>
                <a:spLocks/>
              </p:cNvSpPr>
              <p:nvPr/>
            </p:nvSpPr>
            <p:spPr bwMode="auto">
              <a:xfrm>
                <a:off x="3908" y="1353"/>
                <a:ext cx="39" cy="31"/>
              </a:xfrm>
              <a:custGeom>
                <a:avLst/>
                <a:gdLst>
                  <a:gd name="T0" fmla="*/ 15 w 36"/>
                  <a:gd name="T1" fmla="*/ 27 h 29"/>
                  <a:gd name="T2" fmla="*/ 30 w 36"/>
                  <a:gd name="T3" fmla="*/ 18 h 29"/>
                  <a:gd name="T4" fmla="*/ 33 w 36"/>
                  <a:gd name="T5" fmla="*/ 6 h 29"/>
                  <a:gd name="T6" fmla="*/ 21 w 36"/>
                  <a:gd name="T7" fmla="*/ 3 h 29"/>
                  <a:gd name="T8" fmla="*/ 6 w 36"/>
                  <a:gd name="T9" fmla="*/ 12 h 29"/>
                  <a:gd name="T10" fmla="*/ 3 w 36"/>
                  <a:gd name="T11" fmla="*/ 24 h 29"/>
                  <a:gd name="T12" fmla="*/ 15 w 36"/>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36" h="29">
                    <a:moveTo>
                      <a:pt x="15" y="27"/>
                    </a:moveTo>
                    <a:cubicBezTo>
                      <a:pt x="30" y="18"/>
                      <a:pt x="30" y="18"/>
                      <a:pt x="30" y="18"/>
                    </a:cubicBezTo>
                    <a:cubicBezTo>
                      <a:pt x="34" y="16"/>
                      <a:pt x="36" y="10"/>
                      <a:pt x="33" y="6"/>
                    </a:cubicBezTo>
                    <a:cubicBezTo>
                      <a:pt x="31" y="2"/>
                      <a:pt x="26" y="0"/>
                      <a:pt x="21" y="3"/>
                    </a:cubicBezTo>
                    <a:cubicBezTo>
                      <a:pt x="6" y="12"/>
                      <a:pt x="6" y="12"/>
                      <a:pt x="6" y="12"/>
                    </a:cubicBezTo>
                    <a:cubicBezTo>
                      <a:pt x="2" y="14"/>
                      <a:pt x="0" y="19"/>
                      <a:pt x="3" y="24"/>
                    </a:cubicBezTo>
                    <a:cubicBezTo>
                      <a:pt x="5" y="28"/>
                      <a:pt x="11" y="29"/>
                      <a:pt x="15" y="2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27">
                <a:extLst>
                  <a:ext uri="{FF2B5EF4-FFF2-40B4-BE49-F238E27FC236}">
                    <a16:creationId xmlns:a16="http://schemas.microsoft.com/office/drawing/2014/main" id="{3001342C-231C-224C-BAFC-18926336D7B4}"/>
                  </a:ext>
                </a:extLst>
              </p:cNvPr>
              <p:cNvSpPr>
                <a:spLocks/>
              </p:cNvSpPr>
              <p:nvPr/>
            </p:nvSpPr>
            <p:spPr bwMode="auto">
              <a:xfrm>
                <a:off x="3908" y="1440"/>
                <a:ext cx="39" cy="31"/>
              </a:xfrm>
              <a:custGeom>
                <a:avLst/>
                <a:gdLst>
                  <a:gd name="T0" fmla="*/ 30 w 36"/>
                  <a:gd name="T1" fmla="*/ 12 h 29"/>
                  <a:gd name="T2" fmla="*/ 15 w 36"/>
                  <a:gd name="T3" fmla="*/ 3 h 29"/>
                  <a:gd name="T4" fmla="*/ 3 w 36"/>
                  <a:gd name="T5" fmla="*/ 6 h 29"/>
                  <a:gd name="T6" fmla="*/ 6 w 36"/>
                  <a:gd name="T7" fmla="*/ 18 h 29"/>
                  <a:gd name="T8" fmla="*/ 21 w 36"/>
                  <a:gd name="T9" fmla="*/ 27 h 29"/>
                  <a:gd name="T10" fmla="*/ 33 w 36"/>
                  <a:gd name="T11" fmla="*/ 24 h 29"/>
                  <a:gd name="T12" fmla="*/ 30 w 36"/>
                  <a:gd name="T13" fmla="*/ 12 h 29"/>
                </a:gdLst>
                <a:ahLst/>
                <a:cxnLst>
                  <a:cxn ang="0">
                    <a:pos x="T0" y="T1"/>
                  </a:cxn>
                  <a:cxn ang="0">
                    <a:pos x="T2" y="T3"/>
                  </a:cxn>
                  <a:cxn ang="0">
                    <a:pos x="T4" y="T5"/>
                  </a:cxn>
                  <a:cxn ang="0">
                    <a:pos x="T6" y="T7"/>
                  </a:cxn>
                  <a:cxn ang="0">
                    <a:pos x="T8" y="T9"/>
                  </a:cxn>
                  <a:cxn ang="0">
                    <a:pos x="T10" y="T11"/>
                  </a:cxn>
                  <a:cxn ang="0">
                    <a:pos x="T12" y="T13"/>
                  </a:cxn>
                </a:cxnLst>
                <a:rect l="0" t="0" r="r" b="b"/>
                <a:pathLst>
                  <a:path w="36" h="29">
                    <a:moveTo>
                      <a:pt x="30" y="12"/>
                    </a:moveTo>
                    <a:cubicBezTo>
                      <a:pt x="15" y="3"/>
                      <a:pt x="15" y="3"/>
                      <a:pt x="15" y="3"/>
                    </a:cubicBezTo>
                    <a:cubicBezTo>
                      <a:pt x="11" y="0"/>
                      <a:pt x="5" y="2"/>
                      <a:pt x="3" y="6"/>
                    </a:cubicBezTo>
                    <a:cubicBezTo>
                      <a:pt x="0" y="10"/>
                      <a:pt x="2" y="16"/>
                      <a:pt x="6" y="18"/>
                    </a:cubicBezTo>
                    <a:cubicBezTo>
                      <a:pt x="21" y="27"/>
                      <a:pt x="21" y="27"/>
                      <a:pt x="21" y="27"/>
                    </a:cubicBezTo>
                    <a:cubicBezTo>
                      <a:pt x="26" y="29"/>
                      <a:pt x="31" y="28"/>
                      <a:pt x="33" y="24"/>
                    </a:cubicBezTo>
                    <a:cubicBezTo>
                      <a:pt x="36" y="19"/>
                      <a:pt x="34" y="14"/>
                      <a:pt x="30" y="1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23CFCD72-233B-A94E-AD6F-6F6539B3F0F9}"/>
              </a:ext>
            </a:extLst>
          </p:cNvPr>
          <p:cNvGrpSpPr/>
          <p:nvPr/>
        </p:nvGrpSpPr>
        <p:grpSpPr>
          <a:xfrm>
            <a:off x="2055751" y="1268553"/>
            <a:ext cx="2118429" cy="1793181"/>
            <a:chOff x="-276604" y="1204755"/>
            <a:chExt cx="2118429" cy="1793181"/>
          </a:xfrm>
        </p:grpSpPr>
        <p:sp>
          <p:nvSpPr>
            <p:cNvPr id="92" name="Rectangle 91">
              <a:extLst>
                <a:ext uri="{FF2B5EF4-FFF2-40B4-BE49-F238E27FC236}">
                  <a16:creationId xmlns:a16="http://schemas.microsoft.com/office/drawing/2014/main" id="{37B0CDBD-37F4-174A-91FE-D7064823788A}"/>
                </a:ext>
              </a:extLst>
            </p:cNvPr>
            <p:cNvSpPr/>
            <p:nvPr/>
          </p:nvSpPr>
          <p:spPr bwMode="auto">
            <a:xfrm>
              <a:off x="-276604" y="1204755"/>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BI tools</a:t>
              </a:r>
            </a:p>
          </p:txBody>
        </p:sp>
        <p:grpSp>
          <p:nvGrpSpPr>
            <p:cNvPr id="201" name="Group 115">
              <a:extLst>
                <a:ext uri="{FF2B5EF4-FFF2-40B4-BE49-F238E27FC236}">
                  <a16:creationId xmlns:a16="http://schemas.microsoft.com/office/drawing/2014/main" id="{55773ACA-7763-CA45-8170-C3B476231E74}"/>
                </a:ext>
              </a:extLst>
            </p:cNvPr>
            <p:cNvGrpSpPr>
              <a:grpSpLocks noChangeAspect="1"/>
            </p:cNvGrpSpPr>
            <p:nvPr/>
          </p:nvGrpSpPr>
          <p:grpSpPr bwMode="auto">
            <a:xfrm>
              <a:off x="1046911" y="1718875"/>
              <a:ext cx="495300" cy="371475"/>
              <a:chOff x="1614" y="1038"/>
              <a:chExt cx="312" cy="234"/>
            </a:xfrm>
          </p:grpSpPr>
          <p:sp>
            <p:nvSpPr>
              <p:cNvPr id="202" name="Freeform 116">
                <a:extLst>
                  <a:ext uri="{FF2B5EF4-FFF2-40B4-BE49-F238E27FC236}">
                    <a16:creationId xmlns:a16="http://schemas.microsoft.com/office/drawing/2014/main" id="{82107E45-03F4-544F-B078-3D1EE2216C2F}"/>
                  </a:ext>
                </a:extLst>
              </p:cNvPr>
              <p:cNvSpPr>
                <a:spLocks/>
              </p:cNvSpPr>
              <p:nvPr/>
            </p:nvSpPr>
            <p:spPr bwMode="auto">
              <a:xfrm>
                <a:off x="1614" y="1038"/>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17">
                <a:extLst>
                  <a:ext uri="{FF2B5EF4-FFF2-40B4-BE49-F238E27FC236}">
                    <a16:creationId xmlns:a16="http://schemas.microsoft.com/office/drawing/2014/main" id="{03BFB396-6D55-A541-97D5-C8B5AC7E9B27}"/>
                  </a:ext>
                </a:extLst>
              </p:cNvPr>
              <p:cNvSpPr>
                <a:spLocks noChangeArrowheads="1"/>
              </p:cNvSpPr>
              <p:nvPr/>
            </p:nvSpPr>
            <p:spPr bwMode="auto">
              <a:xfrm>
                <a:off x="1633" y="1058"/>
                <a:ext cx="274" cy="1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118">
                <a:extLst>
                  <a:ext uri="{FF2B5EF4-FFF2-40B4-BE49-F238E27FC236}">
                    <a16:creationId xmlns:a16="http://schemas.microsoft.com/office/drawing/2014/main" id="{3A968023-1D4D-5942-8EA6-80B584883AE0}"/>
                  </a:ext>
                </a:extLst>
              </p:cNvPr>
              <p:cNvSpPr>
                <a:spLocks/>
              </p:cNvSpPr>
              <p:nvPr/>
            </p:nvSpPr>
            <p:spPr bwMode="auto">
              <a:xfrm>
                <a:off x="1678" y="1120"/>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119">
                <a:extLst>
                  <a:ext uri="{FF2B5EF4-FFF2-40B4-BE49-F238E27FC236}">
                    <a16:creationId xmlns:a16="http://schemas.microsoft.com/office/drawing/2014/main" id="{0C35A4D1-B493-EF47-83AC-F8FDFA696623}"/>
                  </a:ext>
                </a:extLst>
              </p:cNvPr>
              <p:cNvSpPr>
                <a:spLocks noChangeArrowheads="1"/>
              </p:cNvSpPr>
              <p:nvPr/>
            </p:nvSpPr>
            <p:spPr bwMode="auto">
              <a:xfrm>
                <a:off x="1663" y="1184"/>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Oval 120">
                <a:extLst>
                  <a:ext uri="{FF2B5EF4-FFF2-40B4-BE49-F238E27FC236}">
                    <a16:creationId xmlns:a16="http://schemas.microsoft.com/office/drawing/2014/main" id="{8F65D844-ADB4-9F42-AB49-87EE43836ED1}"/>
                  </a:ext>
                </a:extLst>
              </p:cNvPr>
              <p:cNvSpPr>
                <a:spLocks noChangeArrowheads="1"/>
              </p:cNvSpPr>
              <p:nvPr/>
            </p:nvSpPr>
            <p:spPr bwMode="auto">
              <a:xfrm>
                <a:off x="1731" y="1106"/>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121">
                <a:extLst>
                  <a:ext uri="{FF2B5EF4-FFF2-40B4-BE49-F238E27FC236}">
                    <a16:creationId xmlns:a16="http://schemas.microsoft.com/office/drawing/2014/main" id="{F233FF8D-7EC2-E24F-BB29-12F01F08FA8F}"/>
                  </a:ext>
                </a:extLst>
              </p:cNvPr>
              <p:cNvSpPr>
                <a:spLocks noChangeArrowheads="1"/>
              </p:cNvSpPr>
              <p:nvPr/>
            </p:nvSpPr>
            <p:spPr bwMode="auto">
              <a:xfrm>
                <a:off x="1790" y="116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122">
                <a:extLst>
                  <a:ext uri="{FF2B5EF4-FFF2-40B4-BE49-F238E27FC236}">
                    <a16:creationId xmlns:a16="http://schemas.microsoft.com/office/drawing/2014/main" id="{07238829-5A5A-4C4B-A5B6-232BA573AB01}"/>
                  </a:ext>
                </a:extLst>
              </p:cNvPr>
              <p:cNvSpPr>
                <a:spLocks noChangeArrowheads="1"/>
              </p:cNvSpPr>
              <p:nvPr/>
            </p:nvSpPr>
            <p:spPr bwMode="auto">
              <a:xfrm>
                <a:off x="1848" y="1106"/>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CB3D107-B855-DF4A-92BC-9487B3ED2BBB}"/>
                </a:ext>
              </a:extLst>
            </p:cNvPr>
            <p:cNvGrpSpPr/>
            <p:nvPr/>
          </p:nvGrpSpPr>
          <p:grpSpPr>
            <a:xfrm>
              <a:off x="86315" y="1692324"/>
              <a:ext cx="450943" cy="416308"/>
              <a:chOff x="485497" y="5070631"/>
              <a:chExt cx="1049015" cy="968445"/>
            </a:xfrm>
          </p:grpSpPr>
          <p:grpSp>
            <p:nvGrpSpPr>
              <p:cNvPr id="213" name="Group 212">
                <a:extLst>
                  <a:ext uri="{FF2B5EF4-FFF2-40B4-BE49-F238E27FC236}">
                    <a16:creationId xmlns:a16="http://schemas.microsoft.com/office/drawing/2014/main" id="{4018E05E-0401-B04F-B6EB-510B94E388ED}"/>
                  </a:ext>
                </a:extLst>
              </p:cNvPr>
              <p:cNvGrpSpPr/>
              <p:nvPr/>
            </p:nvGrpSpPr>
            <p:grpSpPr>
              <a:xfrm>
                <a:off x="485497" y="5143307"/>
                <a:ext cx="1049015" cy="895769"/>
                <a:chOff x="265316" y="5135133"/>
                <a:chExt cx="793593" cy="677660"/>
              </a:xfrm>
            </p:grpSpPr>
            <p:grpSp>
              <p:nvGrpSpPr>
                <p:cNvPr id="214" name="Group 213">
                  <a:extLst>
                    <a:ext uri="{FF2B5EF4-FFF2-40B4-BE49-F238E27FC236}">
                      <a16:creationId xmlns:a16="http://schemas.microsoft.com/office/drawing/2014/main" id="{12AB6826-F077-CE48-B4A7-934DB50881C6}"/>
                    </a:ext>
                  </a:extLst>
                </p:cNvPr>
                <p:cNvGrpSpPr/>
                <p:nvPr/>
              </p:nvGrpSpPr>
              <p:grpSpPr>
                <a:xfrm>
                  <a:off x="265316" y="5137701"/>
                  <a:ext cx="793593" cy="675092"/>
                  <a:chOff x="2107244" y="1577849"/>
                  <a:chExt cx="310993" cy="264555"/>
                </a:xfrm>
              </p:grpSpPr>
              <p:sp>
                <p:nvSpPr>
                  <p:cNvPr id="220" name="Rectangle 9">
                    <a:extLst>
                      <a:ext uri="{FF2B5EF4-FFF2-40B4-BE49-F238E27FC236}">
                        <a16:creationId xmlns:a16="http://schemas.microsoft.com/office/drawing/2014/main" id="{8293D626-B45F-AF4A-94EE-BC9BBB7FDA07}"/>
                      </a:ext>
                    </a:extLst>
                  </p:cNvPr>
                  <p:cNvSpPr>
                    <a:spLocks noChangeArrowheads="1"/>
                  </p:cNvSpPr>
                  <p:nvPr/>
                </p:nvSpPr>
                <p:spPr bwMode="auto">
                  <a:xfrm>
                    <a:off x="2107244" y="1577849"/>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3" name="Line 15">
                    <a:extLst>
                      <a:ext uri="{FF2B5EF4-FFF2-40B4-BE49-F238E27FC236}">
                        <a16:creationId xmlns:a16="http://schemas.microsoft.com/office/drawing/2014/main" id="{E54A6F88-FF94-F249-9CAE-75079C9A9120}"/>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15" name="Rectangle 214">
                  <a:extLst>
                    <a:ext uri="{FF2B5EF4-FFF2-40B4-BE49-F238E27FC236}">
                      <a16:creationId xmlns:a16="http://schemas.microsoft.com/office/drawing/2014/main" id="{20A8BD56-6DA4-F240-804A-74D8C657B498}"/>
                    </a:ext>
                  </a:extLst>
                </p:cNvPr>
                <p:cNvSpPr/>
                <p:nvPr/>
              </p:nvSpPr>
              <p:spPr bwMode="auto">
                <a:xfrm>
                  <a:off x="265317" y="5135133"/>
                  <a:ext cx="788838" cy="1213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E4ACA0F-7276-7C4F-8BEE-199CFC4D9FF2}"/>
                    </a:ext>
                  </a:extLst>
                </p:cNvPr>
                <p:cNvGrpSpPr/>
                <p:nvPr/>
              </p:nvGrpSpPr>
              <p:grpSpPr>
                <a:xfrm>
                  <a:off x="750755" y="5171384"/>
                  <a:ext cx="242719" cy="60681"/>
                  <a:chOff x="722201" y="5189927"/>
                  <a:chExt cx="242719" cy="60681"/>
                </a:xfrm>
              </p:grpSpPr>
              <p:sp>
                <p:nvSpPr>
                  <p:cNvPr id="217" name="Oval 11">
                    <a:extLst>
                      <a:ext uri="{FF2B5EF4-FFF2-40B4-BE49-F238E27FC236}">
                        <a16:creationId xmlns:a16="http://schemas.microsoft.com/office/drawing/2014/main" id="{AC367726-0A22-2B41-86F8-970C3B064F68}"/>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8" name="Oval 12">
                    <a:extLst>
                      <a:ext uri="{FF2B5EF4-FFF2-40B4-BE49-F238E27FC236}">
                        <a16:creationId xmlns:a16="http://schemas.microsoft.com/office/drawing/2014/main" id="{A7022435-0D2F-BE47-92F3-07BE8919C274}"/>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9" name="Oval 13">
                    <a:extLst>
                      <a:ext uri="{FF2B5EF4-FFF2-40B4-BE49-F238E27FC236}">
                        <a16:creationId xmlns:a16="http://schemas.microsoft.com/office/drawing/2014/main" id="{BD347370-CBE4-DC45-9656-25837C22A805}"/>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E98F9DFE-D592-444A-A7FA-7F2743257701}"/>
                  </a:ext>
                </a:extLst>
              </p:cNvPr>
              <p:cNvGrpSpPr/>
              <p:nvPr/>
            </p:nvGrpSpPr>
            <p:grpSpPr>
              <a:xfrm>
                <a:off x="585572" y="5070631"/>
                <a:ext cx="335815" cy="627183"/>
                <a:chOff x="2701925" y="2836863"/>
                <a:chExt cx="215901" cy="403226"/>
              </a:xfrm>
            </p:grpSpPr>
            <p:sp>
              <p:nvSpPr>
                <p:cNvPr id="224" name="Rectangle 149">
                  <a:extLst>
                    <a:ext uri="{FF2B5EF4-FFF2-40B4-BE49-F238E27FC236}">
                      <a16:creationId xmlns:a16="http://schemas.microsoft.com/office/drawing/2014/main" id="{316B9FA7-40F8-4145-A8C7-A96366ECC697}"/>
                    </a:ext>
                  </a:extLst>
                </p:cNvPr>
                <p:cNvSpPr>
                  <a:spLocks noChangeArrowheads="1"/>
                </p:cNvSpPr>
                <p:nvPr/>
              </p:nvSpPr>
              <p:spPr bwMode="auto">
                <a:xfrm>
                  <a:off x="2787650" y="2836863"/>
                  <a:ext cx="46038" cy="339725"/>
                </a:xfrm>
                <a:prstGeom prst="rect">
                  <a:avLst/>
                </a:prstGeom>
                <a:solidFill>
                  <a:srgbClr val="4F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150">
                  <a:extLst>
                    <a:ext uri="{FF2B5EF4-FFF2-40B4-BE49-F238E27FC236}">
                      <a16:creationId xmlns:a16="http://schemas.microsoft.com/office/drawing/2014/main" id="{A5926C54-FBB7-7A40-99F2-A5C7A191310F}"/>
                    </a:ext>
                  </a:extLst>
                </p:cNvPr>
                <p:cNvSpPr>
                  <a:spLocks/>
                </p:cNvSpPr>
                <p:nvPr/>
              </p:nvSpPr>
              <p:spPr bwMode="auto">
                <a:xfrm>
                  <a:off x="2701925" y="3098801"/>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4F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151">
                  <a:extLst>
                    <a:ext uri="{FF2B5EF4-FFF2-40B4-BE49-F238E27FC236}">
                      <a16:creationId xmlns:a16="http://schemas.microsoft.com/office/drawing/2014/main" id="{81856DD1-8E2E-E544-B56A-673529DC1411}"/>
                    </a:ext>
                  </a:extLst>
                </p:cNvPr>
                <p:cNvSpPr>
                  <a:spLocks/>
                </p:cNvSpPr>
                <p:nvPr/>
              </p:nvSpPr>
              <p:spPr bwMode="auto">
                <a:xfrm>
                  <a:off x="2776538" y="3098801"/>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4F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8AE84294-BB71-994A-AD01-E2233F12A169}"/>
                </a:ext>
              </a:extLst>
            </p:cNvPr>
            <p:cNvGrpSpPr/>
            <p:nvPr/>
          </p:nvGrpSpPr>
          <p:grpSpPr>
            <a:xfrm>
              <a:off x="89100" y="2342992"/>
              <a:ext cx="448241" cy="485242"/>
              <a:chOff x="230478" y="2363756"/>
              <a:chExt cx="1182355" cy="1279955"/>
            </a:xfrm>
          </p:grpSpPr>
          <p:grpSp>
            <p:nvGrpSpPr>
              <p:cNvPr id="210" name="Group 209">
                <a:extLst>
                  <a:ext uri="{FF2B5EF4-FFF2-40B4-BE49-F238E27FC236}">
                    <a16:creationId xmlns:a16="http://schemas.microsoft.com/office/drawing/2014/main" id="{AD0748E1-3648-804D-A10F-DD37D08E995F}"/>
                  </a:ext>
                </a:extLst>
              </p:cNvPr>
              <p:cNvGrpSpPr/>
              <p:nvPr/>
            </p:nvGrpSpPr>
            <p:grpSpPr>
              <a:xfrm>
                <a:off x="230478" y="2363756"/>
                <a:ext cx="1182355" cy="1279955"/>
                <a:chOff x="349466" y="4447483"/>
                <a:chExt cx="382341" cy="413902"/>
              </a:xfrm>
            </p:grpSpPr>
            <p:sp>
              <p:nvSpPr>
                <p:cNvPr id="211" name="Rectangle 210">
                  <a:extLst>
                    <a:ext uri="{FF2B5EF4-FFF2-40B4-BE49-F238E27FC236}">
                      <a16:creationId xmlns:a16="http://schemas.microsoft.com/office/drawing/2014/main" id="{A6596069-3C20-034E-8A99-92F8CF5EF879}"/>
                    </a:ext>
                  </a:extLst>
                </p:cNvPr>
                <p:cNvSpPr/>
                <p:nvPr/>
              </p:nvSpPr>
              <p:spPr bwMode="auto">
                <a:xfrm>
                  <a:off x="349466" y="4447483"/>
                  <a:ext cx="262069" cy="3640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document">
                  <a:extLst>
                    <a:ext uri="{FF2B5EF4-FFF2-40B4-BE49-F238E27FC236}">
                      <a16:creationId xmlns:a16="http://schemas.microsoft.com/office/drawing/2014/main" id="{EB2A2506-21B3-1045-9375-877C7848F45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33" name="Straight Connector 32">
                <a:extLst>
                  <a:ext uri="{FF2B5EF4-FFF2-40B4-BE49-F238E27FC236}">
                    <a16:creationId xmlns:a16="http://schemas.microsoft.com/office/drawing/2014/main" id="{7FBAF91C-3200-8F48-8B0D-49F1D4DDA2A7}"/>
                  </a:ext>
                </a:extLst>
              </p:cNvPr>
              <p:cNvCxnSpPr/>
              <p:nvPr/>
            </p:nvCxnSpPr>
            <p:spPr>
              <a:xfrm>
                <a:off x="707898" y="2668803"/>
                <a:ext cx="251597"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4462A52-265B-1E45-88B7-731549231801}"/>
                  </a:ext>
                </a:extLst>
              </p:cNvPr>
              <p:cNvCxnSpPr/>
              <p:nvPr/>
            </p:nvCxnSpPr>
            <p:spPr>
              <a:xfrm>
                <a:off x="707898" y="2821203"/>
                <a:ext cx="251597"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5EAEB6-C1F8-C54A-B5BA-C378B0FA299D}"/>
                  </a:ext>
                </a:extLst>
              </p:cNvPr>
              <p:cNvCxnSpPr>
                <a:cxnSpLocks/>
              </p:cNvCxnSpPr>
              <p:nvPr/>
            </p:nvCxnSpPr>
            <p:spPr>
              <a:xfrm>
                <a:off x="707898" y="3007978"/>
                <a:ext cx="607185"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8120A3D-E91C-4143-A871-F51D1D45B69E}"/>
                  </a:ext>
                </a:extLst>
              </p:cNvPr>
              <p:cNvCxnSpPr>
                <a:cxnSpLocks/>
              </p:cNvCxnSpPr>
              <p:nvPr/>
            </p:nvCxnSpPr>
            <p:spPr>
              <a:xfrm>
                <a:off x="707898" y="3166673"/>
                <a:ext cx="607185"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9" name="AutoShape 29">
              <a:extLst>
                <a:ext uri="{FF2B5EF4-FFF2-40B4-BE49-F238E27FC236}">
                  <a16:creationId xmlns:a16="http://schemas.microsoft.com/office/drawing/2014/main" id="{A47D9CF2-E65E-D04A-8939-9BA6628B9E8C}"/>
                </a:ext>
              </a:extLst>
            </p:cNvPr>
            <p:cNvSpPr>
              <a:spLocks noChangeAspect="1" noChangeArrowheads="1" noTextEdit="1"/>
            </p:cNvSpPr>
            <p:nvPr/>
          </p:nvSpPr>
          <p:spPr bwMode="auto">
            <a:xfrm rot="16200000">
              <a:off x="1080075" y="2337892"/>
              <a:ext cx="43815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174">
            <a:extLst>
              <a:ext uri="{FF2B5EF4-FFF2-40B4-BE49-F238E27FC236}">
                <a16:creationId xmlns:a16="http://schemas.microsoft.com/office/drawing/2014/main" id="{7A0F3531-0D3C-8B48-8B6D-2145CC86F3F9}"/>
              </a:ext>
            </a:extLst>
          </p:cNvPr>
          <p:cNvGrpSpPr>
            <a:grpSpLocks noChangeAspect="1"/>
          </p:cNvGrpSpPr>
          <p:nvPr/>
        </p:nvGrpSpPr>
        <p:grpSpPr bwMode="auto">
          <a:xfrm>
            <a:off x="9228513" y="2456939"/>
            <a:ext cx="495300" cy="371475"/>
            <a:chOff x="4013" y="1038"/>
            <a:chExt cx="312" cy="234"/>
          </a:xfrm>
        </p:grpSpPr>
        <p:sp>
          <p:nvSpPr>
            <p:cNvPr id="233" name="AutoShape 173">
              <a:extLst>
                <a:ext uri="{FF2B5EF4-FFF2-40B4-BE49-F238E27FC236}">
                  <a16:creationId xmlns:a16="http://schemas.microsoft.com/office/drawing/2014/main" id="{7FEDA124-A66F-E244-AABC-C3AF9338D3B8}"/>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Rectangle 175">
              <a:extLst>
                <a:ext uri="{FF2B5EF4-FFF2-40B4-BE49-F238E27FC236}">
                  <a16:creationId xmlns:a16="http://schemas.microsoft.com/office/drawing/2014/main" id="{B2A619FF-7404-B545-A1C0-1E97BCD2C3EA}"/>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176">
              <a:extLst>
                <a:ext uri="{FF2B5EF4-FFF2-40B4-BE49-F238E27FC236}">
                  <a16:creationId xmlns:a16="http://schemas.microsoft.com/office/drawing/2014/main" id="{028C63D2-630B-744A-AF64-6F5D70EA5A9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Oval 177">
              <a:extLst>
                <a:ext uri="{FF2B5EF4-FFF2-40B4-BE49-F238E27FC236}">
                  <a16:creationId xmlns:a16="http://schemas.microsoft.com/office/drawing/2014/main" id="{6AA8FF8A-B397-1940-84D3-9E9CC1321F69}"/>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Oval 178">
              <a:extLst>
                <a:ext uri="{FF2B5EF4-FFF2-40B4-BE49-F238E27FC236}">
                  <a16:creationId xmlns:a16="http://schemas.microsoft.com/office/drawing/2014/main" id="{E948D0FC-C304-6948-B7A3-E37E41F00D3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Oval 179">
              <a:extLst>
                <a:ext uri="{FF2B5EF4-FFF2-40B4-BE49-F238E27FC236}">
                  <a16:creationId xmlns:a16="http://schemas.microsoft.com/office/drawing/2014/main" id="{0EB2E3F1-BA50-D547-B8CD-A21712D55E5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180">
              <a:extLst>
                <a:ext uri="{FF2B5EF4-FFF2-40B4-BE49-F238E27FC236}">
                  <a16:creationId xmlns:a16="http://schemas.microsoft.com/office/drawing/2014/main" id="{47AC6FB5-3278-254A-9790-8C87C60767F8}"/>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181">
              <a:extLst>
                <a:ext uri="{FF2B5EF4-FFF2-40B4-BE49-F238E27FC236}">
                  <a16:creationId xmlns:a16="http://schemas.microsoft.com/office/drawing/2014/main" id="{9A020B30-6C19-B647-88B9-4DA307675AA2}"/>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182">
              <a:extLst>
                <a:ext uri="{FF2B5EF4-FFF2-40B4-BE49-F238E27FC236}">
                  <a16:creationId xmlns:a16="http://schemas.microsoft.com/office/drawing/2014/main" id="{212E4DF2-BF48-5A49-8CD8-2E40B409918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183">
              <a:extLst>
                <a:ext uri="{FF2B5EF4-FFF2-40B4-BE49-F238E27FC236}">
                  <a16:creationId xmlns:a16="http://schemas.microsoft.com/office/drawing/2014/main" id="{7FD84D1F-7587-1A47-884B-6CFC0BB7CC51}"/>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184">
              <a:extLst>
                <a:ext uri="{FF2B5EF4-FFF2-40B4-BE49-F238E27FC236}">
                  <a16:creationId xmlns:a16="http://schemas.microsoft.com/office/drawing/2014/main" id="{BF7F86DC-235F-2B45-95CA-BA6998601367}"/>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Oval 185">
              <a:extLst>
                <a:ext uri="{FF2B5EF4-FFF2-40B4-BE49-F238E27FC236}">
                  <a16:creationId xmlns:a16="http://schemas.microsoft.com/office/drawing/2014/main" id="{041C463C-DBC3-CB4E-8ADD-AC1421CE4A3C}"/>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Oval 186">
              <a:extLst>
                <a:ext uri="{FF2B5EF4-FFF2-40B4-BE49-F238E27FC236}">
                  <a16:creationId xmlns:a16="http://schemas.microsoft.com/office/drawing/2014/main" id="{0FC291CD-72A4-1546-BF93-29C41B4D5E6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9" name="Picture 48">
            <a:extLst>
              <a:ext uri="{FF2B5EF4-FFF2-40B4-BE49-F238E27FC236}">
                <a16:creationId xmlns:a16="http://schemas.microsoft.com/office/drawing/2014/main" id="{0C12B4B6-8B41-8042-BDC1-FE2A6CE1129C}"/>
              </a:ext>
            </a:extLst>
          </p:cNvPr>
          <p:cNvPicPr>
            <a:picLocks noChangeAspect="1"/>
          </p:cNvPicPr>
          <p:nvPr/>
        </p:nvPicPr>
        <p:blipFill>
          <a:blip r:embed="rId3"/>
          <a:stretch>
            <a:fillRect/>
          </a:stretch>
        </p:blipFill>
        <p:spPr>
          <a:xfrm>
            <a:off x="3273614" y="2376487"/>
            <a:ext cx="518063" cy="518063"/>
          </a:xfrm>
          <a:prstGeom prst="rect">
            <a:avLst/>
          </a:prstGeom>
        </p:spPr>
      </p:pic>
      <p:pic>
        <p:nvPicPr>
          <p:cNvPr id="50" name="Picture 49">
            <a:extLst>
              <a:ext uri="{FF2B5EF4-FFF2-40B4-BE49-F238E27FC236}">
                <a16:creationId xmlns:a16="http://schemas.microsoft.com/office/drawing/2014/main" id="{F95CF4C5-6620-D348-90BE-3A86180C32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0156" y="1746461"/>
            <a:ext cx="457200" cy="444500"/>
          </a:xfrm>
          <a:prstGeom prst="rect">
            <a:avLst/>
          </a:prstGeom>
        </p:spPr>
      </p:pic>
      <p:pic>
        <p:nvPicPr>
          <p:cNvPr id="51" name="Picture 50">
            <a:extLst>
              <a:ext uri="{FF2B5EF4-FFF2-40B4-BE49-F238E27FC236}">
                <a16:creationId xmlns:a16="http://schemas.microsoft.com/office/drawing/2014/main" id="{520A5572-0FDA-D341-A2B4-A228E8A9E68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2043" y="2393119"/>
            <a:ext cx="499694" cy="518913"/>
          </a:xfrm>
          <a:prstGeom prst="rect">
            <a:avLst/>
          </a:prstGeom>
        </p:spPr>
      </p:pic>
      <p:pic>
        <p:nvPicPr>
          <p:cNvPr id="53" name="Picture 52">
            <a:extLst>
              <a:ext uri="{FF2B5EF4-FFF2-40B4-BE49-F238E27FC236}">
                <a16:creationId xmlns:a16="http://schemas.microsoft.com/office/drawing/2014/main" id="{1EDE004C-CEF4-DE47-A43C-A18EC413E26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0663" y="1794943"/>
            <a:ext cx="418386" cy="449000"/>
          </a:xfrm>
          <a:prstGeom prst="rect">
            <a:avLst/>
          </a:prstGeom>
        </p:spPr>
      </p:pic>
      <p:pic>
        <p:nvPicPr>
          <p:cNvPr id="54" name="Picture 53">
            <a:extLst>
              <a:ext uri="{FF2B5EF4-FFF2-40B4-BE49-F238E27FC236}">
                <a16:creationId xmlns:a16="http://schemas.microsoft.com/office/drawing/2014/main" id="{FB74466D-6DE8-D242-8812-7E8083673830}"/>
              </a:ext>
            </a:extLst>
          </p:cNvPr>
          <p:cNvPicPr>
            <a:picLocks noChangeAspect="1"/>
          </p:cNvPicPr>
          <p:nvPr/>
        </p:nvPicPr>
        <p:blipFill>
          <a:blip r:embed="rId7"/>
          <a:stretch>
            <a:fillRect/>
          </a:stretch>
        </p:blipFill>
        <p:spPr>
          <a:xfrm>
            <a:off x="8430252" y="1759671"/>
            <a:ext cx="380686" cy="456823"/>
          </a:xfrm>
          <a:prstGeom prst="rect">
            <a:avLst/>
          </a:prstGeom>
        </p:spPr>
      </p:pic>
      <p:pic>
        <p:nvPicPr>
          <p:cNvPr id="56" name="Picture 55" descr="A close up of a sign&#10;&#10;Description automatically generated">
            <a:extLst>
              <a:ext uri="{FF2B5EF4-FFF2-40B4-BE49-F238E27FC236}">
                <a16:creationId xmlns:a16="http://schemas.microsoft.com/office/drawing/2014/main" id="{CB92A30E-D726-E14E-9D5A-887031FA513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21084" y="2369695"/>
            <a:ext cx="455069" cy="527501"/>
          </a:xfrm>
          <a:prstGeom prst="rect">
            <a:avLst/>
          </a:prstGeom>
        </p:spPr>
      </p:pic>
      <p:sp>
        <p:nvSpPr>
          <p:cNvPr id="254" name="Rectangle 9">
            <a:extLst>
              <a:ext uri="{FF2B5EF4-FFF2-40B4-BE49-F238E27FC236}">
                <a16:creationId xmlns:a16="http://schemas.microsoft.com/office/drawing/2014/main" id="{B828A3A9-E5F2-7E4F-B7C0-BF0486774A32}"/>
              </a:ext>
            </a:extLst>
          </p:cNvPr>
          <p:cNvSpPr/>
          <p:nvPr/>
        </p:nvSpPr>
        <p:spPr bwMode="auto">
          <a:xfrm rot="16200000" flipH="1">
            <a:off x="5996970" y="-586018"/>
            <a:ext cx="193309" cy="804837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856">
            <a:extLst>
              <a:ext uri="{FF2B5EF4-FFF2-40B4-BE49-F238E27FC236}">
                <a16:creationId xmlns:a16="http://schemas.microsoft.com/office/drawing/2014/main" id="{88C07FAC-65E1-40C2-B8EA-60560E478C61}"/>
              </a:ext>
            </a:extLst>
          </p:cNvPr>
          <p:cNvSpPr/>
          <p:nvPr/>
        </p:nvSpPr>
        <p:spPr>
          <a:xfrm>
            <a:off x="4822750" y="3369793"/>
            <a:ext cx="2621551" cy="369332"/>
          </a:xfrm>
          <a:prstGeom prst="rect">
            <a:avLst/>
          </a:prstGeom>
          <a:solidFill>
            <a:schemeClr val="bg1"/>
          </a:solidFill>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Incompatible tooling</a:t>
            </a:r>
          </a:p>
        </p:txBody>
      </p:sp>
      <p:sp>
        <p:nvSpPr>
          <p:cNvPr id="255" name="Rectangle 9">
            <a:extLst>
              <a:ext uri="{FF2B5EF4-FFF2-40B4-BE49-F238E27FC236}">
                <a16:creationId xmlns:a16="http://schemas.microsoft.com/office/drawing/2014/main" id="{9EEB5835-B33B-C142-BF08-CC58A9B8D92A}"/>
              </a:ext>
            </a:extLst>
          </p:cNvPr>
          <p:cNvSpPr/>
          <p:nvPr/>
        </p:nvSpPr>
        <p:spPr bwMode="auto">
          <a:xfrm rot="5400000" flipH="1">
            <a:off x="5996970" y="490610"/>
            <a:ext cx="193309" cy="804837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3D52E93-A033-4E46-86BA-91B0C052BA9D}"/>
              </a:ext>
            </a:extLst>
          </p:cNvPr>
          <p:cNvSpPr/>
          <p:nvPr/>
        </p:nvSpPr>
        <p:spPr>
          <a:xfrm>
            <a:off x="5357288" y="4240564"/>
            <a:ext cx="1489510" cy="369332"/>
          </a:xfrm>
          <a:prstGeom prst="rect">
            <a:avLst/>
          </a:prstGeom>
          <a:solidFill>
            <a:schemeClr val="bg1"/>
          </a:solidFill>
          <a:ln>
            <a:noFill/>
          </a:ln>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Siloed data</a:t>
            </a:r>
          </a:p>
        </p:txBody>
      </p:sp>
    </p:spTree>
    <p:extLst>
      <p:ext uri="{BB962C8B-B14F-4D97-AF65-F5344CB8AC3E}">
        <p14:creationId xmlns:p14="http://schemas.microsoft.com/office/powerpoint/2010/main" val="242514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29F7FE-62E3-FD41-98FB-B44D70CFE6B1}"/>
              </a:ext>
            </a:extLst>
          </p:cNvPr>
          <p:cNvSpPr/>
          <p:nvPr/>
        </p:nvSpPr>
        <p:spPr bwMode="auto">
          <a:xfrm>
            <a:off x="1995758" y="1220661"/>
            <a:ext cx="8182113" cy="195671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73D9BB73-87A3-EC4A-8D4D-3D11FAC60DE0}"/>
              </a:ext>
            </a:extLst>
          </p:cNvPr>
          <p:cNvSpPr/>
          <p:nvPr/>
        </p:nvSpPr>
        <p:spPr bwMode="auto">
          <a:xfrm>
            <a:off x="1988082" y="4300198"/>
            <a:ext cx="8182113" cy="195671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a:solidFill>
                  <a:schemeClr val="tx1"/>
                </a:solidFill>
              </a:rPr>
              <a:t>Unify your organization</a:t>
            </a:r>
          </a:p>
        </p:txBody>
      </p:sp>
      <p:pic>
        <p:nvPicPr>
          <p:cNvPr id="8" name="Picture 7">
            <a:extLst>
              <a:ext uri="{FF2B5EF4-FFF2-40B4-BE49-F238E27FC236}">
                <a16:creationId xmlns:a16="http://schemas.microsoft.com/office/drawing/2014/main" id="{87279F45-E277-4D8C-932A-1658E9143F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6573" y="4866632"/>
            <a:ext cx="780290" cy="823845"/>
          </a:xfrm>
          <a:prstGeom prst="rect">
            <a:avLst/>
          </a:prstGeom>
        </p:spPr>
      </p:pic>
      <p:pic>
        <p:nvPicPr>
          <p:cNvPr id="115" name="Picture 4" descr="Image result for azure logo">
            <a:extLst>
              <a:ext uri="{FF2B5EF4-FFF2-40B4-BE49-F238E27FC236}">
                <a16:creationId xmlns:a16="http://schemas.microsoft.com/office/drawing/2014/main" id="{FA8FB3CD-E8D7-4AB5-A05B-03D430403B4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160059" y="1661322"/>
            <a:ext cx="809640" cy="602292"/>
          </a:xfrm>
          <a:prstGeom prst="rect">
            <a:avLst/>
          </a:prstGeom>
          <a:noFill/>
          <a:ln>
            <a:noFill/>
          </a:ln>
        </p:spPr>
      </p:pic>
      <p:sp>
        <p:nvSpPr>
          <p:cNvPr id="116" name="Rectangle 115">
            <a:extLst>
              <a:ext uri="{FF2B5EF4-FFF2-40B4-BE49-F238E27FC236}">
                <a16:creationId xmlns:a16="http://schemas.microsoft.com/office/drawing/2014/main" id="{6C5125E4-ACB3-4AB2-8E2A-C8161A5FB940}"/>
              </a:ext>
            </a:extLst>
          </p:cNvPr>
          <p:cNvSpPr/>
          <p:nvPr/>
        </p:nvSpPr>
        <p:spPr bwMode="auto">
          <a:xfrm>
            <a:off x="5919147" y="2405589"/>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Black" panose="020B0A02040204020203" pitchFamily="34" charset="0"/>
                <a:cs typeface="Segoe UI" pitchFamily="34" charset="0"/>
              </a:rPr>
              <a:t>Azure Data Services</a:t>
            </a:r>
          </a:p>
        </p:txBody>
      </p:sp>
      <p:sp>
        <p:nvSpPr>
          <p:cNvPr id="117" name="Rectangle 116">
            <a:extLst>
              <a:ext uri="{FF2B5EF4-FFF2-40B4-BE49-F238E27FC236}">
                <a16:creationId xmlns:a16="http://schemas.microsoft.com/office/drawing/2014/main" id="{3B9B8512-17E0-4AA8-B52B-8B8C1E65BE91}"/>
              </a:ext>
            </a:extLst>
          </p:cNvPr>
          <p:cNvSpPr/>
          <p:nvPr/>
        </p:nvSpPr>
        <p:spPr bwMode="auto">
          <a:xfrm>
            <a:off x="2930519" y="2405589"/>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Black" panose="020B0A02040204020203" pitchFamily="34" charset="0"/>
                <a:cs typeface="Segoe UI" pitchFamily="34" charset="0"/>
              </a:rPr>
              <a:t>Power BI</a:t>
            </a:r>
          </a:p>
        </p:txBody>
      </p:sp>
      <p:sp>
        <p:nvSpPr>
          <p:cNvPr id="4" name="Rectangle 3">
            <a:extLst>
              <a:ext uri="{FF2B5EF4-FFF2-40B4-BE49-F238E27FC236}">
                <a16:creationId xmlns:a16="http://schemas.microsoft.com/office/drawing/2014/main" id="{9A829B05-6FCC-0D47-9603-E5779EB7158F}"/>
              </a:ext>
            </a:extLst>
          </p:cNvPr>
          <p:cNvSpPr/>
          <p:nvPr/>
        </p:nvSpPr>
        <p:spPr>
          <a:xfrm>
            <a:off x="4392563" y="5109277"/>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a:ln>
                <a:noFill/>
              </a:ln>
              <a:solidFill>
                <a:srgbClr val="0078D7"/>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1E0CDDD0-E462-E444-9553-33D9821EDF15}"/>
              </a:ext>
            </a:extLst>
          </p:cNvPr>
          <p:cNvGrpSpPr/>
          <p:nvPr/>
        </p:nvGrpSpPr>
        <p:grpSpPr>
          <a:xfrm>
            <a:off x="4227086" y="1656830"/>
            <a:ext cx="809640" cy="611276"/>
            <a:chOff x="2851176" y="840527"/>
            <a:chExt cx="3024388" cy="2283410"/>
          </a:xfrm>
        </p:grpSpPr>
        <p:sp>
          <p:nvSpPr>
            <p:cNvPr id="99" name="Freeform: Shape 338">
              <a:extLst>
                <a:ext uri="{FF2B5EF4-FFF2-40B4-BE49-F238E27FC236}">
                  <a16:creationId xmlns:a16="http://schemas.microsoft.com/office/drawing/2014/main" id="{9FFE8D5E-DB66-2F47-AE17-F87A9A3E7E7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339">
              <a:extLst>
                <a:ext uri="{FF2B5EF4-FFF2-40B4-BE49-F238E27FC236}">
                  <a16:creationId xmlns:a16="http://schemas.microsoft.com/office/drawing/2014/main" id="{8697B203-85B8-5C4E-BEB6-31C14FA22D1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3708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B0D58A8-6997-3D4A-A44B-CF1833C2A26F}"/>
              </a:ext>
            </a:extLst>
          </p:cNvPr>
          <p:cNvSpPr/>
          <p:nvPr/>
        </p:nvSpPr>
        <p:spPr bwMode="auto">
          <a:xfrm>
            <a:off x="1988081" y="1566855"/>
            <a:ext cx="8182113" cy="406520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a:solidFill>
                  <a:schemeClr val="tx1"/>
                </a:solidFill>
              </a:rPr>
              <a:t>Unify your organization</a:t>
            </a:r>
          </a:p>
        </p:txBody>
      </p:sp>
      <p:pic>
        <p:nvPicPr>
          <p:cNvPr id="8" name="Picture 7">
            <a:extLst>
              <a:ext uri="{FF2B5EF4-FFF2-40B4-BE49-F238E27FC236}">
                <a16:creationId xmlns:a16="http://schemas.microsoft.com/office/drawing/2014/main" id="{87279F45-E277-4D8C-932A-1658E9143F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6573" y="4145246"/>
            <a:ext cx="780290" cy="823845"/>
          </a:xfrm>
          <a:prstGeom prst="rect">
            <a:avLst/>
          </a:prstGeom>
        </p:spPr>
      </p:pic>
      <p:pic>
        <p:nvPicPr>
          <p:cNvPr id="115" name="Picture 4" descr="Image result for azure logo">
            <a:extLst>
              <a:ext uri="{FF2B5EF4-FFF2-40B4-BE49-F238E27FC236}">
                <a16:creationId xmlns:a16="http://schemas.microsoft.com/office/drawing/2014/main" id="{FA8FB3CD-E8D7-4AB5-A05B-03D430403B4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185494" y="2226798"/>
            <a:ext cx="809640" cy="602292"/>
          </a:xfrm>
          <a:prstGeom prst="rect">
            <a:avLst/>
          </a:prstGeom>
          <a:noFill/>
          <a:ln>
            <a:noFill/>
          </a:ln>
        </p:spPr>
      </p:pic>
      <p:sp>
        <p:nvSpPr>
          <p:cNvPr id="116" name="Rectangle 115">
            <a:extLst>
              <a:ext uri="{FF2B5EF4-FFF2-40B4-BE49-F238E27FC236}">
                <a16:creationId xmlns:a16="http://schemas.microsoft.com/office/drawing/2014/main" id="{6C5125E4-ACB3-4AB2-8E2A-C8161A5FB940}"/>
              </a:ext>
            </a:extLst>
          </p:cNvPr>
          <p:cNvSpPr/>
          <p:nvPr/>
        </p:nvSpPr>
        <p:spPr bwMode="auto">
          <a:xfrm>
            <a:off x="5919147" y="2942037"/>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Black" panose="020B0A02040204020203" pitchFamily="34" charset="0"/>
                <a:cs typeface="Segoe UI" pitchFamily="34" charset="0"/>
              </a:rPr>
              <a:t>Azure Data Services</a:t>
            </a:r>
          </a:p>
        </p:txBody>
      </p:sp>
      <p:sp>
        <p:nvSpPr>
          <p:cNvPr id="117" name="Rectangle 116">
            <a:extLst>
              <a:ext uri="{FF2B5EF4-FFF2-40B4-BE49-F238E27FC236}">
                <a16:creationId xmlns:a16="http://schemas.microsoft.com/office/drawing/2014/main" id="{3B9B8512-17E0-4AA8-B52B-8B8C1E65BE91}"/>
              </a:ext>
            </a:extLst>
          </p:cNvPr>
          <p:cNvSpPr/>
          <p:nvPr/>
        </p:nvSpPr>
        <p:spPr bwMode="auto">
          <a:xfrm>
            <a:off x="2930519" y="2942037"/>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Black" panose="020B0A02040204020203" pitchFamily="34" charset="0"/>
                <a:cs typeface="Segoe UI" pitchFamily="34" charset="0"/>
              </a:rPr>
              <a:t>Power BI</a:t>
            </a:r>
          </a:p>
        </p:txBody>
      </p:sp>
      <p:sp>
        <p:nvSpPr>
          <p:cNvPr id="4" name="Rectangle 3">
            <a:extLst>
              <a:ext uri="{FF2B5EF4-FFF2-40B4-BE49-F238E27FC236}">
                <a16:creationId xmlns:a16="http://schemas.microsoft.com/office/drawing/2014/main" id="{9A829B05-6FCC-0D47-9603-E5779EB7158F}"/>
              </a:ext>
            </a:extLst>
          </p:cNvPr>
          <p:cNvSpPr/>
          <p:nvPr/>
        </p:nvSpPr>
        <p:spPr>
          <a:xfrm>
            <a:off x="4392563" y="4387891"/>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a:ln>
                <a:noFill/>
              </a:ln>
              <a:solidFill>
                <a:srgbClr val="0078D7"/>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1E0CDDD0-E462-E444-9553-33D9821EDF15}"/>
              </a:ext>
            </a:extLst>
          </p:cNvPr>
          <p:cNvGrpSpPr/>
          <p:nvPr/>
        </p:nvGrpSpPr>
        <p:grpSpPr>
          <a:xfrm>
            <a:off x="4196866" y="2222306"/>
            <a:ext cx="809640" cy="611276"/>
            <a:chOff x="2851176" y="840527"/>
            <a:chExt cx="3024388" cy="2283410"/>
          </a:xfrm>
        </p:grpSpPr>
        <p:sp>
          <p:nvSpPr>
            <p:cNvPr id="99" name="Freeform: Shape 338">
              <a:extLst>
                <a:ext uri="{FF2B5EF4-FFF2-40B4-BE49-F238E27FC236}">
                  <a16:creationId xmlns:a16="http://schemas.microsoft.com/office/drawing/2014/main" id="{9FFE8D5E-DB66-2F47-AE17-F87A9A3E7E7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339">
              <a:extLst>
                <a:ext uri="{FF2B5EF4-FFF2-40B4-BE49-F238E27FC236}">
                  <a16:creationId xmlns:a16="http://schemas.microsoft.com/office/drawing/2014/main" id="{8697B203-85B8-5C4E-BEB6-31C14FA22D1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6496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CCBB6C4-A3E9-5D40-83FF-6FD99EDC25B0}"/>
              </a:ext>
            </a:extLst>
          </p:cNvPr>
          <p:cNvSpPr/>
          <p:nvPr/>
        </p:nvSpPr>
        <p:spPr bwMode="auto">
          <a:xfrm>
            <a:off x="2334935" y="1954101"/>
            <a:ext cx="8924099" cy="65797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34" name="Rectangle 33">
            <a:extLst>
              <a:ext uri="{FF2B5EF4-FFF2-40B4-BE49-F238E27FC236}">
                <a16:creationId xmlns:a16="http://schemas.microsoft.com/office/drawing/2014/main" id="{471E4B26-452C-BF48-A0F5-4CFAD21446EC}"/>
              </a:ext>
            </a:extLst>
          </p:cNvPr>
          <p:cNvSpPr/>
          <p:nvPr/>
        </p:nvSpPr>
        <p:spPr bwMode="auto">
          <a:xfrm>
            <a:off x="2334934" y="2866929"/>
            <a:ext cx="8924099" cy="552356"/>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36" name="Rectangle 35">
            <a:extLst>
              <a:ext uri="{FF2B5EF4-FFF2-40B4-BE49-F238E27FC236}">
                <a16:creationId xmlns:a16="http://schemas.microsoft.com/office/drawing/2014/main" id="{8528B8A5-5CD4-9C41-811E-76F595C6AED2}"/>
              </a:ext>
            </a:extLst>
          </p:cNvPr>
          <p:cNvSpPr/>
          <p:nvPr/>
        </p:nvSpPr>
        <p:spPr bwMode="auto">
          <a:xfrm>
            <a:off x="2334491" y="3663258"/>
            <a:ext cx="8924099" cy="159323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37" name="Rectangle 36">
            <a:extLst>
              <a:ext uri="{FF2B5EF4-FFF2-40B4-BE49-F238E27FC236}">
                <a16:creationId xmlns:a16="http://schemas.microsoft.com/office/drawing/2014/main" id="{34F7A689-A40D-3C49-99BA-B5F78EA3A291}"/>
              </a:ext>
            </a:extLst>
          </p:cNvPr>
          <p:cNvSpPr/>
          <p:nvPr/>
        </p:nvSpPr>
        <p:spPr bwMode="auto">
          <a:xfrm>
            <a:off x="2334491" y="5471590"/>
            <a:ext cx="8924099"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31" name="Title 17">
            <a:extLst>
              <a:ext uri="{FF2B5EF4-FFF2-40B4-BE49-F238E27FC236}">
                <a16:creationId xmlns:a16="http://schemas.microsoft.com/office/drawing/2014/main" id="{DB8884F4-0252-4767-90A0-4A6EEF1CC85D}"/>
              </a:ext>
            </a:extLst>
          </p:cNvPr>
          <p:cNvSpPr txBox="1">
            <a:spLocks noGrp="1"/>
          </p:cNvSpPr>
          <p:nvPr>
            <p:ph type="title"/>
          </p:nvPr>
        </p:nvSpPr>
        <p:spPr>
          <a:xfrm>
            <a:off x="426424" y="240339"/>
            <a:ext cx="11336039"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r>
              <a:rPr lang="en-US" sz="3200">
                <a:solidFill>
                  <a:schemeClr val="tx1"/>
                </a:solidFill>
              </a:rPr>
              <a:t>Unleash data value with </a:t>
            </a:r>
            <a:r>
              <a:rPr lang="en-US" sz="3200"/>
              <a:t>Power BI </a:t>
            </a:r>
            <a:r>
              <a:rPr lang="en-US" sz="3200">
                <a:solidFill>
                  <a:schemeClr val="tx1"/>
                </a:solidFill>
              </a:rPr>
              <a:t>and </a:t>
            </a:r>
            <a:r>
              <a:rPr lang="en-US" sz="3200"/>
              <a:t>Azure Data Services</a:t>
            </a:r>
          </a:p>
        </p:txBody>
      </p:sp>
      <p:sp>
        <p:nvSpPr>
          <p:cNvPr id="33" name="Rectangle 32">
            <a:extLst>
              <a:ext uri="{FF2B5EF4-FFF2-40B4-BE49-F238E27FC236}">
                <a16:creationId xmlns:a16="http://schemas.microsoft.com/office/drawing/2014/main" id="{49AE89E5-E17C-47E2-90D7-2F5FB676C01A}"/>
              </a:ext>
            </a:extLst>
          </p:cNvPr>
          <p:cNvSpPr/>
          <p:nvPr/>
        </p:nvSpPr>
        <p:spPr bwMode="auto">
          <a:xfrm>
            <a:off x="5759012" y="3586666"/>
            <a:ext cx="5500023" cy="1682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 name="Rectangle 1">
            <a:extLst>
              <a:ext uri="{FF2B5EF4-FFF2-40B4-BE49-F238E27FC236}">
                <a16:creationId xmlns:a16="http://schemas.microsoft.com/office/drawing/2014/main" id="{5DDFA109-62B7-43FF-9D8D-132F03286706}"/>
              </a:ext>
            </a:extLst>
          </p:cNvPr>
          <p:cNvSpPr/>
          <p:nvPr/>
        </p:nvSpPr>
        <p:spPr bwMode="auto">
          <a:xfrm>
            <a:off x="2334935" y="3586667"/>
            <a:ext cx="3644157" cy="1682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1028" name="Picture 4" descr="Image result for azure logo">
            <a:extLst>
              <a:ext uri="{FF2B5EF4-FFF2-40B4-BE49-F238E27FC236}">
                <a16:creationId xmlns:a16="http://schemas.microsoft.com/office/drawing/2014/main" id="{96A64143-C6F9-4449-AA94-D3BC1AB731F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987475" y="3923885"/>
            <a:ext cx="712675" cy="525806"/>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B6A9CAF7-2758-461E-A361-AB2F90913649}"/>
              </a:ext>
            </a:extLst>
          </p:cNvPr>
          <p:cNvSpPr/>
          <p:nvPr/>
        </p:nvSpPr>
        <p:spPr bwMode="auto">
          <a:xfrm>
            <a:off x="6702342" y="4604937"/>
            <a:ext cx="3313127"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Black" panose="020B0A02040204020203" pitchFamily="34" charset="0"/>
                <a:cs typeface="Segoe UI" pitchFamily="34" charset="0"/>
              </a:rPr>
              <a:t>Azure Data Services</a:t>
            </a:r>
          </a:p>
        </p:txBody>
      </p:sp>
      <p:sp>
        <p:nvSpPr>
          <p:cNvPr id="46" name="Rectangle 45">
            <a:extLst>
              <a:ext uri="{FF2B5EF4-FFF2-40B4-BE49-F238E27FC236}">
                <a16:creationId xmlns:a16="http://schemas.microsoft.com/office/drawing/2014/main" id="{CF2BEE95-AEB0-4299-84A1-3C4CA892B121}"/>
              </a:ext>
            </a:extLst>
          </p:cNvPr>
          <p:cNvSpPr/>
          <p:nvPr/>
        </p:nvSpPr>
        <p:spPr bwMode="auto">
          <a:xfrm>
            <a:off x="3485544" y="4604937"/>
            <a:ext cx="3313127"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Black" panose="020B0A02040204020203" pitchFamily="34" charset="0"/>
                <a:cs typeface="Segoe UI" pitchFamily="34" charset="0"/>
              </a:rPr>
              <a:t>Power BI</a:t>
            </a:r>
          </a:p>
        </p:txBody>
      </p:sp>
      <p:sp>
        <p:nvSpPr>
          <p:cNvPr id="9" name="Rectangle 8">
            <a:extLst>
              <a:ext uri="{FF2B5EF4-FFF2-40B4-BE49-F238E27FC236}">
                <a16:creationId xmlns:a16="http://schemas.microsoft.com/office/drawing/2014/main" id="{381D5D75-60CF-47DD-8B24-77285A0BA070}"/>
              </a:ext>
            </a:extLst>
          </p:cNvPr>
          <p:cNvSpPr/>
          <p:nvPr/>
        </p:nvSpPr>
        <p:spPr>
          <a:xfrm>
            <a:off x="358723" y="5737811"/>
            <a:ext cx="1463456"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Unified data</a:t>
            </a:r>
          </a:p>
        </p:txBody>
      </p:sp>
      <p:sp>
        <p:nvSpPr>
          <p:cNvPr id="25" name="Rectangle 24">
            <a:extLst>
              <a:ext uri="{FF2B5EF4-FFF2-40B4-BE49-F238E27FC236}">
                <a16:creationId xmlns:a16="http://schemas.microsoft.com/office/drawing/2014/main" id="{10DC92D7-D607-489A-AA6B-0A6E3D800A28}"/>
              </a:ext>
            </a:extLst>
          </p:cNvPr>
          <p:cNvSpPr/>
          <p:nvPr/>
        </p:nvSpPr>
        <p:spPr>
          <a:xfrm>
            <a:off x="369221" y="4135336"/>
            <a:ext cx="1922158" cy="58477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Powerful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integrated tooling</a:t>
            </a:r>
          </a:p>
        </p:txBody>
      </p:sp>
      <p:sp>
        <p:nvSpPr>
          <p:cNvPr id="3" name="TextBox 2">
            <a:extLst>
              <a:ext uri="{FF2B5EF4-FFF2-40B4-BE49-F238E27FC236}">
                <a16:creationId xmlns:a16="http://schemas.microsoft.com/office/drawing/2014/main" id="{CED124E6-934A-4436-B4BC-C8D1D7826AFD}"/>
              </a:ext>
            </a:extLst>
          </p:cNvPr>
          <p:cNvSpPr txBox="1"/>
          <p:nvPr/>
        </p:nvSpPr>
        <p:spPr>
          <a:xfrm>
            <a:off x="2572650" y="2884908"/>
            <a:ext cx="225769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Business analysts</a:t>
            </a:r>
          </a:p>
        </p:txBody>
      </p:sp>
      <p:sp>
        <p:nvSpPr>
          <p:cNvPr id="42" name="TextBox 41">
            <a:extLst>
              <a:ext uri="{FF2B5EF4-FFF2-40B4-BE49-F238E27FC236}">
                <a16:creationId xmlns:a16="http://schemas.microsoft.com/office/drawing/2014/main" id="{C70123EF-EECE-4831-A201-D1F4FC0167E0}"/>
              </a:ext>
            </a:extLst>
          </p:cNvPr>
          <p:cNvSpPr txBox="1"/>
          <p:nvPr/>
        </p:nvSpPr>
        <p:spPr>
          <a:xfrm>
            <a:off x="4652426" y="2885158"/>
            <a:ext cx="42806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IT professionals</a:t>
            </a:r>
          </a:p>
        </p:txBody>
      </p:sp>
      <p:cxnSp>
        <p:nvCxnSpPr>
          <p:cNvPr id="5" name="Straight Arrow Connector 4">
            <a:extLst>
              <a:ext uri="{FF2B5EF4-FFF2-40B4-BE49-F238E27FC236}">
                <a16:creationId xmlns:a16="http://schemas.microsoft.com/office/drawing/2014/main" id="{49FE75F1-5A4C-4BCE-B376-E5BF89A70D89}"/>
              </a:ext>
            </a:extLst>
          </p:cNvPr>
          <p:cNvCxnSpPr>
            <a:cxnSpLocks/>
          </p:cNvCxnSpPr>
          <p:nvPr/>
        </p:nvCxnSpPr>
        <p:spPr>
          <a:xfrm>
            <a:off x="4869696" y="3146559"/>
            <a:ext cx="1009816" cy="0"/>
          </a:xfrm>
          <a:prstGeom prst="straightConnector1">
            <a:avLst/>
          </a:prstGeom>
          <a:ln w="1905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33CEECE-5AE5-46DE-9CAA-EBE4F5742808}"/>
              </a:ext>
            </a:extLst>
          </p:cNvPr>
          <p:cNvSpPr txBox="1"/>
          <p:nvPr/>
        </p:nvSpPr>
        <p:spPr>
          <a:xfrm>
            <a:off x="8779619" y="2884977"/>
            <a:ext cx="17228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Data scientists</a:t>
            </a:r>
          </a:p>
        </p:txBody>
      </p:sp>
      <p:sp>
        <p:nvSpPr>
          <p:cNvPr id="26" name="Rectangle 25">
            <a:extLst>
              <a:ext uri="{FF2B5EF4-FFF2-40B4-BE49-F238E27FC236}">
                <a16:creationId xmlns:a16="http://schemas.microsoft.com/office/drawing/2014/main" id="{66C49C07-D4D9-4C53-8AE9-9E655864A678}"/>
              </a:ext>
            </a:extLst>
          </p:cNvPr>
          <p:cNvSpPr/>
          <p:nvPr/>
        </p:nvSpPr>
        <p:spPr>
          <a:xfrm>
            <a:off x="378225" y="2857016"/>
            <a:ext cx="1374094" cy="584775"/>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Frictionless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collaboration</a:t>
            </a:r>
          </a:p>
        </p:txBody>
      </p:sp>
      <p:sp>
        <p:nvSpPr>
          <p:cNvPr id="12" name="Rectangle 11">
            <a:extLst>
              <a:ext uri="{FF2B5EF4-FFF2-40B4-BE49-F238E27FC236}">
                <a16:creationId xmlns:a16="http://schemas.microsoft.com/office/drawing/2014/main" id="{9D2A111B-8319-4CD8-ABCA-A4AE086F1BAF}"/>
              </a:ext>
            </a:extLst>
          </p:cNvPr>
          <p:cNvSpPr/>
          <p:nvPr/>
        </p:nvSpPr>
        <p:spPr bwMode="auto">
          <a:xfrm>
            <a:off x="5249266" y="1921433"/>
            <a:ext cx="3094547"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Petabyte-scale </a:t>
            </a:r>
          </a:p>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analytics </a:t>
            </a:r>
          </a:p>
        </p:txBody>
      </p:sp>
      <p:sp>
        <p:nvSpPr>
          <p:cNvPr id="14" name="Rectangle 13">
            <a:extLst>
              <a:ext uri="{FF2B5EF4-FFF2-40B4-BE49-F238E27FC236}">
                <a16:creationId xmlns:a16="http://schemas.microsoft.com/office/drawing/2014/main" id="{EAF7B7C3-C58A-49FF-B23A-E52E2E51C92B}"/>
              </a:ext>
            </a:extLst>
          </p:cNvPr>
          <p:cNvSpPr/>
          <p:nvPr/>
        </p:nvSpPr>
        <p:spPr bwMode="auto">
          <a:xfrm>
            <a:off x="8218165" y="1921433"/>
            <a:ext cx="2723453"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1175"/>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Advanced analytics </a:t>
            </a:r>
            <a:b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and AI</a:t>
            </a:r>
          </a:p>
        </p:txBody>
      </p:sp>
      <p:sp>
        <p:nvSpPr>
          <p:cNvPr id="17" name="Rectangle 16">
            <a:extLst>
              <a:ext uri="{FF2B5EF4-FFF2-40B4-BE49-F238E27FC236}">
                <a16:creationId xmlns:a16="http://schemas.microsoft.com/office/drawing/2014/main" id="{4B01DE18-9FB2-463D-9343-98CEC853CA55}"/>
              </a:ext>
            </a:extLst>
          </p:cNvPr>
          <p:cNvSpPr/>
          <p:nvPr/>
        </p:nvSpPr>
        <p:spPr bwMode="auto">
          <a:xfrm>
            <a:off x="2480134" y="1930177"/>
            <a:ext cx="2485256"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Powerful visualization and reporting</a:t>
            </a:r>
          </a:p>
        </p:txBody>
      </p:sp>
      <p:sp>
        <p:nvSpPr>
          <p:cNvPr id="27" name="Rectangle 26">
            <a:extLst>
              <a:ext uri="{FF2B5EF4-FFF2-40B4-BE49-F238E27FC236}">
                <a16:creationId xmlns:a16="http://schemas.microsoft.com/office/drawing/2014/main" id="{63735FB8-489A-42D1-A2D3-780770863DEE}"/>
              </a:ext>
            </a:extLst>
          </p:cNvPr>
          <p:cNvSpPr/>
          <p:nvPr/>
        </p:nvSpPr>
        <p:spPr>
          <a:xfrm>
            <a:off x="358723" y="1990702"/>
            <a:ext cx="1523174" cy="58477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Unmatched capabilities</a:t>
            </a:r>
          </a:p>
        </p:txBody>
      </p:sp>
      <p:sp>
        <p:nvSpPr>
          <p:cNvPr id="35" name="Rectangle 34">
            <a:extLst>
              <a:ext uri="{FF2B5EF4-FFF2-40B4-BE49-F238E27FC236}">
                <a16:creationId xmlns:a16="http://schemas.microsoft.com/office/drawing/2014/main" id="{22243A9E-A152-40A9-90AC-62D729E0D389}"/>
              </a:ext>
            </a:extLst>
          </p:cNvPr>
          <p:cNvSpPr/>
          <p:nvPr/>
        </p:nvSpPr>
        <p:spPr bwMode="auto">
          <a:xfrm>
            <a:off x="2334935" y="1230635"/>
            <a:ext cx="8924099" cy="502920"/>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Business value</a:t>
            </a:r>
          </a:p>
        </p:txBody>
      </p:sp>
      <p:pic>
        <p:nvPicPr>
          <p:cNvPr id="30" name="Picture 29">
            <a:extLst>
              <a:ext uri="{FF2B5EF4-FFF2-40B4-BE49-F238E27FC236}">
                <a16:creationId xmlns:a16="http://schemas.microsoft.com/office/drawing/2014/main" id="{D795C4B7-9D5D-4344-8AB8-D24D8A8245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31880" y="5586643"/>
            <a:ext cx="640889" cy="640889"/>
          </a:xfrm>
          <a:prstGeom prst="rect">
            <a:avLst/>
          </a:prstGeom>
        </p:spPr>
      </p:pic>
      <p:sp>
        <p:nvSpPr>
          <p:cNvPr id="38" name="Rectangle 37">
            <a:extLst>
              <a:ext uri="{FF2B5EF4-FFF2-40B4-BE49-F238E27FC236}">
                <a16:creationId xmlns:a16="http://schemas.microsoft.com/office/drawing/2014/main" id="{8B80710A-B7D3-EB48-A9AF-BAC20F9727FA}"/>
              </a:ext>
            </a:extLst>
          </p:cNvPr>
          <p:cNvSpPr/>
          <p:nvPr/>
        </p:nvSpPr>
        <p:spPr>
          <a:xfrm>
            <a:off x="5056761" y="5737810"/>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a:ln>
                <a:noFill/>
              </a:ln>
              <a:solidFill>
                <a:srgbClr val="0078D7"/>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FF2D6F0D-8587-8540-B47A-85360FAAD4C4}"/>
              </a:ext>
            </a:extLst>
          </p:cNvPr>
          <p:cNvGrpSpPr/>
          <p:nvPr/>
        </p:nvGrpSpPr>
        <p:grpSpPr>
          <a:xfrm>
            <a:off x="4742735" y="3905727"/>
            <a:ext cx="809640" cy="611276"/>
            <a:chOff x="2851176" y="840527"/>
            <a:chExt cx="3024388" cy="2283410"/>
          </a:xfrm>
        </p:grpSpPr>
        <p:sp>
          <p:nvSpPr>
            <p:cNvPr id="44" name="Freeform: Shape 338">
              <a:extLst>
                <a:ext uri="{FF2B5EF4-FFF2-40B4-BE49-F238E27FC236}">
                  <a16:creationId xmlns:a16="http://schemas.microsoft.com/office/drawing/2014/main" id="{44480DAA-701F-5547-97C7-0E408D1C459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339">
              <a:extLst>
                <a:ext uri="{FF2B5EF4-FFF2-40B4-BE49-F238E27FC236}">
                  <a16:creationId xmlns:a16="http://schemas.microsoft.com/office/drawing/2014/main" id="{48D73C4C-84BF-7540-A5C4-F0AA7BA20F0E}"/>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7" name="Straight Arrow Connector 46">
            <a:extLst>
              <a:ext uri="{FF2B5EF4-FFF2-40B4-BE49-F238E27FC236}">
                <a16:creationId xmlns:a16="http://schemas.microsoft.com/office/drawing/2014/main" id="{5E213F48-7C0B-0E49-9AB1-2F445047DF68}"/>
              </a:ext>
            </a:extLst>
          </p:cNvPr>
          <p:cNvCxnSpPr>
            <a:cxnSpLocks/>
          </p:cNvCxnSpPr>
          <p:nvPr/>
        </p:nvCxnSpPr>
        <p:spPr>
          <a:xfrm>
            <a:off x="7713257" y="3140389"/>
            <a:ext cx="1009816" cy="0"/>
          </a:xfrm>
          <a:prstGeom prst="straightConnector1">
            <a:avLst/>
          </a:prstGeom>
          <a:ln w="1905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701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454139F9-84D8-2E4E-BA8D-831A65E6AB7A}"/>
              </a:ext>
            </a:extLst>
          </p:cNvPr>
          <p:cNvSpPr/>
          <p:nvPr/>
        </p:nvSpPr>
        <p:spPr bwMode="auto">
          <a:xfrm>
            <a:off x="889549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2B702DE1-F9BE-4BDA-9554-4992055BCE6B}"/>
              </a:ext>
            </a:extLst>
          </p:cNvPr>
          <p:cNvSpPr>
            <a:spLocks noGrp="1"/>
          </p:cNvSpPr>
          <p:nvPr>
            <p:ph type="title"/>
          </p:nvPr>
        </p:nvSpPr>
        <p:spPr>
          <a:xfrm>
            <a:off x="427980" y="232578"/>
            <a:ext cx="11336039" cy="758022"/>
          </a:xfrm>
        </p:spPr>
        <p:txBody>
          <a:bodyPr/>
          <a:lstStyle/>
          <a:p>
            <a:r>
              <a:rPr lang="en-US" sz="3200" spc="0">
                <a:solidFill>
                  <a:schemeClr val="tx1"/>
                </a:solidFill>
              </a:rPr>
              <a:t>Maximize the value of your data</a:t>
            </a:r>
          </a:p>
        </p:txBody>
      </p:sp>
      <p:sp>
        <p:nvSpPr>
          <p:cNvPr id="17" name="Rectangle 16">
            <a:extLst>
              <a:ext uri="{FF2B5EF4-FFF2-40B4-BE49-F238E27FC236}">
                <a16:creationId xmlns:a16="http://schemas.microsoft.com/office/drawing/2014/main" id="{40822EB0-13CA-45C7-80E7-CB6CA691DD7A}"/>
              </a:ext>
            </a:extLst>
          </p:cNvPr>
          <p:cNvSpPr/>
          <p:nvPr/>
        </p:nvSpPr>
        <p:spPr bwMode="auto">
          <a:xfrm>
            <a:off x="5099368" y="4124357"/>
            <a:ext cx="2157469"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Petabyte-scale analytics</a:t>
            </a:r>
          </a:p>
        </p:txBody>
      </p:sp>
      <p:grpSp>
        <p:nvGrpSpPr>
          <p:cNvPr id="86" name="Group 85">
            <a:extLst>
              <a:ext uri="{FF2B5EF4-FFF2-40B4-BE49-F238E27FC236}">
                <a16:creationId xmlns:a16="http://schemas.microsoft.com/office/drawing/2014/main" id="{33E35CF5-9532-41B8-87C3-887BAC4A0003}"/>
              </a:ext>
            </a:extLst>
          </p:cNvPr>
          <p:cNvGrpSpPr/>
          <p:nvPr/>
        </p:nvGrpSpPr>
        <p:grpSpPr>
          <a:xfrm>
            <a:off x="3974842" y="2689492"/>
            <a:ext cx="447105" cy="447105"/>
            <a:chOff x="3231947" y="2353491"/>
            <a:chExt cx="580408" cy="580408"/>
          </a:xfrm>
        </p:grpSpPr>
        <p:cxnSp>
          <p:nvCxnSpPr>
            <p:cNvPr id="87" name="Straight Connector 86">
              <a:extLst>
                <a:ext uri="{FF2B5EF4-FFF2-40B4-BE49-F238E27FC236}">
                  <a16:creationId xmlns:a16="http://schemas.microsoft.com/office/drawing/2014/main" id="{FEC8D33B-71E8-419C-AAA0-B5F7C225278F}"/>
                </a:ext>
              </a:extLst>
            </p:cNvPr>
            <p:cNvCxnSpPr/>
            <p:nvPr/>
          </p:nvCxnSpPr>
          <p:spPr>
            <a:xfrm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733734-E6C3-4A43-A921-A8207F23E811}"/>
                </a:ext>
              </a:extLst>
            </p:cNvPr>
            <p:cNvCxnSpPr>
              <a:cxnSpLocks/>
            </p:cNvCxnSpPr>
            <p:nvPr/>
          </p:nvCxnSpPr>
          <p:spPr>
            <a:xfrm rot="5400000"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FCAC5E6E-0E8C-4A65-9FA1-3D1B36D84D4C}"/>
              </a:ext>
            </a:extLst>
          </p:cNvPr>
          <p:cNvSpPr/>
          <p:nvPr/>
        </p:nvSpPr>
        <p:spPr bwMode="auto">
          <a:xfrm>
            <a:off x="8628165" y="4124357"/>
            <a:ext cx="2334670"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Advanced analytics and AI</a:t>
            </a:r>
          </a:p>
        </p:txBody>
      </p:sp>
      <p:grpSp>
        <p:nvGrpSpPr>
          <p:cNvPr id="52" name="Group 51">
            <a:extLst>
              <a:ext uri="{FF2B5EF4-FFF2-40B4-BE49-F238E27FC236}">
                <a16:creationId xmlns:a16="http://schemas.microsoft.com/office/drawing/2014/main" id="{83F14806-FF8B-49FB-BCE0-0F6624937817}"/>
              </a:ext>
            </a:extLst>
          </p:cNvPr>
          <p:cNvGrpSpPr/>
          <p:nvPr/>
        </p:nvGrpSpPr>
        <p:grpSpPr>
          <a:xfrm>
            <a:off x="7833813" y="2689492"/>
            <a:ext cx="447105" cy="447105"/>
            <a:chOff x="3231947" y="2353491"/>
            <a:chExt cx="580408" cy="580408"/>
          </a:xfrm>
        </p:grpSpPr>
        <p:cxnSp>
          <p:nvCxnSpPr>
            <p:cNvPr id="53" name="Straight Connector 52">
              <a:extLst>
                <a:ext uri="{FF2B5EF4-FFF2-40B4-BE49-F238E27FC236}">
                  <a16:creationId xmlns:a16="http://schemas.microsoft.com/office/drawing/2014/main" id="{B2B49809-20DA-45BB-BAD2-71E80D5B32C2}"/>
                </a:ext>
              </a:extLst>
            </p:cNvPr>
            <p:cNvCxnSpPr/>
            <p:nvPr/>
          </p:nvCxnSpPr>
          <p:spPr>
            <a:xfrm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860337D-8E3F-4FB6-A25E-379E6466A5FC}"/>
                </a:ext>
              </a:extLst>
            </p:cNvPr>
            <p:cNvCxnSpPr>
              <a:cxnSpLocks/>
            </p:cNvCxnSpPr>
            <p:nvPr/>
          </p:nvCxnSpPr>
          <p:spPr>
            <a:xfrm rot="5400000"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9CFA77F5-CF50-40BB-A5D3-24645135F907}"/>
              </a:ext>
            </a:extLst>
          </p:cNvPr>
          <p:cNvSpPr/>
          <p:nvPr/>
        </p:nvSpPr>
        <p:spPr bwMode="auto">
          <a:xfrm>
            <a:off x="1030093" y="4124357"/>
            <a:ext cx="2724268"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Powerful visualization and reporting</a:t>
            </a:r>
          </a:p>
        </p:txBody>
      </p:sp>
      <p:sp>
        <p:nvSpPr>
          <p:cNvPr id="50" name="Oval 49">
            <a:extLst>
              <a:ext uri="{FF2B5EF4-FFF2-40B4-BE49-F238E27FC236}">
                <a16:creationId xmlns:a16="http://schemas.microsoft.com/office/drawing/2014/main" id="{6DAD6E6F-E21D-784D-BDCF-03B431E69F21}"/>
              </a:ext>
            </a:extLst>
          </p:cNvPr>
          <p:cNvSpPr/>
          <p:nvPr/>
        </p:nvSpPr>
        <p:spPr bwMode="auto">
          <a:xfrm>
            <a:off x="149270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1" name="Group 60">
            <a:extLst>
              <a:ext uri="{FF2B5EF4-FFF2-40B4-BE49-F238E27FC236}">
                <a16:creationId xmlns:a16="http://schemas.microsoft.com/office/drawing/2014/main" id="{3D808BCD-9DC8-D445-9A8A-19672EC67090}"/>
              </a:ext>
            </a:extLst>
          </p:cNvPr>
          <p:cNvGrpSpPr/>
          <p:nvPr/>
        </p:nvGrpSpPr>
        <p:grpSpPr>
          <a:xfrm>
            <a:off x="1882674" y="2527968"/>
            <a:ext cx="1020072" cy="770152"/>
            <a:chOff x="2851176" y="840527"/>
            <a:chExt cx="3024388" cy="2283410"/>
          </a:xfrm>
        </p:grpSpPr>
        <p:sp>
          <p:nvSpPr>
            <p:cNvPr id="62" name="Freeform: Shape 338">
              <a:extLst>
                <a:ext uri="{FF2B5EF4-FFF2-40B4-BE49-F238E27FC236}">
                  <a16:creationId xmlns:a16="http://schemas.microsoft.com/office/drawing/2014/main" id="{3E6737E3-9998-B048-9759-8B0B1521841C}"/>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339">
              <a:extLst>
                <a:ext uri="{FF2B5EF4-FFF2-40B4-BE49-F238E27FC236}">
                  <a16:creationId xmlns:a16="http://schemas.microsoft.com/office/drawing/2014/main" id="{EE7C6F23-D753-9344-ACD1-1720984ED64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Freeform 63">
            <a:extLst>
              <a:ext uri="{FF2B5EF4-FFF2-40B4-BE49-F238E27FC236}">
                <a16:creationId xmlns:a16="http://schemas.microsoft.com/office/drawing/2014/main" id="{4046843B-D063-CE48-9112-9AD82D3F115A}"/>
              </a:ext>
            </a:extLst>
          </p:cNvPr>
          <p:cNvSpPr/>
          <p:nvPr/>
        </p:nvSpPr>
        <p:spPr bwMode="auto">
          <a:xfrm>
            <a:off x="9474981" y="2575696"/>
            <a:ext cx="641039" cy="67469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Oval 65">
            <a:extLst>
              <a:ext uri="{FF2B5EF4-FFF2-40B4-BE49-F238E27FC236}">
                <a16:creationId xmlns:a16="http://schemas.microsoft.com/office/drawing/2014/main" id="{27BE2788-BE3C-B144-AF58-B29FF300FCE0}"/>
              </a:ext>
            </a:extLst>
          </p:cNvPr>
          <p:cNvSpPr/>
          <p:nvPr/>
        </p:nvSpPr>
        <p:spPr bwMode="auto">
          <a:xfrm>
            <a:off x="526645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a:extLst>
              <a:ext uri="{FF2B5EF4-FFF2-40B4-BE49-F238E27FC236}">
                <a16:creationId xmlns:a16="http://schemas.microsoft.com/office/drawing/2014/main" id="{FEC7F39D-F312-9243-A8B3-504556770E9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56183" y="2441349"/>
            <a:ext cx="820553" cy="943390"/>
          </a:xfrm>
          <a:prstGeom prst="rect">
            <a:avLst/>
          </a:prstGeom>
        </p:spPr>
      </p:pic>
    </p:spTree>
    <p:extLst>
      <p:ext uri="{BB962C8B-B14F-4D97-AF65-F5344CB8AC3E}">
        <p14:creationId xmlns:p14="http://schemas.microsoft.com/office/powerpoint/2010/main" val="173380010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Straight Arrow Connector 121">
            <a:extLst>
              <a:ext uri="{FF2B5EF4-FFF2-40B4-BE49-F238E27FC236}">
                <a16:creationId xmlns:a16="http://schemas.microsoft.com/office/drawing/2014/main" id="{2FC7EDE7-5DF2-E349-BA1A-0873CE9FB3C8}"/>
              </a:ext>
            </a:extLst>
          </p:cNvPr>
          <p:cNvCxnSpPr>
            <a:cxnSpLocks/>
          </p:cNvCxnSpPr>
          <p:nvPr/>
        </p:nvCxnSpPr>
        <p:spPr>
          <a:xfrm flipV="1">
            <a:off x="6872480" y="4422235"/>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1742CF9-D739-964A-9663-9D673660505C}"/>
              </a:ext>
            </a:extLst>
          </p:cNvPr>
          <p:cNvCxnSpPr>
            <a:cxnSpLocks/>
          </p:cNvCxnSpPr>
          <p:nvPr/>
        </p:nvCxnSpPr>
        <p:spPr>
          <a:xfrm>
            <a:off x="5846046"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3B928C1-27CD-4348-AA3D-C089C84BE1FD}"/>
              </a:ext>
            </a:extLst>
          </p:cNvPr>
          <p:cNvCxnSpPr>
            <a:cxnSpLocks/>
          </p:cNvCxnSpPr>
          <p:nvPr/>
        </p:nvCxnSpPr>
        <p:spPr>
          <a:xfrm>
            <a:off x="5846046"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B122876-1769-2E48-B0EF-04D245216A95}"/>
              </a:ext>
            </a:extLst>
          </p:cNvPr>
          <p:cNvCxnSpPr>
            <a:cxnSpLocks/>
          </p:cNvCxnSpPr>
          <p:nvPr/>
        </p:nvCxnSpPr>
        <p:spPr>
          <a:xfrm>
            <a:off x="8892518" y="3823338"/>
            <a:ext cx="42141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CE72575-344D-7B40-BD06-267110AA4450}"/>
              </a:ext>
            </a:extLst>
          </p:cNvPr>
          <p:cNvCxnSpPr>
            <a:cxnSpLocks/>
          </p:cNvCxnSpPr>
          <p:nvPr/>
        </p:nvCxnSpPr>
        <p:spPr>
          <a:xfrm>
            <a:off x="2205175" y="3775444"/>
            <a:ext cx="1104467"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BF25EB1-7520-F44B-B23D-EBAB45CA6014}"/>
              </a:ext>
            </a:extLst>
          </p:cNvPr>
          <p:cNvCxnSpPr>
            <a:cxnSpLocks/>
          </p:cNvCxnSpPr>
          <p:nvPr/>
        </p:nvCxnSpPr>
        <p:spPr>
          <a:xfrm>
            <a:off x="2201156" y="5138953"/>
            <a:ext cx="1108486"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47E5381-5658-3E43-BECF-D72A7D99FCBE}"/>
              </a:ext>
            </a:extLst>
          </p:cNvPr>
          <p:cNvCxnSpPr>
            <a:cxnSpLocks/>
          </p:cNvCxnSpPr>
          <p:nvPr/>
        </p:nvCxnSpPr>
        <p:spPr>
          <a:xfrm flipV="1">
            <a:off x="4377782" y="4389867"/>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36FF8F68-EFCB-424E-A7F5-676CDAADEBF5}"/>
              </a:ext>
            </a:extLst>
          </p:cNvPr>
          <p:cNvCxnSpPr>
            <a:cxnSpLocks/>
          </p:cNvCxnSpPr>
          <p:nvPr/>
        </p:nvCxnSpPr>
        <p:spPr>
          <a:xfrm>
            <a:off x="4614189" y="2987203"/>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D31EAE0-BC44-C64D-B434-CB3151875789}"/>
              </a:ext>
            </a:extLst>
          </p:cNvPr>
          <p:cNvCxnSpPr>
            <a:cxnSpLocks/>
          </p:cNvCxnSpPr>
          <p:nvPr/>
        </p:nvCxnSpPr>
        <p:spPr>
          <a:xfrm>
            <a:off x="4932843" y="436559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61E66B8-4E7A-5941-9BC9-5996A04EA1B3}"/>
              </a:ext>
            </a:extLst>
          </p:cNvPr>
          <p:cNvCxnSpPr>
            <a:cxnSpLocks/>
          </p:cNvCxnSpPr>
          <p:nvPr/>
        </p:nvCxnSpPr>
        <p:spPr>
          <a:xfrm flipH="1">
            <a:off x="5894598"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93346A2-0504-214D-9654-C1744CCFDE5D}"/>
              </a:ext>
            </a:extLst>
          </p:cNvPr>
          <p:cNvCxnSpPr>
            <a:cxnSpLocks/>
          </p:cNvCxnSpPr>
          <p:nvPr/>
        </p:nvCxnSpPr>
        <p:spPr>
          <a:xfrm flipH="1" flipV="1">
            <a:off x="10590267" y="2955570"/>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Rectangle 9">
            <a:extLst>
              <a:ext uri="{FF2B5EF4-FFF2-40B4-BE49-F238E27FC236}">
                <a16:creationId xmlns:a16="http://schemas.microsoft.com/office/drawing/2014/main" id="{E51691BB-C138-7941-A7A4-491ABA093734}"/>
              </a:ext>
            </a:extLst>
          </p:cNvPr>
          <p:cNvSpPr/>
          <p:nvPr/>
        </p:nvSpPr>
        <p:spPr bwMode="auto">
          <a:xfrm>
            <a:off x="2017441"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Freeform 206">
            <a:extLst>
              <a:ext uri="{FF2B5EF4-FFF2-40B4-BE49-F238E27FC236}">
                <a16:creationId xmlns:a16="http://schemas.microsoft.com/office/drawing/2014/main" id="{2E2B54C8-03BD-B845-9B07-BEA730743D0F}"/>
              </a:ext>
            </a:extLst>
          </p:cNvPr>
          <p:cNvSpPr/>
          <p:nvPr/>
        </p:nvSpPr>
        <p:spPr bwMode="auto">
          <a:xfrm>
            <a:off x="8863583" y="4428259"/>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54" y="257374"/>
            <a:ext cx="11305615" cy="749364"/>
          </a:xfrm>
        </p:spPr>
        <p:txBody>
          <a:bodyPr anchor="t"/>
          <a:lstStyle/>
          <a:p>
            <a:r>
              <a:rPr lang="en-US" spc="0">
                <a:solidFill>
                  <a:schemeClr val="tx1"/>
                </a:solidFill>
              </a:rPr>
              <a:t>The data warehouse + Power BI in the data-driven business</a:t>
            </a:r>
          </a:p>
        </p:txBody>
      </p:sp>
      <p:sp>
        <p:nvSpPr>
          <p:cNvPr id="102" name="Rectangle 101">
            <a:extLst>
              <a:ext uri="{FF2B5EF4-FFF2-40B4-BE49-F238E27FC236}">
                <a16:creationId xmlns:a16="http://schemas.microsoft.com/office/drawing/2014/main" id="{12D4564B-C44C-FA46-A422-740251FC6C27}"/>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3" name="Rectangle 102">
            <a:extLst>
              <a:ext uri="{FF2B5EF4-FFF2-40B4-BE49-F238E27FC236}">
                <a16:creationId xmlns:a16="http://schemas.microsoft.com/office/drawing/2014/main" id="{A66DACCA-5F23-D24A-9A22-6DC2F30F136C}"/>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4" name="Rectangle 103">
            <a:extLst>
              <a:ext uri="{FF2B5EF4-FFF2-40B4-BE49-F238E27FC236}">
                <a16:creationId xmlns:a16="http://schemas.microsoft.com/office/drawing/2014/main" id="{E3098F7F-6094-244B-ABBD-F084570856A6}"/>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A9C3C63F-C755-F940-8D8A-778560E8D624}"/>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61FDD367-BB91-724F-AFEF-1131E3CA07D9}"/>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7" name="Rectangle 106">
            <a:extLst>
              <a:ext uri="{FF2B5EF4-FFF2-40B4-BE49-F238E27FC236}">
                <a16:creationId xmlns:a16="http://schemas.microsoft.com/office/drawing/2014/main" id="{F972AECE-105A-A044-B0C4-2BB6B48A87AB}"/>
              </a:ext>
            </a:extLst>
          </p:cNvPr>
          <p:cNvSpPr/>
          <p:nvPr/>
        </p:nvSpPr>
        <p:spPr bwMode="auto">
          <a:xfrm>
            <a:off x="3384678"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08" name="TextBox 107">
            <a:extLst>
              <a:ext uri="{FF2B5EF4-FFF2-40B4-BE49-F238E27FC236}">
                <a16:creationId xmlns:a16="http://schemas.microsoft.com/office/drawing/2014/main" id="{A878E97C-3767-6A43-8CAE-55B992F87140}"/>
              </a:ext>
            </a:extLst>
          </p:cNvPr>
          <p:cNvSpPr txBox="1"/>
          <p:nvPr/>
        </p:nvSpPr>
        <p:spPr>
          <a:xfrm>
            <a:off x="7482930" y="2974556"/>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Synapse Analytics</a:t>
            </a:r>
          </a:p>
        </p:txBody>
      </p:sp>
      <p:sp>
        <p:nvSpPr>
          <p:cNvPr id="109" name="TextBox 108">
            <a:extLst>
              <a:ext uri="{FF2B5EF4-FFF2-40B4-BE49-F238E27FC236}">
                <a16:creationId xmlns:a16="http://schemas.microsoft.com/office/drawing/2014/main" id="{07245660-D2D3-5C47-AFE1-6B4BC8B94BCB}"/>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Databricks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D9F889D6-C2CC-2C41-96D2-AAFECAFFC39C}"/>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LOB s</a:t>
            </a:r>
            <a:r>
              <a:rPr kumimoji="0" lang="en-US" sz="12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Semibold"/>
                <a:ea typeface="+mn-ea"/>
                <a:cs typeface="+mn-cs"/>
              </a:rPr>
              <a:t>ources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111" name="TextBox 110">
            <a:extLst>
              <a:ext uri="{FF2B5EF4-FFF2-40B4-BE49-F238E27FC236}">
                <a16:creationId xmlns:a16="http://schemas.microsoft.com/office/drawing/2014/main" id="{9A728A1D-19E3-404B-AB0F-9734A319D2B6}"/>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112" name="TextBox 111">
            <a:extLst>
              <a:ext uri="{FF2B5EF4-FFF2-40B4-BE49-F238E27FC236}">
                <a16:creationId xmlns:a16="http://schemas.microsoft.com/office/drawing/2014/main" id="{38A39BD0-2CC5-5D45-B7CA-226FF8678768}"/>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113" name="TextBox 112">
            <a:extLst>
              <a:ext uri="{FF2B5EF4-FFF2-40B4-BE49-F238E27FC236}">
                <a16:creationId xmlns:a16="http://schemas.microsoft.com/office/drawing/2014/main" id="{CF07415D-4C8A-7144-A806-078A410309BA}"/>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114" name="TextBox 113">
            <a:extLst>
              <a:ext uri="{FF2B5EF4-FFF2-40B4-BE49-F238E27FC236}">
                <a16:creationId xmlns:a16="http://schemas.microsoft.com/office/drawing/2014/main" id="{79B0942D-ECCE-0F41-9EB5-670DF6BE17B0}"/>
              </a:ext>
            </a:extLst>
          </p:cNvPr>
          <p:cNvSpPr txBox="1"/>
          <p:nvPr/>
        </p:nvSpPr>
        <p:spPr>
          <a:xfrm>
            <a:off x="4535102" y="2277348"/>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Data Factory</a:t>
            </a:r>
          </a:p>
        </p:txBody>
      </p:sp>
      <p:sp>
        <p:nvSpPr>
          <p:cNvPr id="115" name="TextBox 114">
            <a:extLst>
              <a:ext uri="{FF2B5EF4-FFF2-40B4-BE49-F238E27FC236}">
                <a16:creationId xmlns:a16="http://schemas.microsoft.com/office/drawing/2014/main" id="{6097E569-2D34-9A43-89F2-99FBBA321CF5}"/>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Data </a:t>
            </a:r>
            <a:br>
              <a:rPr kumimoji="0" lang="en-US" sz="1200" b="0" i="0" u="none" strike="noStrike" kern="1200" cap="none" spc="0" normalizeH="0" baseline="0" noProof="0">
                <a:ln>
                  <a:noFill/>
                </a:ln>
                <a:solidFill>
                  <a:srgbClr val="000000"/>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Semibold"/>
                <a:ea typeface="+mn-ea"/>
                <a:cs typeface="+mn-cs"/>
              </a:rPr>
              <a:t>Lake Storage</a:t>
            </a:r>
          </a:p>
        </p:txBody>
      </p:sp>
      <p:sp>
        <p:nvSpPr>
          <p:cNvPr id="127" name="TextBox 126">
            <a:extLst>
              <a:ext uri="{FF2B5EF4-FFF2-40B4-BE49-F238E27FC236}">
                <a16:creationId xmlns:a16="http://schemas.microsoft.com/office/drawing/2014/main" id="{C416EB5E-3F56-7D4B-8BF3-3F7CD5526B60}"/>
              </a:ext>
            </a:extLst>
          </p:cNvPr>
          <p:cNvSpPr txBox="1"/>
          <p:nvPr/>
        </p:nvSpPr>
        <p:spPr>
          <a:xfrm>
            <a:off x="10597340"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Business services</a:t>
            </a:r>
          </a:p>
        </p:txBody>
      </p:sp>
      <p:sp>
        <p:nvSpPr>
          <p:cNvPr id="130" name="TextBox 129">
            <a:extLst>
              <a:ext uri="{FF2B5EF4-FFF2-40B4-BE49-F238E27FC236}">
                <a16:creationId xmlns:a16="http://schemas.microsoft.com/office/drawing/2014/main" id="{9F833427-2AC2-FC4E-BFCD-C2A4654C7FFC}"/>
              </a:ext>
            </a:extLst>
          </p:cNvPr>
          <p:cNvSpPr txBox="1"/>
          <p:nvPr/>
        </p:nvSpPr>
        <p:spPr>
          <a:xfrm>
            <a:off x="10597340"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Power BI</a:t>
            </a:r>
          </a:p>
        </p:txBody>
      </p:sp>
      <p:grpSp>
        <p:nvGrpSpPr>
          <p:cNvPr id="131" name="Group 130">
            <a:extLst>
              <a:ext uri="{FF2B5EF4-FFF2-40B4-BE49-F238E27FC236}">
                <a16:creationId xmlns:a16="http://schemas.microsoft.com/office/drawing/2014/main" id="{AB971793-F4B2-0C41-A10F-DFA93F9C9E14}"/>
              </a:ext>
            </a:extLst>
          </p:cNvPr>
          <p:cNvGrpSpPr/>
          <p:nvPr/>
        </p:nvGrpSpPr>
        <p:grpSpPr>
          <a:xfrm>
            <a:off x="442913" y="3437046"/>
            <a:ext cx="314430" cy="364076"/>
            <a:chOff x="305587" y="2721796"/>
            <a:chExt cx="314430" cy="364076"/>
          </a:xfrm>
        </p:grpSpPr>
        <p:sp>
          <p:nvSpPr>
            <p:cNvPr id="132" name="Rectangle 131">
              <a:extLst>
                <a:ext uri="{FF2B5EF4-FFF2-40B4-BE49-F238E27FC236}">
                  <a16:creationId xmlns:a16="http://schemas.microsoft.com/office/drawing/2014/main" id="{93B900FB-71AB-C944-9D45-76C377AF002F}"/>
                </a:ext>
              </a:extLst>
            </p:cNvPr>
            <p:cNvSpPr/>
            <p:nvPr/>
          </p:nvSpPr>
          <p:spPr bwMode="auto">
            <a:xfrm>
              <a:off x="381000" y="2986460"/>
              <a:ext cx="187325" cy="96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cument_3">
              <a:extLst>
                <a:ext uri="{FF2B5EF4-FFF2-40B4-BE49-F238E27FC236}">
                  <a16:creationId xmlns:a16="http://schemas.microsoft.com/office/drawing/2014/main" id="{F09CB4D7-48BC-9F48-ACD0-DBBE70057107}"/>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tx2"/>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34" name="Group 133">
            <a:extLst>
              <a:ext uri="{FF2B5EF4-FFF2-40B4-BE49-F238E27FC236}">
                <a16:creationId xmlns:a16="http://schemas.microsoft.com/office/drawing/2014/main" id="{08639048-5AB2-6B40-9BB7-E60819674E16}"/>
              </a:ext>
            </a:extLst>
          </p:cNvPr>
          <p:cNvGrpSpPr/>
          <p:nvPr/>
        </p:nvGrpSpPr>
        <p:grpSpPr>
          <a:xfrm>
            <a:off x="444761" y="2057152"/>
            <a:ext cx="427983" cy="364076"/>
            <a:chOff x="265316" y="5131089"/>
            <a:chExt cx="793593" cy="675092"/>
          </a:xfrm>
        </p:grpSpPr>
        <p:grpSp>
          <p:nvGrpSpPr>
            <p:cNvPr id="135" name="Group 134">
              <a:extLst>
                <a:ext uri="{FF2B5EF4-FFF2-40B4-BE49-F238E27FC236}">
                  <a16:creationId xmlns:a16="http://schemas.microsoft.com/office/drawing/2014/main" id="{EDF7AD26-AE6C-8945-A36E-ACF1FA05993C}"/>
                </a:ext>
              </a:extLst>
            </p:cNvPr>
            <p:cNvGrpSpPr/>
            <p:nvPr/>
          </p:nvGrpSpPr>
          <p:grpSpPr>
            <a:xfrm>
              <a:off x="265316" y="5131089"/>
              <a:ext cx="793593" cy="675092"/>
              <a:chOff x="2107244" y="1575258"/>
              <a:chExt cx="310993" cy="264555"/>
            </a:xfrm>
          </p:grpSpPr>
          <p:sp>
            <p:nvSpPr>
              <p:cNvPr id="141" name="Rectangle 9">
                <a:extLst>
                  <a:ext uri="{FF2B5EF4-FFF2-40B4-BE49-F238E27FC236}">
                    <a16:creationId xmlns:a16="http://schemas.microsoft.com/office/drawing/2014/main" id="{75D7D9D8-C7D2-9342-B015-2B3FFED81E99}"/>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D8CB2863-0155-0948-B991-3FF1E25F54FB}"/>
                  </a:ext>
                </a:extLst>
              </p:cNvPr>
              <p:cNvGrpSpPr/>
              <p:nvPr/>
            </p:nvGrpSpPr>
            <p:grpSpPr>
              <a:xfrm>
                <a:off x="2219774" y="1683758"/>
                <a:ext cx="104220" cy="99334"/>
                <a:chOff x="2219774" y="1683758"/>
                <a:chExt cx="104220" cy="99334"/>
              </a:xfrm>
            </p:grpSpPr>
            <p:sp>
              <p:nvSpPr>
                <p:cNvPr id="143" name="Freeform 14">
                  <a:extLst>
                    <a:ext uri="{FF2B5EF4-FFF2-40B4-BE49-F238E27FC236}">
                      <a16:creationId xmlns:a16="http://schemas.microsoft.com/office/drawing/2014/main" id="{B8A5A2EA-CF55-944E-AA89-5A6DED9DA58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4" name="Line 15">
                  <a:extLst>
                    <a:ext uri="{FF2B5EF4-FFF2-40B4-BE49-F238E27FC236}">
                      <a16:creationId xmlns:a16="http://schemas.microsoft.com/office/drawing/2014/main" id="{926AF249-8307-D945-BF4D-99E9CBBEA93A}"/>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36" name="Rectangle 135">
              <a:extLst>
                <a:ext uri="{FF2B5EF4-FFF2-40B4-BE49-F238E27FC236}">
                  <a16:creationId xmlns:a16="http://schemas.microsoft.com/office/drawing/2014/main" id="{45218EC8-F1B4-0E43-98AE-07330779FC02}"/>
                </a:ext>
              </a:extLst>
            </p:cNvPr>
            <p:cNvSpPr/>
            <p:nvPr/>
          </p:nvSpPr>
          <p:spPr bwMode="auto">
            <a:xfrm>
              <a:off x="265318" y="5131089"/>
              <a:ext cx="788839" cy="12136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2CF44A93-B8B9-C74D-A6FB-98864E9AAE65}"/>
                </a:ext>
              </a:extLst>
            </p:cNvPr>
            <p:cNvGrpSpPr/>
            <p:nvPr/>
          </p:nvGrpSpPr>
          <p:grpSpPr>
            <a:xfrm>
              <a:off x="750755" y="5171384"/>
              <a:ext cx="242719" cy="60681"/>
              <a:chOff x="722201" y="5189927"/>
              <a:chExt cx="242719" cy="60681"/>
            </a:xfrm>
          </p:grpSpPr>
          <p:sp>
            <p:nvSpPr>
              <p:cNvPr id="138" name="Oval 11">
                <a:extLst>
                  <a:ext uri="{FF2B5EF4-FFF2-40B4-BE49-F238E27FC236}">
                    <a16:creationId xmlns:a16="http://schemas.microsoft.com/office/drawing/2014/main" id="{69F6F2B0-7CA3-3244-96EC-42229D35C9BB}"/>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9" name="Oval 12">
                <a:extLst>
                  <a:ext uri="{FF2B5EF4-FFF2-40B4-BE49-F238E27FC236}">
                    <a16:creationId xmlns:a16="http://schemas.microsoft.com/office/drawing/2014/main" id="{F8E90038-A4AC-9045-897B-9CDEA354B232}"/>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0" name="Oval 13">
                <a:extLst>
                  <a:ext uri="{FF2B5EF4-FFF2-40B4-BE49-F238E27FC236}">
                    <a16:creationId xmlns:a16="http://schemas.microsoft.com/office/drawing/2014/main" id="{6B8C824E-0DB2-6849-A77B-BE2E3A3F15D7}"/>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1E52798B-564A-0E4E-A1AD-42D7459CEB47}"/>
              </a:ext>
            </a:extLst>
          </p:cNvPr>
          <p:cNvGrpSpPr/>
          <p:nvPr/>
        </p:nvGrpSpPr>
        <p:grpSpPr>
          <a:xfrm>
            <a:off x="434955" y="4268606"/>
            <a:ext cx="423664" cy="435948"/>
            <a:chOff x="425774" y="3428914"/>
            <a:chExt cx="423664" cy="435948"/>
          </a:xfrm>
        </p:grpSpPr>
        <p:sp>
          <p:nvSpPr>
            <p:cNvPr id="146" name="Rectangle 145">
              <a:extLst>
                <a:ext uri="{FF2B5EF4-FFF2-40B4-BE49-F238E27FC236}">
                  <a16:creationId xmlns:a16="http://schemas.microsoft.com/office/drawing/2014/main" id="{CC42268F-A2F7-334C-ACBF-8F6835E234FC}"/>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59">
              <a:extLst>
                <a:ext uri="{FF2B5EF4-FFF2-40B4-BE49-F238E27FC236}">
                  <a16:creationId xmlns:a16="http://schemas.microsoft.com/office/drawing/2014/main" id="{C2CA49C8-FB81-E74C-9775-EB2EE10B56B0}"/>
                </a:ext>
              </a:extLst>
            </p:cNvPr>
            <p:cNvGrpSpPr>
              <a:grpSpLocks noChangeAspect="1"/>
            </p:cNvGrpSpPr>
            <p:nvPr/>
          </p:nvGrpSpPr>
          <p:grpSpPr bwMode="auto">
            <a:xfrm>
              <a:off x="492356" y="3507780"/>
              <a:ext cx="357082" cy="357082"/>
              <a:chOff x="4013" y="2783"/>
              <a:chExt cx="312" cy="312"/>
            </a:xfrm>
          </p:grpSpPr>
          <p:sp>
            <p:nvSpPr>
              <p:cNvPr id="148" name="AutoShape 58">
                <a:extLst>
                  <a:ext uri="{FF2B5EF4-FFF2-40B4-BE49-F238E27FC236}">
                    <a16:creationId xmlns:a16="http://schemas.microsoft.com/office/drawing/2014/main" id="{6C6ED0BB-FF3D-A74C-B8A4-93F1074080A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60">
                <a:extLst>
                  <a:ext uri="{FF2B5EF4-FFF2-40B4-BE49-F238E27FC236}">
                    <a16:creationId xmlns:a16="http://schemas.microsoft.com/office/drawing/2014/main" id="{9B7BBBF1-8F57-8C45-865D-58F4BC7A7EDF}"/>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61">
                <a:extLst>
                  <a:ext uri="{FF2B5EF4-FFF2-40B4-BE49-F238E27FC236}">
                    <a16:creationId xmlns:a16="http://schemas.microsoft.com/office/drawing/2014/main" id="{49CD923A-7513-734C-9D68-33547636F8D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62">
                <a:extLst>
                  <a:ext uri="{FF2B5EF4-FFF2-40B4-BE49-F238E27FC236}">
                    <a16:creationId xmlns:a16="http://schemas.microsoft.com/office/drawing/2014/main" id="{38CF9D52-0989-094B-AA6E-4BCE7FB070C4}"/>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Oval 63">
                <a:extLst>
                  <a:ext uri="{FF2B5EF4-FFF2-40B4-BE49-F238E27FC236}">
                    <a16:creationId xmlns:a16="http://schemas.microsoft.com/office/drawing/2014/main" id="{02B601B8-9064-7F43-916D-68EC2FA7C93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3" name="Group 152">
            <a:extLst>
              <a:ext uri="{FF2B5EF4-FFF2-40B4-BE49-F238E27FC236}">
                <a16:creationId xmlns:a16="http://schemas.microsoft.com/office/drawing/2014/main" id="{DB9F8C3B-6B04-F44B-90AC-70EB44F0E4EF}"/>
              </a:ext>
            </a:extLst>
          </p:cNvPr>
          <p:cNvGrpSpPr/>
          <p:nvPr/>
        </p:nvGrpSpPr>
        <p:grpSpPr>
          <a:xfrm>
            <a:off x="449241" y="5065911"/>
            <a:ext cx="388214" cy="427711"/>
            <a:chOff x="343593" y="4433674"/>
            <a:chExt cx="388214" cy="427711"/>
          </a:xfrm>
        </p:grpSpPr>
        <p:sp>
          <p:nvSpPr>
            <p:cNvPr id="154" name="Rectangle 153">
              <a:extLst>
                <a:ext uri="{FF2B5EF4-FFF2-40B4-BE49-F238E27FC236}">
                  <a16:creationId xmlns:a16="http://schemas.microsoft.com/office/drawing/2014/main" id="{0DAC10DF-0450-7A4A-B923-1DA9A2993BEF}"/>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document">
              <a:extLst>
                <a:ext uri="{FF2B5EF4-FFF2-40B4-BE49-F238E27FC236}">
                  <a16:creationId xmlns:a16="http://schemas.microsoft.com/office/drawing/2014/main" id="{03EC57D9-7280-FF46-A151-E2D573255209}"/>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BB0C1C7B-756D-9543-88AD-C20448C370B1}"/>
              </a:ext>
            </a:extLst>
          </p:cNvPr>
          <p:cNvGrpSpPr/>
          <p:nvPr/>
        </p:nvGrpSpPr>
        <p:grpSpPr>
          <a:xfrm>
            <a:off x="9960421" y="2245141"/>
            <a:ext cx="427983" cy="364076"/>
            <a:chOff x="265316" y="5131089"/>
            <a:chExt cx="793593" cy="675092"/>
          </a:xfrm>
        </p:grpSpPr>
        <p:grpSp>
          <p:nvGrpSpPr>
            <p:cNvPr id="157" name="Group 156">
              <a:extLst>
                <a:ext uri="{FF2B5EF4-FFF2-40B4-BE49-F238E27FC236}">
                  <a16:creationId xmlns:a16="http://schemas.microsoft.com/office/drawing/2014/main" id="{749CB04F-6C88-D048-9305-2757D5187CA9}"/>
                </a:ext>
              </a:extLst>
            </p:cNvPr>
            <p:cNvGrpSpPr/>
            <p:nvPr/>
          </p:nvGrpSpPr>
          <p:grpSpPr>
            <a:xfrm>
              <a:off x="265316" y="5131089"/>
              <a:ext cx="793593" cy="675092"/>
              <a:chOff x="2107244" y="1575258"/>
              <a:chExt cx="310993" cy="264555"/>
            </a:xfrm>
          </p:grpSpPr>
          <p:sp>
            <p:nvSpPr>
              <p:cNvPr id="163" name="Rectangle 9">
                <a:extLst>
                  <a:ext uri="{FF2B5EF4-FFF2-40B4-BE49-F238E27FC236}">
                    <a16:creationId xmlns:a16="http://schemas.microsoft.com/office/drawing/2014/main" id="{6EB6EFFC-2DBD-2545-A37B-3BF61D5F0272}"/>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135623FF-A4A7-5646-B813-F7745E217BAB}"/>
                  </a:ext>
                </a:extLst>
              </p:cNvPr>
              <p:cNvGrpSpPr/>
              <p:nvPr/>
            </p:nvGrpSpPr>
            <p:grpSpPr>
              <a:xfrm>
                <a:off x="2219774" y="1683758"/>
                <a:ext cx="104220" cy="99334"/>
                <a:chOff x="2219774" y="1683758"/>
                <a:chExt cx="104220" cy="99334"/>
              </a:xfrm>
            </p:grpSpPr>
            <p:sp>
              <p:nvSpPr>
                <p:cNvPr id="165" name="Freeform 14">
                  <a:extLst>
                    <a:ext uri="{FF2B5EF4-FFF2-40B4-BE49-F238E27FC236}">
                      <a16:creationId xmlns:a16="http://schemas.microsoft.com/office/drawing/2014/main" id="{31E0A0E0-8371-8E49-9342-A2BAA91BFE01}"/>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66" name="Line 15">
                  <a:extLst>
                    <a:ext uri="{FF2B5EF4-FFF2-40B4-BE49-F238E27FC236}">
                      <a16:creationId xmlns:a16="http://schemas.microsoft.com/office/drawing/2014/main" id="{CF58624A-272C-3841-8F49-C189D6F6A8F4}"/>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58" name="Rectangle 157">
              <a:extLst>
                <a:ext uri="{FF2B5EF4-FFF2-40B4-BE49-F238E27FC236}">
                  <a16:creationId xmlns:a16="http://schemas.microsoft.com/office/drawing/2014/main" id="{63290205-4E93-874C-8AEF-EDCEA4F494BD}"/>
                </a:ext>
              </a:extLst>
            </p:cNvPr>
            <p:cNvSpPr/>
            <p:nvPr/>
          </p:nvSpPr>
          <p:spPr bwMode="auto">
            <a:xfrm>
              <a:off x="265318" y="5131089"/>
              <a:ext cx="788839" cy="12136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ADA71518-FF79-4D46-AF2B-F79D806B7A38}"/>
                </a:ext>
              </a:extLst>
            </p:cNvPr>
            <p:cNvGrpSpPr/>
            <p:nvPr/>
          </p:nvGrpSpPr>
          <p:grpSpPr>
            <a:xfrm>
              <a:off x="750755" y="5171384"/>
              <a:ext cx="242719" cy="60681"/>
              <a:chOff x="722201" y="5189927"/>
              <a:chExt cx="242719" cy="60681"/>
            </a:xfrm>
          </p:grpSpPr>
          <p:sp>
            <p:nvSpPr>
              <p:cNvPr id="160" name="Oval 11">
                <a:extLst>
                  <a:ext uri="{FF2B5EF4-FFF2-40B4-BE49-F238E27FC236}">
                    <a16:creationId xmlns:a16="http://schemas.microsoft.com/office/drawing/2014/main" id="{BE50142F-4CAE-7C47-8B0A-9D820CF56A29}"/>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61" name="Oval 12">
                <a:extLst>
                  <a:ext uri="{FF2B5EF4-FFF2-40B4-BE49-F238E27FC236}">
                    <a16:creationId xmlns:a16="http://schemas.microsoft.com/office/drawing/2014/main" id="{419C67D1-05E2-9D48-AD19-31D03673B27F}"/>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62" name="Oval 13">
                <a:extLst>
                  <a:ext uri="{FF2B5EF4-FFF2-40B4-BE49-F238E27FC236}">
                    <a16:creationId xmlns:a16="http://schemas.microsoft.com/office/drawing/2014/main" id="{0E18F1CC-1281-A340-A03B-F2FFB4093213}"/>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203DE990-BCD5-A74C-B5BE-6920BF52DCFE}"/>
              </a:ext>
            </a:extLst>
          </p:cNvPr>
          <p:cNvGrpSpPr/>
          <p:nvPr/>
        </p:nvGrpSpPr>
        <p:grpSpPr>
          <a:xfrm>
            <a:off x="9909252" y="3690064"/>
            <a:ext cx="552363" cy="417032"/>
            <a:chOff x="2851176" y="840527"/>
            <a:chExt cx="3024388" cy="2283410"/>
          </a:xfrm>
        </p:grpSpPr>
        <p:sp>
          <p:nvSpPr>
            <p:cNvPr id="168" name="Freeform: Shape 338">
              <a:extLst>
                <a:ext uri="{FF2B5EF4-FFF2-40B4-BE49-F238E27FC236}">
                  <a16:creationId xmlns:a16="http://schemas.microsoft.com/office/drawing/2014/main" id="{FF8A73E3-CB3E-5B47-92BB-DDE9112B997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339">
              <a:extLst>
                <a:ext uri="{FF2B5EF4-FFF2-40B4-BE49-F238E27FC236}">
                  <a16:creationId xmlns:a16="http://schemas.microsoft.com/office/drawing/2014/main" id="{1DD70F85-CD86-1C47-9761-D6E0635D1A45}"/>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235F1CF1-2376-2546-B2C1-91FEEB1535F9}"/>
              </a:ext>
            </a:extLst>
          </p:cNvPr>
          <p:cNvGrpSpPr/>
          <p:nvPr/>
        </p:nvGrpSpPr>
        <p:grpSpPr>
          <a:xfrm>
            <a:off x="3812007" y="3587096"/>
            <a:ext cx="455467" cy="464244"/>
            <a:chOff x="7158422" y="1607015"/>
            <a:chExt cx="2726357" cy="2778897"/>
          </a:xfrm>
        </p:grpSpPr>
        <p:sp>
          <p:nvSpPr>
            <p:cNvPr id="171" name="Freeform 242">
              <a:extLst>
                <a:ext uri="{FF2B5EF4-FFF2-40B4-BE49-F238E27FC236}">
                  <a16:creationId xmlns:a16="http://schemas.microsoft.com/office/drawing/2014/main" id="{6FE25734-94BE-7343-9CF0-DC3CDA89845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2" name="Diamond 171">
              <a:extLst>
                <a:ext uri="{FF2B5EF4-FFF2-40B4-BE49-F238E27FC236}">
                  <a16:creationId xmlns:a16="http://schemas.microsoft.com/office/drawing/2014/main" id="{D108E781-850B-DA44-83C6-4BC4071B1953}"/>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Freeform 243">
              <a:extLst>
                <a:ext uri="{FF2B5EF4-FFF2-40B4-BE49-F238E27FC236}">
                  <a16:creationId xmlns:a16="http://schemas.microsoft.com/office/drawing/2014/main" id="{8D5F5D82-BE16-B04F-83F8-83234511189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4" name="Diamond 173">
              <a:extLst>
                <a:ext uri="{FF2B5EF4-FFF2-40B4-BE49-F238E27FC236}">
                  <a16:creationId xmlns:a16="http://schemas.microsoft.com/office/drawing/2014/main" id="{4BD821B8-B2DE-2B4C-ACA5-440AE57FC722}"/>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6" name="Freeform 185">
            <a:extLst>
              <a:ext uri="{FF2B5EF4-FFF2-40B4-BE49-F238E27FC236}">
                <a16:creationId xmlns:a16="http://schemas.microsoft.com/office/drawing/2014/main" id="{69FC58E1-A067-1C48-B6A2-22455088EAC3}"/>
              </a:ext>
            </a:extLst>
          </p:cNvPr>
          <p:cNvSpPr/>
          <p:nvPr/>
        </p:nvSpPr>
        <p:spPr bwMode="auto">
          <a:xfrm>
            <a:off x="3805866" y="2182727"/>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nvGrpSpPr>
          <p:cNvPr id="187" name="Group 186">
            <a:extLst>
              <a:ext uri="{FF2B5EF4-FFF2-40B4-BE49-F238E27FC236}">
                <a16:creationId xmlns:a16="http://schemas.microsoft.com/office/drawing/2014/main" id="{454C3626-8219-CD46-85B7-BC5D25975C43}"/>
              </a:ext>
            </a:extLst>
          </p:cNvPr>
          <p:cNvGrpSpPr/>
          <p:nvPr/>
        </p:nvGrpSpPr>
        <p:grpSpPr>
          <a:xfrm>
            <a:off x="5173483" y="4956943"/>
            <a:ext cx="479602" cy="419822"/>
            <a:chOff x="6560437" y="5493393"/>
            <a:chExt cx="479602" cy="419822"/>
          </a:xfrm>
        </p:grpSpPr>
        <p:sp>
          <p:nvSpPr>
            <p:cNvPr id="188" name="Freeform 21">
              <a:extLst>
                <a:ext uri="{FF2B5EF4-FFF2-40B4-BE49-F238E27FC236}">
                  <a16:creationId xmlns:a16="http://schemas.microsoft.com/office/drawing/2014/main" id="{A290D6ED-DE22-CF48-AA74-97953D16EFFA}"/>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22">
              <a:extLst>
                <a:ext uri="{FF2B5EF4-FFF2-40B4-BE49-F238E27FC236}">
                  <a16:creationId xmlns:a16="http://schemas.microsoft.com/office/drawing/2014/main" id="{16C8AFBA-476B-6243-8A19-2F9D464D7D2A}"/>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23">
              <a:extLst>
                <a:ext uri="{FF2B5EF4-FFF2-40B4-BE49-F238E27FC236}">
                  <a16:creationId xmlns:a16="http://schemas.microsoft.com/office/drawing/2014/main" id="{761E40CD-D9E0-C146-B449-92726331C2C3}"/>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24">
              <a:extLst>
                <a:ext uri="{FF2B5EF4-FFF2-40B4-BE49-F238E27FC236}">
                  <a16:creationId xmlns:a16="http://schemas.microsoft.com/office/drawing/2014/main" id="{0BD23A3F-E7EE-4244-931D-718CA15BF938}"/>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25">
              <a:extLst>
                <a:ext uri="{FF2B5EF4-FFF2-40B4-BE49-F238E27FC236}">
                  <a16:creationId xmlns:a16="http://schemas.microsoft.com/office/drawing/2014/main" id="{877E5F2E-1D0B-EE44-9A37-8CC23D761B6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26">
              <a:extLst>
                <a:ext uri="{FF2B5EF4-FFF2-40B4-BE49-F238E27FC236}">
                  <a16:creationId xmlns:a16="http://schemas.microsoft.com/office/drawing/2014/main" id="{1B8D6639-B627-3945-9A86-3E22711BCA29}"/>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27">
              <a:extLst>
                <a:ext uri="{FF2B5EF4-FFF2-40B4-BE49-F238E27FC236}">
                  <a16:creationId xmlns:a16="http://schemas.microsoft.com/office/drawing/2014/main" id="{B9C0DC94-2A7E-8246-9E06-EC5A169A8CD5}"/>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28">
              <a:extLst>
                <a:ext uri="{FF2B5EF4-FFF2-40B4-BE49-F238E27FC236}">
                  <a16:creationId xmlns:a16="http://schemas.microsoft.com/office/drawing/2014/main" id="{9746E319-320E-8449-8158-FF41CC83F555}"/>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29">
              <a:extLst>
                <a:ext uri="{FF2B5EF4-FFF2-40B4-BE49-F238E27FC236}">
                  <a16:creationId xmlns:a16="http://schemas.microsoft.com/office/drawing/2014/main" id="{F76F64F4-A682-2D4C-832D-D900B5817AE2}"/>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30">
              <a:extLst>
                <a:ext uri="{FF2B5EF4-FFF2-40B4-BE49-F238E27FC236}">
                  <a16:creationId xmlns:a16="http://schemas.microsoft.com/office/drawing/2014/main" id="{C6A99472-6194-8D42-B54F-D0F5E646C84B}"/>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31">
              <a:extLst>
                <a:ext uri="{FF2B5EF4-FFF2-40B4-BE49-F238E27FC236}">
                  <a16:creationId xmlns:a16="http://schemas.microsoft.com/office/drawing/2014/main" id="{1C519180-3911-F04F-A0BA-D8CA239B949B}"/>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32">
              <a:extLst>
                <a:ext uri="{FF2B5EF4-FFF2-40B4-BE49-F238E27FC236}">
                  <a16:creationId xmlns:a16="http://schemas.microsoft.com/office/drawing/2014/main" id="{D608247A-98EC-4C48-B35F-97014F788298}"/>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33">
              <a:extLst>
                <a:ext uri="{FF2B5EF4-FFF2-40B4-BE49-F238E27FC236}">
                  <a16:creationId xmlns:a16="http://schemas.microsoft.com/office/drawing/2014/main" id="{3C528245-4E9B-7840-9591-38CEFA696119}"/>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34">
              <a:extLst>
                <a:ext uri="{FF2B5EF4-FFF2-40B4-BE49-F238E27FC236}">
                  <a16:creationId xmlns:a16="http://schemas.microsoft.com/office/drawing/2014/main" id="{5A98E522-1FBE-C04F-B3A8-14AA6397E0ED}"/>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35">
              <a:extLst>
                <a:ext uri="{FF2B5EF4-FFF2-40B4-BE49-F238E27FC236}">
                  <a16:creationId xmlns:a16="http://schemas.microsoft.com/office/drawing/2014/main" id="{04B36D98-7B39-CC4D-80C6-E4CA42AEDD0C}"/>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36">
              <a:extLst>
                <a:ext uri="{FF2B5EF4-FFF2-40B4-BE49-F238E27FC236}">
                  <a16:creationId xmlns:a16="http://schemas.microsoft.com/office/drawing/2014/main" id="{B5EAF21B-4583-E843-BBCA-BC9CADACA780}"/>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37">
              <a:extLst>
                <a:ext uri="{FF2B5EF4-FFF2-40B4-BE49-F238E27FC236}">
                  <a16:creationId xmlns:a16="http://schemas.microsoft.com/office/drawing/2014/main" id="{2E1732B5-B99E-2447-AD9A-5464312A7408}"/>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38">
              <a:extLst>
                <a:ext uri="{FF2B5EF4-FFF2-40B4-BE49-F238E27FC236}">
                  <a16:creationId xmlns:a16="http://schemas.microsoft.com/office/drawing/2014/main" id="{111AE2A9-A63E-614F-A460-306EBC81BF29}"/>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4169F8B-2E90-A049-A7C0-94F32B14BC23}"/>
              </a:ext>
            </a:extLst>
          </p:cNvPr>
          <p:cNvGrpSpPr/>
          <p:nvPr/>
        </p:nvGrpSpPr>
        <p:grpSpPr>
          <a:xfrm>
            <a:off x="6389195" y="1882892"/>
            <a:ext cx="5454051" cy="2508218"/>
            <a:chOff x="6389195" y="1882892"/>
            <a:chExt cx="5454051" cy="2508218"/>
          </a:xfrm>
        </p:grpSpPr>
        <p:sp>
          <p:nvSpPr>
            <p:cNvPr id="208" name="Rectangle 207">
              <a:extLst>
                <a:ext uri="{FF2B5EF4-FFF2-40B4-BE49-F238E27FC236}">
                  <a16:creationId xmlns:a16="http://schemas.microsoft.com/office/drawing/2014/main" id="{9159C494-15A4-3A44-B366-103B3600C679}"/>
                </a:ext>
              </a:extLst>
            </p:cNvPr>
            <p:cNvSpPr/>
            <p:nvPr/>
          </p:nvSpPr>
          <p:spPr bwMode="auto">
            <a:xfrm>
              <a:off x="6389195" y="1882892"/>
              <a:ext cx="2476829" cy="2502701"/>
            </a:xfrm>
            <a:prstGeom prst="rect">
              <a:avLst/>
            </a:prstGeom>
            <a:noFill/>
            <a:ln w="38100">
              <a:solidFill>
                <a:srgbClr val="4F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209" name="Rectangle 208">
              <a:extLst>
                <a:ext uri="{FF2B5EF4-FFF2-40B4-BE49-F238E27FC236}">
                  <a16:creationId xmlns:a16="http://schemas.microsoft.com/office/drawing/2014/main" id="{96921002-BE4E-E645-ACAD-FD3533A26BC5}"/>
                </a:ext>
              </a:extLst>
            </p:cNvPr>
            <p:cNvSpPr/>
            <p:nvPr/>
          </p:nvSpPr>
          <p:spPr bwMode="auto">
            <a:xfrm>
              <a:off x="9366417" y="3330118"/>
              <a:ext cx="2476829" cy="1060992"/>
            </a:xfrm>
            <a:prstGeom prst="rect">
              <a:avLst/>
            </a:prstGeom>
            <a:noFill/>
            <a:ln w="38100">
              <a:solidFill>
                <a:srgbClr val="4F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grpSp>
      <p:cxnSp>
        <p:nvCxnSpPr>
          <p:cNvPr id="210" name="Straight Arrow Connector 209">
            <a:extLst>
              <a:ext uri="{FF2B5EF4-FFF2-40B4-BE49-F238E27FC236}">
                <a16:creationId xmlns:a16="http://schemas.microsoft.com/office/drawing/2014/main" id="{66FA6DCA-A648-B245-820E-12355097A633}"/>
              </a:ext>
            </a:extLst>
          </p:cNvPr>
          <p:cNvCxnSpPr>
            <a:cxnSpLocks/>
          </p:cNvCxnSpPr>
          <p:nvPr/>
        </p:nvCxnSpPr>
        <p:spPr>
          <a:xfrm>
            <a:off x="8892518" y="2460854"/>
            <a:ext cx="42141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CF18A5B-CBC5-4445-B2F6-76FB40380320}"/>
              </a:ext>
            </a:extLst>
          </p:cNvPr>
          <p:cNvCxnSpPr>
            <a:cxnSpLocks/>
          </p:cNvCxnSpPr>
          <p:nvPr/>
        </p:nvCxnSpPr>
        <p:spPr>
          <a:xfrm>
            <a:off x="2201156" y="2206055"/>
            <a:ext cx="1108486"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Graphic 118">
            <a:extLst>
              <a:ext uri="{FF2B5EF4-FFF2-40B4-BE49-F238E27FC236}">
                <a16:creationId xmlns:a16="http://schemas.microsoft.com/office/drawing/2014/main" id="{9DAC3149-A503-DD46-89BF-C6A7C10481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15574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9BF1EC0-F657-4CA5-8D52-08865883E1D1}"/>
              </a:ext>
            </a:extLst>
          </p:cNvPr>
          <p:cNvSpPr>
            <a:spLocks noGrp="1"/>
          </p:cNvSpPr>
          <p:nvPr>
            <p:ph type="title"/>
          </p:nvPr>
        </p:nvSpPr>
        <p:spPr>
          <a:xfrm>
            <a:off x="426424" y="231461"/>
            <a:ext cx="11336039" cy="758022"/>
          </a:xfrm>
        </p:spPr>
        <p:txBody>
          <a:bodyPr/>
          <a:lstStyle/>
          <a:p>
            <a:r>
              <a:rPr lang="en-US" sz="3200" spc="0">
                <a:solidFill>
                  <a:schemeClr val="tx1"/>
                </a:solidFill>
              </a:rPr>
              <a:t>Leverage powerful visualization and reporting</a:t>
            </a:r>
            <a:br>
              <a:rPr lang="en-US" sz="3200"/>
            </a:br>
            <a:endParaRPr lang="en-US" sz="2400" spc="0">
              <a:latin typeface="+mn-lt"/>
            </a:endParaRPr>
          </a:p>
        </p:txBody>
      </p:sp>
      <p:sp>
        <p:nvSpPr>
          <p:cNvPr id="2" name="Rectangle 1">
            <a:extLst>
              <a:ext uri="{FF2B5EF4-FFF2-40B4-BE49-F238E27FC236}">
                <a16:creationId xmlns:a16="http://schemas.microsoft.com/office/drawing/2014/main" id="{B4C4B516-5AF8-8747-A21F-22751B9B0478}"/>
              </a:ext>
            </a:extLst>
          </p:cNvPr>
          <p:cNvSpPr/>
          <p:nvPr/>
        </p:nvSpPr>
        <p:spPr>
          <a:xfrm>
            <a:off x="340312" y="891828"/>
            <a:ext cx="14071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Power BI</a:t>
            </a:r>
          </a:p>
        </p:txBody>
      </p:sp>
      <p:sp>
        <p:nvSpPr>
          <p:cNvPr id="4" name="Rectangle 3">
            <a:extLst>
              <a:ext uri="{FF2B5EF4-FFF2-40B4-BE49-F238E27FC236}">
                <a16:creationId xmlns:a16="http://schemas.microsoft.com/office/drawing/2014/main" id="{85B7F2A6-741A-49EB-A212-811F5AFE39C3}"/>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5" name="Rectangle 4">
            <a:extLst>
              <a:ext uri="{FF2B5EF4-FFF2-40B4-BE49-F238E27FC236}">
                <a16:creationId xmlns:a16="http://schemas.microsoft.com/office/drawing/2014/main" id="{584A3817-7AF5-4EE0-B1F2-8CCEB1BE2D18}"/>
              </a:ext>
            </a:extLst>
          </p:cNvPr>
          <p:cNvSpPr/>
          <p:nvPr/>
        </p:nvSpPr>
        <p:spPr>
          <a:xfrm>
            <a:off x="7454699" y="2540589"/>
            <a:ext cx="3889161" cy="2246769"/>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Scale and govern efficiently</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Semantic modeling</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Improve management</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Open-platform connectivity</a:t>
            </a:r>
          </a:p>
        </p:txBody>
      </p:sp>
      <p:grpSp>
        <p:nvGrpSpPr>
          <p:cNvPr id="6" name="Group 5">
            <a:extLst>
              <a:ext uri="{FF2B5EF4-FFF2-40B4-BE49-F238E27FC236}">
                <a16:creationId xmlns:a16="http://schemas.microsoft.com/office/drawing/2014/main" id="{BBC4AE3A-16F6-43AD-9009-99FB550B50AE}"/>
              </a:ext>
            </a:extLst>
          </p:cNvPr>
          <p:cNvGrpSpPr/>
          <p:nvPr/>
        </p:nvGrpSpPr>
        <p:grpSpPr>
          <a:xfrm>
            <a:off x="1600523" y="2315889"/>
            <a:ext cx="3835601" cy="3634922"/>
            <a:chOff x="1600523" y="2330316"/>
            <a:chExt cx="3835601" cy="3634922"/>
          </a:xfrm>
        </p:grpSpPr>
        <p:grpSp>
          <p:nvGrpSpPr>
            <p:cNvPr id="7" name="Group 6">
              <a:extLst>
                <a:ext uri="{FF2B5EF4-FFF2-40B4-BE49-F238E27FC236}">
                  <a16:creationId xmlns:a16="http://schemas.microsoft.com/office/drawing/2014/main" id="{08F8B690-0E21-4B24-9304-9432C6A642D7}"/>
                </a:ext>
              </a:extLst>
            </p:cNvPr>
            <p:cNvGrpSpPr/>
            <p:nvPr/>
          </p:nvGrpSpPr>
          <p:grpSpPr>
            <a:xfrm>
              <a:off x="2300830" y="4458154"/>
              <a:ext cx="261298" cy="594360"/>
              <a:chOff x="2207035" y="4923022"/>
              <a:chExt cx="261298" cy="594360"/>
            </a:xfrm>
          </p:grpSpPr>
          <p:cxnSp>
            <p:nvCxnSpPr>
              <p:cNvPr id="26" name="Straight Arrow Connector 25">
                <a:extLst>
                  <a:ext uri="{FF2B5EF4-FFF2-40B4-BE49-F238E27FC236}">
                    <a16:creationId xmlns:a16="http://schemas.microsoft.com/office/drawing/2014/main" id="{487AEEFF-778B-4817-9A6F-CA8CC1A9C764}"/>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428BA2-F768-4DB0-AFE3-B783068A65BF}"/>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F738C3B9-C8FD-4749-8ACF-60308EBE2ADE}"/>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Visualize &amp; report</a:t>
              </a:r>
            </a:p>
          </p:txBody>
        </p:sp>
        <p:grpSp>
          <p:nvGrpSpPr>
            <p:cNvPr id="12" name="Group 11">
              <a:extLst>
                <a:ext uri="{FF2B5EF4-FFF2-40B4-BE49-F238E27FC236}">
                  <a16:creationId xmlns:a16="http://schemas.microsoft.com/office/drawing/2014/main" id="{15C184D0-6473-49B4-886C-8C6E3BAD20D9}"/>
                </a:ext>
              </a:extLst>
            </p:cNvPr>
            <p:cNvGrpSpPr/>
            <p:nvPr/>
          </p:nvGrpSpPr>
          <p:grpSpPr>
            <a:xfrm>
              <a:off x="2174565" y="3242827"/>
              <a:ext cx="557813" cy="421147"/>
              <a:chOff x="2851176" y="840527"/>
              <a:chExt cx="3024388" cy="2283410"/>
            </a:xfrm>
          </p:grpSpPr>
          <p:sp>
            <p:nvSpPr>
              <p:cNvPr id="22" name="Freeform: Shape 338">
                <a:extLst>
                  <a:ext uri="{FF2B5EF4-FFF2-40B4-BE49-F238E27FC236}">
                    <a16:creationId xmlns:a16="http://schemas.microsoft.com/office/drawing/2014/main" id="{458EC6AF-18CC-46F1-BC22-E13067BC272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339">
                <a:extLst>
                  <a:ext uri="{FF2B5EF4-FFF2-40B4-BE49-F238E27FC236}">
                    <a16:creationId xmlns:a16="http://schemas.microsoft.com/office/drawing/2014/main" id="{42814CDA-1C6B-46F3-BFB3-F0862A6A44F3}"/>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E0B699BF-128D-4327-A777-D917AD5C5867}"/>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 BI</a:t>
              </a:r>
            </a:p>
          </p:txBody>
        </p:sp>
        <p:sp>
          <p:nvSpPr>
            <p:cNvPr id="17" name="Rectangle 16">
              <a:extLst>
                <a:ext uri="{FF2B5EF4-FFF2-40B4-BE49-F238E27FC236}">
                  <a16:creationId xmlns:a16="http://schemas.microsoft.com/office/drawing/2014/main" id="{2C3AE845-736F-4D6F-AD87-3C1ECA72CD48}"/>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32D79118-5795-4B2B-A89B-A04E6F0DD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63901" y="5220993"/>
              <a:ext cx="582055" cy="582055"/>
            </a:xfrm>
            <a:prstGeom prst="rect">
              <a:avLst/>
            </a:prstGeom>
          </p:spPr>
        </p:pic>
        <p:sp>
          <p:nvSpPr>
            <p:cNvPr id="19" name="Rectangle 18">
              <a:extLst>
                <a:ext uri="{FF2B5EF4-FFF2-40B4-BE49-F238E27FC236}">
                  <a16:creationId xmlns:a16="http://schemas.microsoft.com/office/drawing/2014/main" id="{9FD132D0-6CB8-4D6F-80AD-2E8439FC1D48}"/>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20" name="Rectangle 19">
              <a:extLst>
                <a:ext uri="{FF2B5EF4-FFF2-40B4-BE49-F238E27FC236}">
                  <a16:creationId xmlns:a16="http://schemas.microsoft.com/office/drawing/2014/main" id="{A4FE29DD-3A7A-4A77-96EB-EE09B4D08978}"/>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21" name="Picture 20">
              <a:extLst>
                <a:ext uri="{FF2B5EF4-FFF2-40B4-BE49-F238E27FC236}">
                  <a16:creationId xmlns:a16="http://schemas.microsoft.com/office/drawing/2014/main" id="{8067B3CB-C7C3-40AA-A5E4-6695A09F2A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9655" y="5320188"/>
              <a:ext cx="685800" cy="419100"/>
            </a:xfrm>
            <a:prstGeom prst="rect">
              <a:avLst/>
            </a:prstGeom>
          </p:spPr>
        </p:pic>
      </p:grpSp>
    </p:spTree>
    <p:extLst>
      <p:ext uri="{BB962C8B-B14F-4D97-AF65-F5344CB8AC3E}">
        <p14:creationId xmlns:p14="http://schemas.microsoft.com/office/powerpoint/2010/main" val="18878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201F42A2-1E4F-2440-8500-13C24E3AE3E6}"/>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19BF1EC0-F657-4CA5-8D52-08865883E1D1}"/>
              </a:ext>
            </a:extLst>
          </p:cNvPr>
          <p:cNvSpPr>
            <a:spLocks noGrp="1"/>
          </p:cNvSpPr>
          <p:nvPr>
            <p:ph type="title"/>
          </p:nvPr>
        </p:nvSpPr>
        <p:spPr>
          <a:xfrm>
            <a:off x="426424" y="231461"/>
            <a:ext cx="11336039" cy="758022"/>
          </a:xfrm>
        </p:spPr>
        <p:txBody>
          <a:bodyPr/>
          <a:lstStyle/>
          <a:p>
            <a:r>
              <a:rPr lang="en-US" sz="3200" spc="0">
                <a:solidFill>
                  <a:schemeClr val="tx1"/>
                </a:solidFill>
              </a:rPr>
              <a:t>Deliver petabyte-scale analytics</a:t>
            </a:r>
            <a:endParaRPr lang="en-US" sz="2400" spc="0">
              <a:latin typeface="+mn-lt"/>
            </a:endParaRPr>
          </a:p>
        </p:txBody>
      </p:sp>
      <p:sp>
        <p:nvSpPr>
          <p:cNvPr id="40" name="Rectangle 39">
            <a:extLst>
              <a:ext uri="{FF2B5EF4-FFF2-40B4-BE49-F238E27FC236}">
                <a16:creationId xmlns:a16="http://schemas.microsoft.com/office/drawing/2014/main" id="{022F9590-F8D8-40A6-A9A2-137228C94C3A}"/>
              </a:ext>
            </a:extLst>
          </p:cNvPr>
          <p:cNvSpPr/>
          <p:nvPr/>
        </p:nvSpPr>
        <p:spPr>
          <a:xfrm>
            <a:off x="7454699" y="2540589"/>
            <a:ext cx="3651613" cy="2246769"/>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Power BI Aggregations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err="1">
                <a:ln>
                  <a:noFill/>
                </a:ln>
                <a:solidFill>
                  <a:srgbClr val="000000"/>
                </a:solidFill>
                <a:effectLst/>
                <a:uLnTx/>
                <a:uFillTx/>
                <a:latin typeface="Segoe UI Semibold"/>
                <a:ea typeface="+mn-ea"/>
                <a:cs typeface="+mn-cs"/>
              </a:rPr>
              <a:t>DirectQuery</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14x faster and 94% cheaper</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One-click connection </a:t>
            </a:r>
          </a:p>
        </p:txBody>
      </p:sp>
      <p:sp>
        <p:nvSpPr>
          <p:cNvPr id="2" name="Rectangle 1">
            <a:extLst>
              <a:ext uri="{FF2B5EF4-FFF2-40B4-BE49-F238E27FC236}">
                <a16:creationId xmlns:a16="http://schemas.microsoft.com/office/drawing/2014/main" id="{013DEEC9-E8BC-4C40-A690-1DA751BC02F0}"/>
              </a:ext>
            </a:extLst>
          </p:cNvPr>
          <p:cNvSpPr/>
          <p:nvPr/>
        </p:nvSpPr>
        <p:spPr>
          <a:xfrm>
            <a:off x="340311" y="892762"/>
            <a:ext cx="51568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Power BI + Azure Synapse Analytics</a:t>
            </a:r>
          </a:p>
        </p:txBody>
      </p:sp>
      <p:grpSp>
        <p:nvGrpSpPr>
          <p:cNvPr id="48" name="Group 47">
            <a:extLst>
              <a:ext uri="{FF2B5EF4-FFF2-40B4-BE49-F238E27FC236}">
                <a16:creationId xmlns:a16="http://schemas.microsoft.com/office/drawing/2014/main" id="{6D94645F-C08F-4D45-9598-D5468544A6F7}"/>
              </a:ext>
            </a:extLst>
          </p:cNvPr>
          <p:cNvGrpSpPr/>
          <p:nvPr/>
        </p:nvGrpSpPr>
        <p:grpSpPr>
          <a:xfrm>
            <a:off x="2300830" y="4458154"/>
            <a:ext cx="261298" cy="594360"/>
            <a:chOff x="2207035" y="4923022"/>
            <a:chExt cx="261298" cy="594360"/>
          </a:xfrm>
        </p:grpSpPr>
        <p:cxnSp>
          <p:nvCxnSpPr>
            <p:cNvPr id="49" name="Straight Arrow Connector 48">
              <a:extLst>
                <a:ext uri="{FF2B5EF4-FFF2-40B4-BE49-F238E27FC236}">
                  <a16:creationId xmlns:a16="http://schemas.microsoft.com/office/drawing/2014/main" id="{B43E7C6F-864E-4D71-B35A-0294DB0D6FAC}"/>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E9EB15F-277D-4E3B-89CA-4BF64984FEFA}"/>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A15BBA9-6C41-4C6E-9C12-2E265D9C07CE}"/>
              </a:ext>
            </a:extLst>
          </p:cNvPr>
          <p:cNvGrpSpPr/>
          <p:nvPr/>
        </p:nvGrpSpPr>
        <p:grpSpPr>
          <a:xfrm>
            <a:off x="4402930" y="4452666"/>
            <a:ext cx="261298" cy="594360"/>
            <a:chOff x="2207035" y="4923022"/>
            <a:chExt cx="261298" cy="594360"/>
          </a:xfrm>
        </p:grpSpPr>
        <p:cxnSp>
          <p:nvCxnSpPr>
            <p:cNvPr id="64" name="Straight Arrow Connector 63">
              <a:extLst>
                <a:ext uri="{FF2B5EF4-FFF2-40B4-BE49-F238E27FC236}">
                  <a16:creationId xmlns:a16="http://schemas.microsoft.com/office/drawing/2014/main" id="{C9438203-AC2D-4C3A-83B8-1A5D31A8FCFD}"/>
                </a:ext>
              </a:extLst>
            </p:cNvPr>
            <p:cNvCxnSpPr>
              <a:cxnSpLocks/>
            </p:cNvCxnSpPr>
            <p:nvPr/>
          </p:nvCxnSpPr>
          <p:spPr>
            <a:xfrm rot="5400000" flipV="1">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EFFB953-A825-4698-9D3C-CE44E144EF32}"/>
                </a:ext>
              </a:extLst>
            </p:cNvPr>
            <p:cNvCxnSpPr>
              <a:cxnSpLocks/>
            </p:cNvCxnSpPr>
            <p:nvPr/>
          </p:nvCxnSpPr>
          <p:spPr>
            <a:xfrm rot="16200000">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E000E2CE-641F-48C5-84B1-AF0EBCFF81B6}"/>
              </a:ext>
            </a:extLst>
          </p:cNvPr>
          <p:cNvCxnSpPr>
            <a:cxnSpLocks/>
          </p:cNvCxnSpPr>
          <p:nvPr/>
        </p:nvCxnSpPr>
        <p:spPr>
          <a:xfrm>
            <a:off x="2438053" y="1951879"/>
            <a:ext cx="2120088" cy="349446"/>
          </a:xfrm>
          <a:prstGeom prst="bentConnector3">
            <a:avLst>
              <a:gd name="adj1" fmla="val 100245"/>
            </a:avLst>
          </a:prstGeom>
          <a:ln w="19050" cap="sq">
            <a:solidFill>
              <a:schemeClr val="tx1"/>
            </a:solidFill>
            <a:prstDash val="solid"/>
            <a:miter lim="800000"/>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81CF99-CBEE-4D04-AF34-AA22E062D9F3}"/>
              </a:ext>
            </a:extLst>
          </p:cNvPr>
          <p:cNvCxnSpPr>
            <a:cxnSpLocks/>
          </p:cNvCxnSpPr>
          <p:nvPr/>
        </p:nvCxnSpPr>
        <p:spPr>
          <a:xfrm>
            <a:off x="2438053" y="1951879"/>
            <a:ext cx="0" cy="365760"/>
          </a:xfrm>
          <a:prstGeom prst="line">
            <a:avLst/>
          </a:prstGeom>
          <a:ln w="1905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9D12393E-18D3-CE46-927D-0949AA6B52AC}"/>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Visualize &amp; report</a:t>
            </a:r>
          </a:p>
        </p:txBody>
      </p:sp>
      <p:grpSp>
        <p:nvGrpSpPr>
          <p:cNvPr id="37" name="Group 36">
            <a:extLst>
              <a:ext uri="{FF2B5EF4-FFF2-40B4-BE49-F238E27FC236}">
                <a16:creationId xmlns:a16="http://schemas.microsoft.com/office/drawing/2014/main" id="{E0DEA20E-90E8-D344-8F82-B4F94D179D37}"/>
              </a:ext>
            </a:extLst>
          </p:cNvPr>
          <p:cNvGrpSpPr/>
          <p:nvPr/>
        </p:nvGrpSpPr>
        <p:grpSpPr>
          <a:xfrm>
            <a:off x="2174565" y="3242827"/>
            <a:ext cx="557813" cy="421147"/>
            <a:chOff x="2851176" y="840527"/>
            <a:chExt cx="3024388" cy="2283410"/>
          </a:xfrm>
        </p:grpSpPr>
        <p:sp>
          <p:nvSpPr>
            <p:cNvPr id="38" name="Freeform: Shape 338">
              <a:extLst>
                <a:ext uri="{FF2B5EF4-FFF2-40B4-BE49-F238E27FC236}">
                  <a16:creationId xmlns:a16="http://schemas.microsoft.com/office/drawing/2014/main" id="{1B52FB3B-6C1D-814B-8F34-CFD3357BECF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339">
              <a:extLst>
                <a:ext uri="{FF2B5EF4-FFF2-40B4-BE49-F238E27FC236}">
                  <a16:creationId xmlns:a16="http://schemas.microsoft.com/office/drawing/2014/main" id="{AC735659-9C84-2149-B2EF-3A8F08310C8C}"/>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9AAA85BB-D5E4-EA49-A89B-895EB27F4BB4}"/>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 BI</a:t>
            </a:r>
          </a:p>
        </p:txBody>
      </p:sp>
      <p:sp>
        <p:nvSpPr>
          <p:cNvPr id="51" name="Rectangle 50">
            <a:extLst>
              <a:ext uri="{FF2B5EF4-FFF2-40B4-BE49-F238E27FC236}">
                <a16:creationId xmlns:a16="http://schemas.microsoft.com/office/drawing/2014/main" id="{9C1BA166-8F61-3D48-9B3C-7297C4638AC7}"/>
              </a:ext>
            </a:extLst>
          </p:cNvPr>
          <p:cNvSpPr/>
          <p:nvPr/>
        </p:nvSpPr>
        <p:spPr bwMode="auto">
          <a:xfrm>
            <a:off x="3672757" y="2344598"/>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Model &amp; serve</a:t>
            </a:r>
          </a:p>
        </p:txBody>
      </p:sp>
      <p:sp>
        <p:nvSpPr>
          <p:cNvPr id="80" name="Rectangle 79">
            <a:extLst>
              <a:ext uri="{FF2B5EF4-FFF2-40B4-BE49-F238E27FC236}">
                <a16:creationId xmlns:a16="http://schemas.microsoft.com/office/drawing/2014/main" id="{92427F2C-F5E4-40D6-A3C3-FC0A18E2D3BF}"/>
              </a:ext>
            </a:extLst>
          </p:cNvPr>
          <p:cNvSpPr/>
          <p:nvPr/>
        </p:nvSpPr>
        <p:spPr>
          <a:xfrm>
            <a:off x="3794600" y="3803399"/>
            <a:ext cx="1514725"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Azure Synapse Analytics</a:t>
            </a:r>
          </a:p>
        </p:txBody>
      </p:sp>
      <p:sp>
        <p:nvSpPr>
          <p:cNvPr id="74" name="Rectangle 73">
            <a:extLst>
              <a:ext uri="{FF2B5EF4-FFF2-40B4-BE49-F238E27FC236}">
                <a16:creationId xmlns:a16="http://schemas.microsoft.com/office/drawing/2014/main" id="{5F921A7A-ACC1-8743-AE90-B30A116B3F69}"/>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pic>
        <p:nvPicPr>
          <p:cNvPr id="75" name="Picture 74">
            <a:extLst>
              <a:ext uri="{FF2B5EF4-FFF2-40B4-BE49-F238E27FC236}">
                <a16:creationId xmlns:a16="http://schemas.microsoft.com/office/drawing/2014/main" id="{BDE72CF6-258F-3541-8457-56AC942679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63901" y="5220993"/>
            <a:ext cx="582055" cy="582055"/>
          </a:xfrm>
          <a:prstGeom prst="rect">
            <a:avLst/>
          </a:prstGeom>
        </p:spPr>
      </p:pic>
      <p:sp>
        <p:nvSpPr>
          <p:cNvPr id="76" name="Rectangle 75">
            <a:extLst>
              <a:ext uri="{FF2B5EF4-FFF2-40B4-BE49-F238E27FC236}">
                <a16:creationId xmlns:a16="http://schemas.microsoft.com/office/drawing/2014/main" id="{7D3106B1-7763-E149-9426-A9DF67C63AA0}"/>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77" name="Rectangle 76">
            <a:extLst>
              <a:ext uri="{FF2B5EF4-FFF2-40B4-BE49-F238E27FC236}">
                <a16:creationId xmlns:a16="http://schemas.microsoft.com/office/drawing/2014/main" id="{8CF19E3D-D02D-B74F-B492-431805BDB37A}"/>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7" name="Picture 6">
            <a:extLst>
              <a:ext uri="{FF2B5EF4-FFF2-40B4-BE49-F238E27FC236}">
                <a16:creationId xmlns:a16="http://schemas.microsoft.com/office/drawing/2014/main" id="{448F6E61-B8A4-EB49-9C57-6B13C29AE2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9655" y="5320188"/>
            <a:ext cx="685800" cy="419100"/>
          </a:xfrm>
          <a:prstGeom prst="rect">
            <a:avLst/>
          </a:prstGeom>
        </p:spPr>
      </p:pic>
      <p:pic>
        <p:nvPicPr>
          <p:cNvPr id="39" name="Graphic 38">
            <a:extLst>
              <a:ext uri="{FF2B5EF4-FFF2-40B4-BE49-F238E27FC236}">
                <a16:creationId xmlns:a16="http://schemas.microsoft.com/office/drawing/2014/main" id="{AC52303A-13CF-F941-918B-F845FF7C04C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31979" y="3158119"/>
            <a:ext cx="442559" cy="508810"/>
          </a:xfrm>
          <a:prstGeom prst="rect">
            <a:avLst/>
          </a:prstGeom>
        </p:spPr>
      </p:pic>
    </p:spTree>
    <p:extLst>
      <p:ext uri="{BB962C8B-B14F-4D97-AF65-F5344CB8AC3E}">
        <p14:creationId xmlns:p14="http://schemas.microsoft.com/office/powerpoint/2010/main" val="338994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82F17A4-D9EA-0144-B92D-AF3932E2D1A3}"/>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D5D03FF1-8182-6346-A68C-80BACE2D4726}"/>
              </a:ext>
            </a:extLst>
          </p:cNvPr>
          <p:cNvSpPr/>
          <p:nvPr/>
        </p:nvSpPr>
        <p:spPr>
          <a:xfrm>
            <a:off x="7454700" y="2540589"/>
            <a:ext cx="3461540" cy="2554545"/>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Solve complex challenges</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Reduce time-to-insight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Start with no-code ML</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Extend with Azure Machine Learning</a:t>
            </a:r>
          </a:p>
        </p:txBody>
      </p:sp>
      <p:grpSp>
        <p:nvGrpSpPr>
          <p:cNvPr id="2" name="Group 1">
            <a:extLst>
              <a:ext uri="{FF2B5EF4-FFF2-40B4-BE49-F238E27FC236}">
                <a16:creationId xmlns:a16="http://schemas.microsoft.com/office/drawing/2014/main" id="{D677F519-0634-B34D-B516-82BCF20CAEC9}"/>
              </a:ext>
            </a:extLst>
          </p:cNvPr>
          <p:cNvGrpSpPr/>
          <p:nvPr/>
        </p:nvGrpSpPr>
        <p:grpSpPr>
          <a:xfrm>
            <a:off x="1600523" y="1951879"/>
            <a:ext cx="3835601" cy="4013359"/>
            <a:chOff x="1600523" y="1951879"/>
            <a:chExt cx="3835601" cy="4013359"/>
          </a:xfrm>
        </p:grpSpPr>
        <p:grpSp>
          <p:nvGrpSpPr>
            <p:cNvPr id="38" name="Group 37">
              <a:extLst>
                <a:ext uri="{FF2B5EF4-FFF2-40B4-BE49-F238E27FC236}">
                  <a16:creationId xmlns:a16="http://schemas.microsoft.com/office/drawing/2014/main" id="{84356967-6A68-B642-A3FD-A521E437097B}"/>
                </a:ext>
              </a:extLst>
            </p:cNvPr>
            <p:cNvGrpSpPr/>
            <p:nvPr/>
          </p:nvGrpSpPr>
          <p:grpSpPr>
            <a:xfrm>
              <a:off x="2300830" y="4458154"/>
              <a:ext cx="261298" cy="594360"/>
              <a:chOff x="2207035" y="4923022"/>
              <a:chExt cx="261298" cy="594360"/>
            </a:xfrm>
          </p:grpSpPr>
          <p:cxnSp>
            <p:nvCxnSpPr>
              <p:cNvPr id="85" name="Straight Arrow Connector 84">
                <a:extLst>
                  <a:ext uri="{FF2B5EF4-FFF2-40B4-BE49-F238E27FC236}">
                    <a16:creationId xmlns:a16="http://schemas.microsoft.com/office/drawing/2014/main" id="{204A85C8-DE68-AC46-AAC5-761505B18752}"/>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F239533-55BC-294C-9861-F5E62201FBEB}"/>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692C3FE-6F4E-0D4F-94C0-212053A56F7B}"/>
                </a:ext>
              </a:extLst>
            </p:cNvPr>
            <p:cNvGrpSpPr/>
            <p:nvPr/>
          </p:nvGrpSpPr>
          <p:grpSpPr>
            <a:xfrm>
              <a:off x="4402930" y="4452666"/>
              <a:ext cx="261298" cy="594360"/>
              <a:chOff x="2207035" y="4923022"/>
              <a:chExt cx="261298" cy="594360"/>
            </a:xfrm>
          </p:grpSpPr>
          <p:cxnSp>
            <p:nvCxnSpPr>
              <p:cNvPr id="83" name="Straight Arrow Connector 82">
                <a:extLst>
                  <a:ext uri="{FF2B5EF4-FFF2-40B4-BE49-F238E27FC236}">
                    <a16:creationId xmlns:a16="http://schemas.microsoft.com/office/drawing/2014/main" id="{37B4F31E-BF08-8849-AEDC-E46E7EA1FC40}"/>
                  </a:ext>
                </a:extLst>
              </p:cNvPr>
              <p:cNvCxnSpPr>
                <a:cxnSpLocks/>
              </p:cNvCxnSpPr>
              <p:nvPr/>
            </p:nvCxnSpPr>
            <p:spPr>
              <a:xfrm rot="5400000" flipV="1">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703D1D3-D22C-8646-98CC-5720E6D1C910}"/>
                  </a:ext>
                </a:extLst>
              </p:cNvPr>
              <p:cNvCxnSpPr>
                <a:cxnSpLocks/>
              </p:cNvCxnSpPr>
              <p:nvPr/>
            </p:nvCxnSpPr>
            <p:spPr>
              <a:xfrm rot="16200000">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3" name="Connector: Elbow 65">
              <a:extLst>
                <a:ext uri="{FF2B5EF4-FFF2-40B4-BE49-F238E27FC236}">
                  <a16:creationId xmlns:a16="http://schemas.microsoft.com/office/drawing/2014/main" id="{13EFDF01-5B43-1140-8452-469C344F82ED}"/>
                </a:ext>
              </a:extLst>
            </p:cNvPr>
            <p:cNvCxnSpPr>
              <a:cxnSpLocks/>
            </p:cNvCxnSpPr>
            <p:nvPr/>
          </p:nvCxnSpPr>
          <p:spPr>
            <a:xfrm>
              <a:off x="2438053" y="1951879"/>
              <a:ext cx="2120088" cy="349446"/>
            </a:xfrm>
            <a:prstGeom prst="bentConnector3">
              <a:avLst>
                <a:gd name="adj1" fmla="val 100245"/>
              </a:avLst>
            </a:prstGeom>
            <a:ln w="19050" cap="sq">
              <a:solidFill>
                <a:schemeClr val="tx1"/>
              </a:solidFill>
              <a:prstDash val="solid"/>
              <a:miter lim="800000"/>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E0A9AD-685E-3B48-BFF5-F6C7557163BE}"/>
                </a:ext>
              </a:extLst>
            </p:cNvPr>
            <p:cNvCxnSpPr>
              <a:cxnSpLocks/>
            </p:cNvCxnSpPr>
            <p:nvPr/>
          </p:nvCxnSpPr>
          <p:spPr>
            <a:xfrm>
              <a:off x="2438053" y="1951879"/>
              <a:ext cx="0" cy="365760"/>
            </a:xfrm>
            <a:prstGeom prst="line">
              <a:avLst/>
            </a:prstGeom>
            <a:ln w="1905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737E1552-4B12-8B40-A7CC-C250F39C82B7}"/>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Visualize &amp; report</a:t>
              </a:r>
            </a:p>
          </p:txBody>
        </p:sp>
        <p:grpSp>
          <p:nvGrpSpPr>
            <p:cNvPr id="47" name="Group 46">
              <a:extLst>
                <a:ext uri="{FF2B5EF4-FFF2-40B4-BE49-F238E27FC236}">
                  <a16:creationId xmlns:a16="http://schemas.microsoft.com/office/drawing/2014/main" id="{AAFC6128-CE92-304B-9053-C35D5815EABE}"/>
                </a:ext>
              </a:extLst>
            </p:cNvPr>
            <p:cNvGrpSpPr/>
            <p:nvPr/>
          </p:nvGrpSpPr>
          <p:grpSpPr>
            <a:xfrm>
              <a:off x="2174565" y="3242827"/>
              <a:ext cx="557813" cy="421147"/>
              <a:chOff x="2851176" y="840527"/>
              <a:chExt cx="3024388" cy="2283410"/>
            </a:xfrm>
          </p:grpSpPr>
          <p:sp>
            <p:nvSpPr>
              <p:cNvPr id="81" name="Freeform: Shape 338">
                <a:extLst>
                  <a:ext uri="{FF2B5EF4-FFF2-40B4-BE49-F238E27FC236}">
                    <a16:creationId xmlns:a16="http://schemas.microsoft.com/office/drawing/2014/main" id="{9FB84F92-441E-AF42-954F-DAE4F50E3508}"/>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339">
                <a:extLst>
                  <a:ext uri="{FF2B5EF4-FFF2-40B4-BE49-F238E27FC236}">
                    <a16:creationId xmlns:a16="http://schemas.microsoft.com/office/drawing/2014/main" id="{A63C52B4-4CFB-A24B-B07A-46F7CFB3415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2251CB3D-EE7A-7243-870D-45B00D97A7F4}"/>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 BI</a:t>
              </a:r>
            </a:p>
          </p:txBody>
        </p:sp>
        <p:sp>
          <p:nvSpPr>
            <p:cNvPr id="63" name="Rectangle 62">
              <a:extLst>
                <a:ext uri="{FF2B5EF4-FFF2-40B4-BE49-F238E27FC236}">
                  <a16:creationId xmlns:a16="http://schemas.microsoft.com/office/drawing/2014/main" id="{3F845DF1-49BC-C543-BC7B-6AD5326F1AF1}"/>
                </a:ext>
              </a:extLst>
            </p:cNvPr>
            <p:cNvSpPr/>
            <p:nvPr/>
          </p:nvSpPr>
          <p:spPr bwMode="auto">
            <a:xfrm>
              <a:off x="3672757" y="2344598"/>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Train &amp; predict</a:t>
              </a:r>
            </a:p>
          </p:txBody>
        </p:sp>
        <p:sp>
          <p:nvSpPr>
            <p:cNvPr id="65" name="Rectangle 64">
              <a:extLst>
                <a:ext uri="{FF2B5EF4-FFF2-40B4-BE49-F238E27FC236}">
                  <a16:creationId xmlns:a16="http://schemas.microsoft.com/office/drawing/2014/main" id="{B4A1F6EC-891D-A041-82D4-B3A957AA6FD7}"/>
                </a:ext>
              </a:extLst>
            </p:cNvPr>
            <p:cNvSpPr/>
            <p:nvPr/>
          </p:nvSpPr>
          <p:spPr>
            <a:xfrm>
              <a:off x="3794600" y="3803399"/>
              <a:ext cx="1514725"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Azure Machine Learning</a:t>
              </a:r>
            </a:p>
          </p:txBody>
        </p:sp>
        <p:sp>
          <p:nvSpPr>
            <p:cNvPr id="66" name="Rectangle 65">
              <a:extLst>
                <a:ext uri="{FF2B5EF4-FFF2-40B4-BE49-F238E27FC236}">
                  <a16:creationId xmlns:a16="http://schemas.microsoft.com/office/drawing/2014/main" id="{856E011C-73D1-E840-BAD4-4FDD480E4FDD}"/>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399FF872-D165-1147-A1DC-8751942964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63901" y="5220993"/>
              <a:ext cx="582055" cy="582055"/>
            </a:xfrm>
            <a:prstGeom prst="rect">
              <a:avLst/>
            </a:prstGeom>
          </p:spPr>
        </p:pic>
        <p:sp>
          <p:nvSpPr>
            <p:cNvPr id="68" name="Rectangle 67">
              <a:extLst>
                <a:ext uri="{FF2B5EF4-FFF2-40B4-BE49-F238E27FC236}">
                  <a16:creationId xmlns:a16="http://schemas.microsoft.com/office/drawing/2014/main" id="{FE3695CF-23C2-CD47-B8CC-3CE55FC06706}"/>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69" name="Rectangle 68">
              <a:extLst>
                <a:ext uri="{FF2B5EF4-FFF2-40B4-BE49-F238E27FC236}">
                  <a16:creationId xmlns:a16="http://schemas.microsoft.com/office/drawing/2014/main" id="{8D83E62F-41AD-C146-BB57-74FE021717BE}"/>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70" name="Picture 69">
              <a:extLst>
                <a:ext uri="{FF2B5EF4-FFF2-40B4-BE49-F238E27FC236}">
                  <a16:creationId xmlns:a16="http://schemas.microsoft.com/office/drawing/2014/main" id="{F49409DB-0F11-8244-B085-D8892D910D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9655" y="5320188"/>
              <a:ext cx="685800" cy="419100"/>
            </a:xfrm>
            <a:prstGeom prst="rect">
              <a:avLst/>
            </a:prstGeom>
          </p:spPr>
        </p:pic>
      </p:grpSp>
      <p:sp>
        <p:nvSpPr>
          <p:cNvPr id="31" name="Title 17">
            <a:extLst>
              <a:ext uri="{FF2B5EF4-FFF2-40B4-BE49-F238E27FC236}">
                <a16:creationId xmlns:a16="http://schemas.microsoft.com/office/drawing/2014/main" id="{DB8884F4-0252-4767-90A0-4A6EEF1CC85D}"/>
              </a:ext>
            </a:extLst>
          </p:cNvPr>
          <p:cNvSpPr txBox="1">
            <a:spLocks noGrp="1"/>
          </p:cNvSpPr>
          <p:nvPr>
            <p:ph type="title"/>
          </p:nvPr>
        </p:nvSpPr>
        <p:spPr>
          <a:xfrm>
            <a:off x="427038" y="222250"/>
            <a:ext cx="10900092" cy="758825"/>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r>
              <a:rPr lang="en-US" sz="3200" spc="0">
                <a:solidFill>
                  <a:schemeClr val="tx1"/>
                </a:solidFill>
              </a:rPr>
              <a:t>Gain deep insights with advanced analytics and AI</a:t>
            </a:r>
          </a:p>
        </p:txBody>
      </p:sp>
      <p:sp>
        <p:nvSpPr>
          <p:cNvPr id="5" name="Rectangle 4">
            <a:extLst>
              <a:ext uri="{FF2B5EF4-FFF2-40B4-BE49-F238E27FC236}">
                <a16:creationId xmlns:a16="http://schemas.microsoft.com/office/drawing/2014/main" id="{5F8244C0-2D2F-4CE1-AA66-E4D84345096D}"/>
              </a:ext>
            </a:extLst>
          </p:cNvPr>
          <p:cNvSpPr/>
          <p:nvPr/>
        </p:nvSpPr>
        <p:spPr>
          <a:xfrm>
            <a:off x="352351" y="890137"/>
            <a:ext cx="820434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Power BI + Azure Machine Learning</a:t>
            </a:r>
          </a:p>
        </p:txBody>
      </p:sp>
      <p:sp>
        <p:nvSpPr>
          <p:cNvPr id="87" name="Freeform 86">
            <a:extLst>
              <a:ext uri="{FF2B5EF4-FFF2-40B4-BE49-F238E27FC236}">
                <a16:creationId xmlns:a16="http://schemas.microsoft.com/office/drawing/2014/main" id="{F6E7FB5D-DDEA-8D46-BEDC-9ADE44885998}"/>
              </a:ext>
            </a:extLst>
          </p:cNvPr>
          <p:cNvSpPr/>
          <p:nvPr/>
        </p:nvSpPr>
        <p:spPr bwMode="auto">
          <a:xfrm>
            <a:off x="4347758" y="3252254"/>
            <a:ext cx="374750" cy="39442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9525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16838C-3495-BC4F-93EE-67EBF0A201D7}"/>
              </a:ext>
            </a:extLst>
          </p:cNvPr>
          <p:cNvGrpSpPr/>
          <p:nvPr/>
        </p:nvGrpSpPr>
        <p:grpSpPr>
          <a:xfrm>
            <a:off x="1971534" y="2284041"/>
            <a:ext cx="8620939" cy="3356382"/>
            <a:chOff x="1971534" y="2284041"/>
            <a:chExt cx="8620939" cy="3356382"/>
          </a:xfrm>
        </p:grpSpPr>
        <p:cxnSp>
          <p:nvCxnSpPr>
            <p:cNvPr id="122" name="Straight Arrow Connector 121">
              <a:extLst>
                <a:ext uri="{FF2B5EF4-FFF2-40B4-BE49-F238E27FC236}">
                  <a16:creationId xmlns:a16="http://schemas.microsoft.com/office/drawing/2014/main" id="{C8C9F2D5-04D5-E24E-ACA8-5B149CE0293A}"/>
                </a:ext>
              </a:extLst>
            </p:cNvPr>
            <p:cNvCxnSpPr>
              <a:cxnSpLocks/>
            </p:cNvCxnSpPr>
            <p:nvPr/>
          </p:nvCxnSpPr>
          <p:spPr>
            <a:xfrm flipV="1">
              <a:off x="7681810"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8" name="Straight Arrow Connector 237">
              <a:extLst>
                <a:ext uri="{FF2B5EF4-FFF2-40B4-BE49-F238E27FC236}">
                  <a16:creationId xmlns:a16="http://schemas.microsoft.com/office/drawing/2014/main" id="{4072A417-F11B-6E49-ABB3-8BD1B668D673}"/>
                </a:ext>
              </a:extLst>
            </p:cNvPr>
            <p:cNvCxnSpPr>
              <a:cxnSpLocks/>
            </p:cNvCxnSpPr>
            <p:nvPr/>
          </p:nvCxnSpPr>
          <p:spPr>
            <a:xfrm flipV="1">
              <a:off x="10592473" y="2996014"/>
              <a:ext cx="0" cy="418955"/>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7" name="Straight Arrow Connector 236">
              <a:extLst>
                <a:ext uri="{FF2B5EF4-FFF2-40B4-BE49-F238E27FC236}">
                  <a16:creationId xmlns:a16="http://schemas.microsoft.com/office/drawing/2014/main" id="{251B9A0D-7A2B-EB4F-880F-7803E03BFAE0}"/>
                </a:ext>
              </a:extLst>
            </p:cNvPr>
            <p:cNvCxnSpPr>
              <a:cxnSpLocks/>
            </p:cNvCxnSpPr>
            <p:nvPr/>
          </p:nvCxnSpPr>
          <p:spPr>
            <a:xfrm>
              <a:off x="8799687" y="2284041"/>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29" name="Straight Arrow Connector 228">
              <a:extLst>
                <a:ext uri="{FF2B5EF4-FFF2-40B4-BE49-F238E27FC236}">
                  <a16:creationId xmlns:a16="http://schemas.microsoft.com/office/drawing/2014/main" id="{08463DC6-A553-CC4A-A34B-96B9563B61B2}"/>
                </a:ext>
              </a:extLst>
            </p:cNvPr>
            <p:cNvCxnSpPr>
              <a:cxnSpLocks/>
            </p:cNvCxnSpPr>
            <p:nvPr/>
          </p:nvCxnSpPr>
          <p:spPr>
            <a:xfrm>
              <a:off x="8799687" y="3823338"/>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4" name="Straight Arrow Connector 213">
              <a:extLst>
                <a:ext uri="{FF2B5EF4-FFF2-40B4-BE49-F238E27FC236}">
                  <a16:creationId xmlns:a16="http://schemas.microsoft.com/office/drawing/2014/main" id="{1470A315-D340-9D4B-B708-F53C7EA74C38}"/>
                </a:ext>
              </a:extLst>
            </p:cNvPr>
            <p:cNvCxnSpPr>
              <a:cxnSpLocks/>
            </p:cNvCxnSpPr>
            <p:nvPr/>
          </p:nvCxnSpPr>
          <p:spPr>
            <a:xfrm>
              <a:off x="4619687" y="2943803"/>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3" name="Straight Arrow Connector 232">
              <a:extLst>
                <a:ext uri="{FF2B5EF4-FFF2-40B4-BE49-F238E27FC236}">
                  <a16:creationId xmlns:a16="http://schemas.microsoft.com/office/drawing/2014/main" id="{E6602730-143B-A84C-BA40-157B615B17B1}"/>
                </a:ext>
              </a:extLst>
            </p:cNvPr>
            <p:cNvCxnSpPr>
              <a:cxnSpLocks/>
            </p:cNvCxnSpPr>
            <p:nvPr/>
          </p:nvCxnSpPr>
          <p:spPr>
            <a:xfrm flipV="1">
              <a:off x="4342156"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4" name="Straight Arrow Connector 233">
              <a:extLst>
                <a:ext uri="{FF2B5EF4-FFF2-40B4-BE49-F238E27FC236}">
                  <a16:creationId xmlns:a16="http://schemas.microsoft.com/office/drawing/2014/main" id="{60FDE4F6-DFBF-C54A-9CBC-012986AE128F}"/>
                </a:ext>
              </a:extLst>
            </p:cNvPr>
            <p:cNvCxnSpPr>
              <a:cxnSpLocks/>
            </p:cNvCxnSpPr>
            <p:nvPr/>
          </p:nvCxnSpPr>
          <p:spPr>
            <a:xfrm>
              <a:off x="4897217" y="4268606"/>
              <a:ext cx="0" cy="330399"/>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3" name="Straight Arrow Connector 212">
              <a:extLst>
                <a:ext uri="{FF2B5EF4-FFF2-40B4-BE49-F238E27FC236}">
                  <a16:creationId xmlns:a16="http://schemas.microsoft.com/office/drawing/2014/main" id="{CA79B3BB-E58D-C841-8007-DD2C320935F2}"/>
                </a:ext>
              </a:extLst>
            </p:cNvPr>
            <p:cNvCxnSpPr>
              <a:cxnSpLocks/>
            </p:cNvCxnSpPr>
            <p:nvPr/>
          </p:nvCxnSpPr>
          <p:spPr>
            <a:xfrm>
              <a:off x="2153606" y="2284041"/>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28" name="Straight Arrow Connector 227">
              <a:extLst>
                <a:ext uri="{FF2B5EF4-FFF2-40B4-BE49-F238E27FC236}">
                  <a16:creationId xmlns:a16="http://schemas.microsoft.com/office/drawing/2014/main" id="{B92FF98C-0B44-9340-B8CA-D4C61F0118D5}"/>
                </a:ext>
              </a:extLst>
            </p:cNvPr>
            <p:cNvCxnSpPr>
              <a:cxnSpLocks/>
            </p:cNvCxnSpPr>
            <p:nvPr/>
          </p:nvCxnSpPr>
          <p:spPr>
            <a:xfrm>
              <a:off x="5818509" y="3700720"/>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5" name="Straight Arrow Connector 234">
              <a:extLst>
                <a:ext uri="{FF2B5EF4-FFF2-40B4-BE49-F238E27FC236}">
                  <a16:creationId xmlns:a16="http://schemas.microsoft.com/office/drawing/2014/main" id="{0EC1948B-BBC9-DC47-92C3-235DDD1CABEC}"/>
                </a:ext>
              </a:extLst>
            </p:cNvPr>
            <p:cNvCxnSpPr>
              <a:cxnSpLocks/>
            </p:cNvCxnSpPr>
            <p:nvPr/>
          </p:nvCxnSpPr>
          <p:spPr>
            <a:xfrm flipH="1">
              <a:off x="5900325" y="3942532"/>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2" name="Straight Arrow Connector 211">
              <a:extLst>
                <a:ext uri="{FF2B5EF4-FFF2-40B4-BE49-F238E27FC236}">
                  <a16:creationId xmlns:a16="http://schemas.microsoft.com/office/drawing/2014/main" id="{13E04B7D-B6F0-7A4A-B7A9-C4FBFFE4D744}"/>
                </a:ext>
              </a:extLst>
            </p:cNvPr>
            <p:cNvCxnSpPr>
              <a:cxnSpLocks/>
            </p:cNvCxnSpPr>
            <p:nvPr/>
          </p:nvCxnSpPr>
          <p:spPr>
            <a:xfrm>
              <a:off x="5818510" y="2284041"/>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0" name="Straight Arrow Connector 229">
              <a:extLst>
                <a:ext uri="{FF2B5EF4-FFF2-40B4-BE49-F238E27FC236}">
                  <a16:creationId xmlns:a16="http://schemas.microsoft.com/office/drawing/2014/main" id="{0F6DABFD-ACA7-244D-A503-97500FECF720}"/>
                </a:ext>
              </a:extLst>
            </p:cNvPr>
            <p:cNvCxnSpPr>
              <a:cxnSpLocks/>
            </p:cNvCxnSpPr>
            <p:nvPr/>
          </p:nvCxnSpPr>
          <p:spPr>
            <a:xfrm>
              <a:off x="2157625" y="3775444"/>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1" name="Straight Arrow Connector 230">
              <a:extLst>
                <a:ext uri="{FF2B5EF4-FFF2-40B4-BE49-F238E27FC236}">
                  <a16:creationId xmlns:a16="http://schemas.microsoft.com/office/drawing/2014/main" id="{1D4201ED-220C-0A4D-B78E-6D00DD984B7E}"/>
                </a:ext>
              </a:extLst>
            </p:cNvPr>
            <p:cNvCxnSpPr>
              <a:cxnSpLocks/>
            </p:cNvCxnSpPr>
            <p:nvPr/>
          </p:nvCxnSpPr>
          <p:spPr>
            <a:xfrm>
              <a:off x="2153606" y="5138953"/>
              <a:ext cx="1188720" cy="0"/>
            </a:xfrm>
            <a:prstGeom prst="straightConnector1">
              <a:avLst/>
            </a:prstGeom>
            <a:noFill/>
            <a:ln w="19050" cap="flat" cmpd="sng" algn="ctr">
              <a:solidFill>
                <a:srgbClr val="000000"/>
              </a:solidFill>
              <a:prstDash val="solid"/>
              <a:headEnd type="none" w="lg" len="med"/>
              <a:tailEnd type="triangle" w="med" len="med"/>
            </a:ln>
            <a:effectLst/>
          </p:spPr>
        </p:cxnSp>
        <p:sp>
          <p:nvSpPr>
            <p:cNvPr id="314" name="Rectangle 9">
              <a:extLst>
                <a:ext uri="{FF2B5EF4-FFF2-40B4-BE49-F238E27FC236}">
                  <a16:creationId xmlns:a16="http://schemas.microsoft.com/office/drawing/2014/main" id="{A6EAA56F-49CB-8949-BCAF-794AA1F4F889}"/>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rgbClr val="000000"/>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Freeform 314">
              <a:extLst>
                <a:ext uri="{FF2B5EF4-FFF2-40B4-BE49-F238E27FC236}">
                  <a16:creationId xmlns:a16="http://schemas.microsoft.com/office/drawing/2014/main" id="{BF6FB0F3-2F0B-494F-AA4E-25E53F770BFA}"/>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rgbClr val="000000"/>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10001250" cy="1169988"/>
          </a:xfrm>
        </p:spPr>
        <p:txBody>
          <a:bodyPr/>
          <a:lstStyle/>
          <a:p>
            <a:r>
              <a:rPr lang="en-US"/>
              <a:t>The cloud data warehouse in the data-driven business</a:t>
            </a:r>
          </a:p>
        </p:txBody>
      </p:sp>
      <p:sp>
        <p:nvSpPr>
          <p:cNvPr id="215" name="Rectangle 214">
            <a:extLst>
              <a:ext uri="{FF2B5EF4-FFF2-40B4-BE49-F238E27FC236}">
                <a16:creationId xmlns:a16="http://schemas.microsoft.com/office/drawing/2014/main" id="{D17B8C3B-28BA-E242-AFD9-9A7FEA850A98}"/>
              </a:ext>
            </a:extLst>
          </p:cNvPr>
          <p:cNvSpPr/>
          <p:nvPr/>
        </p:nvSpPr>
        <p:spPr bwMode="auto">
          <a:xfrm>
            <a:off x="6375229" y="1889406"/>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6" name="Rectangle 215">
            <a:extLst>
              <a:ext uri="{FF2B5EF4-FFF2-40B4-BE49-F238E27FC236}">
                <a16:creationId xmlns:a16="http://schemas.microsoft.com/office/drawing/2014/main" id="{3A73EFE7-D842-7D47-8DC5-7A44F951A553}"/>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7" name="Rectangle 216">
            <a:extLst>
              <a:ext uri="{FF2B5EF4-FFF2-40B4-BE49-F238E27FC236}">
                <a16:creationId xmlns:a16="http://schemas.microsoft.com/office/drawing/2014/main" id="{B67FEC33-DA3D-6D48-AFFA-0CB0D8C66959}"/>
              </a:ext>
            </a:extLst>
          </p:cNvPr>
          <p:cNvSpPr/>
          <p:nvPr/>
        </p:nvSpPr>
        <p:spPr bwMode="auto">
          <a:xfrm>
            <a:off x="9354058" y="3324892"/>
            <a:ext cx="2476829" cy="1060704"/>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8" name="Rectangle 217">
            <a:extLst>
              <a:ext uri="{FF2B5EF4-FFF2-40B4-BE49-F238E27FC236}">
                <a16:creationId xmlns:a16="http://schemas.microsoft.com/office/drawing/2014/main" id="{A65CB9A4-B96E-8541-9B13-F4F1C978088C}"/>
              </a:ext>
            </a:extLst>
          </p:cNvPr>
          <p:cNvSpPr/>
          <p:nvPr/>
        </p:nvSpPr>
        <p:spPr bwMode="auto">
          <a:xfrm>
            <a:off x="9362344" y="1887855"/>
            <a:ext cx="2476829" cy="1011006"/>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9" name="Rectangle 218">
            <a:extLst>
              <a:ext uri="{FF2B5EF4-FFF2-40B4-BE49-F238E27FC236}">
                <a16:creationId xmlns:a16="http://schemas.microsoft.com/office/drawing/2014/main" id="{036B0B17-4F7E-7542-98D8-A7315F3C964D}"/>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20" name="Rectangle 219">
            <a:extLst>
              <a:ext uri="{FF2B5EF4-FFF2-40B4-BE49-F238E27FC236}">
                <a16:creationId xmlns:a16="http://schemas.microsoft.com/office/drawing/2014/main" id="{ECD1F3E8-7F70-AF4D-AC0E-C8B9952A3289}"/>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22" name="TextBox 221">
            <a:extLst>
              <a:ext uri="{FF2B5EF4-FFF2-40B4-BE49-F238E27FC236}">
                <a16:creationId xmlns:a16="http://schemas.microsoft.com/office/drawing/2014/main" id="{98584A15-93CE-5E4D-B78A-E09923084F98}"/>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Databricks</a:t>
            </a:r>
            <a:endParaRPr kumimoji="0" lang="en-US" sz="1200" b="0" i="0" u="none" strike="noStrike" kern="0" cap="none" spc="0" normalizeH="0" baseline="0" noProof="0">
              <a:ln>
                <a:noFill/>
              </a:ln>
              <a:solidFill>
                <a:srgbClr val="000000"/>
              </a:solidFill>
              <a:effectLst/>
              <a:uLnTx/>
              <a:uFillTx/>
            </a:endParaRPr>
          </a:p>
        </p:txBody>
      </p:sp>
      <p:sp>
        <p:nvSpPr>
          <p:cNvPr id="223" name="TextBox 222">
            <a:extLst>
              <a:ext uri="{FF2B5EF4-FFF2-40B4-BE49-F238E27FC236}">
                <a16:creationId xmlns:a16="http://schemas.microsoft.com/office/drawing/2014/main" id="{EEDEDEA8-87E4-C14D-AF30-17405BC705CC}"/>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LOB sources</a:t>
            </a:r>
          </a:p>
        </p:txBody>
      </p:sp>
      <p:sp>
        <p:nvSpPr>
          <p:cNvPr id="224" name="TextBox 223">
            <a:extLst>
              <a:ext uri="{FF2B5EF4-FFF2-40B4-BE49-F238E27FC236}">
                <a16:creationId xmlns:a16="http://schemas.microsoft.com/office/drawing/2014/main" id="{EDBAD9FF-D7F2-FE42-A795-4A81DB167D30}"/>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Logs and streams (unstructured)</a:t>
            </a:r>
          </a:p>
        </p:txBody>
      </p:sp>
      <p:sp>
        <p:nvSpPr>
          <p:cNvPr id="225" name="TextBox 224">
            <a:extLst>
              <a:ext uri="{FF2B5EF4-FFF2-40B4-BE49-F238E27FC236}">
                <a16:creationId xmlns:a16="http://schemas.microsoft.com/office/drawing/2014/main" id="{89A808F9-B0DE-D044-B88F-00FB5DD722B9}"/>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Media (unstructured)</a:t>
            </a:r>
          </a:p>
        </p:txBody>
      </p:sp>
      <p:sp>
        <p:nvSpPr>
          <p:cNvPr id="226" name="TextBox 225">
            <a:extLst>
              <a:ext uri="{FF2B5EF4-FFF2-40B4-BE49-F238E27FC236}">
                <a16:creationId xmlns:a16="http://schemas.microsoft.com/office/drawing/2014/main" id="{5498550E-2E90-7148-913A-CC0A274F7543}"/>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a:gradFill>
                  <a:gsLst>
                    <a:gs pos="2917">
                      <a:srgbClr val="1A1A1A"/>
                    </a:gs>
                    <a:gs pos="30000">
                      <a:srgbClr val="1A1A1A"/>
                    </a:gs>
                  </a:gsLst>
                  <a:lin ang="5400000" scaled="0"/>
                </a:gradFill>
                <a:latin typeface="Segoe UI Semibold"/>
              </a:rPr>
              <a:t>Files (unstructured)</a:t>
            </a:r>
          </a:p>
        </p:txBody>
      </p:sp>
      <p:sp>
        <p:nvSpPr>
          <p:cNvPr id="227" name="TextBox 226">
            <a:extLst>
              <a:ext uri="{FF2B5EF4-FFF2-40B4-BE49-F238E27FC236}">
                <a16:creationId xmlns:a16="http://schemas.microsoft.com/office/drawing/2014/main" id="{C9DA448B-DF6F-4E48-A170-19973989D6D8}"/>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a:solidFill>
                  <a:srgbClr val="000000"/>
                </a:solidFill>
                <a:latin typeface="Segoe UI Semibold"/>
              </a:rPr>
              <a:t>Azure Data </a:t>
            </a:r>
            <a:br>
              <a:rPr lang="en-US" sz="1200">
                <a:solidFill>
                  <a:srgbClr val="000000"/>
                </a:solidFill>
                <a:latin typeface="Segoe UI Semibold"/>
              </a:rPr>
            </a:br>
            <a:r>
              <a:rPr lang="en-US" sz="1200">
                <a:solidFill>
                  <a:srgbClr val="000000"/>
                </a:solidFill>
                <a:latin typeface="Segoe UI Semibold"/>
              </a:rPr>
              <a:t>Lake Storage</a:t>
            </a:r>
          </a:p>
        </p:txBody>
      </p:sp>
      <p:sp>
        <p:nvSpPr>
          <p:cNvPr id="236" name="TextBox 235">
            <a:extLst>
              <a:ext uri="{FF2B5EF4-FFF2-40B4-BE49-F238E27FC236}">
                <a16:creationId xmlns:a16="http://schemas.microsoft.com/office/drawing/2014/main" id="{BF030142-9913-5343-B6D8-BB6B47429BAB}"/>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Business services</a:t>
            </a:r>
          </a:p>
        </p:txBody>
      </p:sp>
      <p:sp>
        <p:nvSpPr>
          <p:cNvPr id="239" name="TextBox 238">
            <a:extLst>
              <a:ext uri="{FF2B5EF4-FFF2-40B4-BE49-F238E27FC236}">
                <a16:creationId xmlns:a16="http://schemas.microsoft.com/office/drawing/2014/main" id="{6D42699F-1851-3647-A2EA-9691E4E22FF4}"/>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a:solidFill>
                  <a:srgbClr val="000000"/>
                </a:solidFill>
                <a:latin typeface="Segoe UI Semibold"/>
              </a:rPr>
              <a:t>Power BI</a:t>
            </a:r>
          </a:p>
        </p:txBody>
      </p:sp>
      <p:grpSp>
        <p:nvGrpSpPr>
          <p:cNvPr id="240" name="Group 239">
            <a:extLst>
              <a:ext uri="{FF2B5EF4-FFF2-40B4-BE49-F238E27FC236}">
                <a16:creationId xmlns:a16="http://schemas.microsoft.com/office/drawing/2014/main" id="{3472ED31-0EA8-D042-AC21-1CD561B1B0D6}"/>
              </a:ext>
            </a:extLst>
          </p:cNvPr>
          <p:cNvGrpSpPr/>
          <p:nvPr/>
        </p:nvGrpSpPr>
        <p:grpSpPr>
          <a:xfrm>
            <a:off x="442913" y="3437046"/>
            <a:ext cx="314430" cy="364076"/>
            <a:chOff x="305587" y="2721796"/>
            <a:chExt cx="314430" cy="364076"/>
          </a:xfrm>
        </p:grpSpPr>
        <p:sp>
          <p:nvSpPr>
            <p:cNvPr id="241" name="Rectangle 240">
              <a:extLst>
                <a:ext uri="{FF2B5EF4-FFF2-40B4-BE49-F238E27FC236}">
                  <a16:creationId xmlns:a16="http://schemas.microsoft.com/office/drawing/2014/main" id="{8DB336D4-0E6A-ED4E-B65A-98A1727A76B0}"/>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cument_3">
              <a:extLst>
                <a:ext uri="{FF2B5EF4-FFF2-40B4-BE49-F238E27FC236}">
                  <a16:creationId xmlns:a16="http://schemas.microsoft.com/office/drawing/2014/main" id="{93024475-2DC0-AF4A-B805-1EDEF9B64D31}"/>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243" name="Group 242">
            <a:extLst>
              <a:ext uri="{FF2B5EF4-FFF2-40B4-BE49-F238E27FC236}">
                <a16:creationId xmlns:a16="http://schemas.microsoft.com/office/drawing/2014/main" id="{89FFBC2D-361B-984A-8C85-95837C064312}"/>
              </a:ext>
            </a:extLst>
          </p:cNvPr>
          <p:cNvGrpSpPr/>
          <p:nvPr/>
        </p:nvGrpSpPr>
        <p:grpSpPr>
          <a:xfrm>
            <a:off x="444761" y="2057152"/>
            <a:ext cx="427983" cy="364076"/>
            <a:chOff x="265316" y="5131089"/>
            <a:chExt cx="793593" cy="675092"/>
          </a:xfrm>
        </p:grpSpPr>
        <p:grpSp>
          <p:nvGrpSpPr>
            <p:cNvPr id="244" name="Group 243">
              <a:extLst>
                <a:ext uri="{FF2B5EF4-FFF2-40B4-BE49-F238E27FC236}">
                  <a16:creationId xmlns:a16="http://schemas.microsoft.com/office/drawing/2014/main" id="{C3914FA3-5FEC-0C4D-8C87-C8782EF7AB26}"/>
                </a:ext>
              </a:extLst>
            </p:cNvPr>
            <p:cNvGrpSpPr/>
            <p:nvPr/>
          </p:nvGrpSpPr>
          <p:grpSpPr>
            <a:xfrm>
              <a:off x="265316" y="5131089"/>
              <a:ext cx="793593" cy="675092"/>
              <a:chOff x="2107244" y="1575258"/>
              <a:chExt cx="310993" cy="264555"/>
            </a:xfrm>
          </p:grpSpPr>
          <p:sp>
            <p:nvSpPr>
              <p:cNvPr id="250" name="Rectangle 9">
                <a:extLst>
                  <a:ext uri="{FF2B5EF4-FFF2-40B4-BE49-F238E27FC236}">
                    <a16:creationId xmlns:a16="http://schemas.microsoft.com/office/drawing/2014/main" id="{EB5A3127-35DB-4843-BC23-D5C9A5FB563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51" name="Group 250">
                <a:extLst>
                  <a:ext uri="{FF2B5EF4-FFF2-40B4-BE49-F238E27FC236}">
                    <a16:creationId xmlns:a16="http://schemas.microsoft.com/office/drawing/2014/main" id="{E4E101A0-3A15-B84D-806F-B0E1FD2271C6}"/>
                  </a:ext>
                </a:extLst>
              </p:cNvPr>
              <p:cNvGrpSpPr/>
              <p:nvPr/>
            </p:nvGrpSpPr>
            <p:grpSpPr>
              <a:xfrm>
                <a:off x="2219774" y="1683758"/>
                <a:ext cx="104220" cy="99334"/>
                <a:chOff x="2219774" y="1683758"/>
                <a:chExt cx="104220" cy="99334"/>
              </a:xfrm>
            </p:grpSpPr>
            <p:sp>
              <p:nvSpPr>
                <p:cNvPr id="252" name="Freeform 14">
                  <a:extLst>
                    <a:ext uri="{FF2B5EF4-FFF2-40B4-BE49-F238E27FC236}">
                      <a16:creationId xmlns:a16="http://schemas.microsoft.com/office/drawing/2014/main" id="{D404C544-0783-FA40-A85C-BD0A6B9E66BE}"/>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53" name="Line 15">
                  <a:extLst>
                    <a:ext uri="{FF2B5EF4-FFF2-40B4-BE49-F238E27FC236}">
                      <a16:creationId xmlns:a16="http://schemas.microsoft.com/office/drawing/2014/main" id="{AEBB4BF9-9BE8-EF42-A1BD-2F0B41DECE4C}"/>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45" name="Rectangle 244">
              <a:extLst>
                <a:ext uri="{FF2B5EF4-FFF2-40B4-BE49-F238E27FC236}">
                  <a16:creationId xmlns:a16="http://schemas.microsoft.com/office/drawing/2014/main" id="{30AAA4FF-B874-2A4C-A915-5B7E4639ADC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969B74C3-5E21-B247-80C1-225ED5E79FF5}"/>
                </a:ext>
              </a:extLst>
            </p:cNvPr>
            <p:cNvGrpSpPr/>
            <p:nvPr/>
          </p:nvGrpSpPr>
          <p:grpSpPr>
            <a:xfrm>
              <a:off x="750755" y="5171384"/>
              <a:ext cx="242719" cy="60681"/>
              <a:chOff x="722201" y="5189927"/>
              <a:chExt cx="242719" cy="60681"/>
            </a:xfrm>
          </p:grpSpPr>
          <p:sp>
            <p:nvSpPr>
              <p:cNvPr id="247" name="Oval 11">
                <a:extLst>
                  <a:ext uri="{FF2B5EF4-FFF2-40B4-BE49-F238E27FC236}">
                    <a16:creationId xmlns:a16="http://schemas.microsoft.com/office/drawing/2014/main" id="{B6F86B0B-41B1-4D41-A0E4-C51528A35F02}"/>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8" name="Oval 12">
                <a:extLst>
                  <a:ext uri="{FF2B5EF4-FFF2-40B4-BE49-F238E27FC236}">
                    <a16:creationId xmlns:a16="http://schemas.microsoft.com/office/drawing/2014/main" id="{CB10B17D-045B-3F4B-BF41-EFC2803328B2}"/>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9" name="Oval 13">
                <a:extLst>
                  <a:ext uri="{FF2B5EF4-FFF2-40B4-BE49-F238E27FC236}">
                    <a16:creationId xmlns:a16="http://schemas.microsoft.com/office/drawing/2014/main" id="{D8AEA2DE-5765-9F42-9FB5-10E10698B369}"/>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54" name="Group 253">
            <a:extLst>
              <a:ext uri="{FF2B5EF4-FFF2-40B4-BE49-F238E27FC236}">
                <a16:creationId xmlns:a16="http://schemas.microsoft.com/office/drawing/2014/main" id="{4336AD1C-35AC-DB47-BA5B-B57FE2144D43}"/>
              </a:ext>
            </a:extLst>
          </p:cNvPr>
          <p:cNvGrpSpPr/>
          <p:nvPr/>
        </p:nvGrpSpPr>
        <p:grpSpPr>
          <a:xfrm>
            <a:off x="434955" y="4268606"/>
            <a:ext cx="423664" cy="435948"/>
            <a:chOff x="425774" y="3428914"/>
            <a:chExt cx="423664" cy="435948"/>
          </a:xfrm>
        </p:grpSpPr>
        <p:sp>
          <p:nvSpPr>
            <p:cNvPr id="255" name="Rectangle 254">
              <a:extLst>
                <a:ext uri="{FF2B5EF4-FFF2-40B4-BE49-F238E27FC236}">
                  <a16:creationId xmlns:a16="http://schemas.microsoft.com/office/drawing/2014/main" id="{07899E53-FB0A-F64A-A89A-4AA474FBC3C2}"/>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59">
              <a:extLst>
                <a:ext uri="{FF2B5EF4-FFF2-40B4-BE49-F238E27FC236}">
                  <a16:creationId xmlns:a16="http://schemas.microsoft.com/office/drawing/2014/main" id="{C41AE94A-4907-A74E-9C1A-8A0CAE1FC878}"/>
                </a:ext>
              </a:extLst>
            </p:cNvPr>
            <p:cNvGrpSpPr>
              <a:grpSpLocks noChangeAspect="1"/>
            </p:cNvGrpSpPr>
            <p:nvPr/>
          </p:nvGrpSpPr>
          <p:grpSpPr bwMode="auto">
            <a:xfrm>
              <a:off x="492356" y="3507780"/>
              <a:ext cx="357082" cy="357082"/>
              <a:chOff x="4013" y="2783"/>
              <a:chExt cx="312" cy="312"/>
            </a:xfrm>
          </p:grpSpPr>
          <p:sp>
            <p:nvSpPr>
              <p:cNvPr id="257" name="AutoShape 58">
                <a:extLst>
                  <a:ext uri="{FF2B5EF4-FFF2-40B4-BE49-F238E27FC236}">
                    <a16:creationId xmlns:a16="http://schemas.microsoft.com/office/drawing/2014/main" id="{DB9BC4DF-F907-AC4F-858A-CB25C9123A4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8" name="Rectangle 60">
                <a:extLst>
                  <a:ext uri="{FF2B5EF4-FFF2-40B4-BE49-F238E27FC236}">
                    <a16:creationId xmlns:a16="http://schemas.microsoft.com/office/drawing/2014/main" id="{36093E04-FFB7-5E43-AA5D-3C967B9DA2A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9" name="Rectangle 61">
                <a:extLst>
                  <a:ext uri="{FF2B5EF4-FFF2-40B4-BE49-F238E27FC236}">
                    <a16:creationId xmlns:a16="http://schemas.microsoft.com/office/drawing/2014/main" id="{478128E1-B3E8-2344-8896-BDB2221E2DBC}"/>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0" name="Freeform 62">
                <a:extLst>
                  <a:ext uri="{FF2B5EF4-FFF2-40B4-BE49-F238E27FC236}">
                    <a16:creationId xmlns:a16="http://schemas.microsoft.com/office/drawing/2014/main" id="{1B37C24E-E451-824D-9651-061AE0D499BC}"/>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1" name="Oval 63">
                <a:extLst>
                  <a:ext uri="{FF2B5EF4-FFF2-40B4-BE49-F238E27FC236}">
                    <a16:creationId xmlns:a16="http://schemas.microsoft.com/office/drawing/2014/main" id="{46C33088-D8DC-8845-AF66-1F9713F5A51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262" name="Group 261">
            <a:extLst>
              <a:ext uri="{FF2B5EF4-FFF2-40B4-BE49-F238E27FC236}">
                <a16:creationId xmlns:a16="http://schemas.microsoft.com/office/drawing/2014/main" id="{03592DC7-1424-E545-AA60-6E87C78A4465}"/>
              </a:ext>
            </a:extLst>
          </p:cNvPr>
          <p:cNvGrpSpPr/>
          <p:nvPr/>
        </p:nvGrpSpPr>
        <p:grpSpPr>
          <a:xfrm>
            <a:off x="449241" y="5065911"/>
            <a:ext cx="388214" cy="427711"/>
            <a:chOff x="343593" y="4433674"/>
            <a:chExt cx="388214" cy="427711"/>
          </a:xfrm>
        </p:grpSpPr>
        <p:sp>
          <p:nvSpPr>
            <p:cNvPr id="263" name="Rectangle 262">
              <a:extLst>
                <a:ext uri="{FF2B5EF4-FFF2-40B4-BE49-F238E27FC236}">
                  <a16:creationId xmlns:a16="http://schemas.microsoft.com/office/drawing/2014/main" id="{CC055908-0811-6847-B557-C138D0D83CBF}"/>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cument">
              <a:extLst>
                <a:ext uri="{FF2B5EF4-FFF2-40B4-BE49-F238E27FC236}">
                  <a16:creationId xmlns:a16="http://schemas.microsoft.com/office/drawing/2014/main" id="{FAADDC51-7855-D841-B880-AC3EC0306D94}"/>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265" name="Group 264">
            <a:extLst>
              <a:ext uri="{FF2B5EF4-FFF2-40B4-BE49-F238E27FC236}">
                <a16:creationId xmlns:a16="http://schemas.microsoft.com/office/drawing/2014/main" id="{7C49AF4A-428C-F148-9DB3-35517A6E3DB8}"/>
              </a:ext>
            </a:extLst>
          </p:cNvPr>
          <p:cNvGrpSpPr/>
          <p:nvPr/>
        </p:nvGrpSpPr>
        <p:grpSpPr>
          <a:xfrm>
            <a:off x="9960421" y="2245141"/>
            <a:ext cx="427983" cy="364076"/>
            <a:chOff x="265316" y="5131089"/>
            <a:chExt cx="793593" cy="675092"/>
          </a:xfrm>
        </p:grpSpPr>
        <p:grpSp>
          <p:nvGrpSpPr>
            <p:cNvPr id="266" name="Group 265">
              <a:extLst>
                <a:ext uri="{FF2B5EF4-FFF2-40B4-BE49-F238E27FC236}">
                  <a16:creationId xmlns:a16="http://schemas.microsoft.com/office/drawing/2014/main" id="{1B75622A-8E18-E04D-A1BC-B5805A03F1D9}"/>
                </a:ext>
              </a:extLst>
            </p:cNvPr>
            <p:cNvGrpSpPr/>
            <p:nvPr/>
          </p:nvGrpSpPr>
          <p:grpSpPr>
            <a:xfrm>
              <a:off x="265316" y="5131089"/>
              <a:ext cx="793593" cy="675092"/>
              <a:chOff x="2107244" y="1575258"/>
              <a:chExt cx="310993" cy="264555"/>
            </a:xfrm>
          </p:grpSpPr>
          <p:sp>
            <p:nvSpPr>
              <p:cNvPr id="272" name="Rectangle 9">
                <a:extLst>
                  <a:ext uri="{FF2B5EF4-FFF2-40B4-BE49-F238E27FC236}">
                    <a16:creationId xmlns:a16="http://schemas.microsoft.com/office/drawing/2014/main" id="{47CFA2CE-F525-0241-9724-02FD6A8A4A2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nvGrpSpPr>
              <p:cNvPr id="273" name="Group 272">
                <a:extLst>
                  <a:ext uri="{FF2B5EF4-FFF2-40B4-BE49-F238E27FC236}">
                    <a16:creationId xmlns:a16="http://schemas.microsoft.com/office/drawing/2014/main" id="{0366EA7F-FAC6-F24D-BBA0-690B5CFBC871}"/>
                  </a:ext>
                </a:extLst>
              </p:cNvPr>
              <p:cNvGrpSpPr/>
              <p:nvPr/>
            </p:nvGrpSpPr>
            <p:grpSpPr>
              <a:xfrm>
                <a:off x="2219774" y="1683758"/>
                <a:ext cx="104220" cy="99334"/>
                <a:chOff x="2219774" y="1683758"/>
                <a:chExt cx="104220" cy="99334"/>
              </a:xfrm>
            </p:grpSpPr>
            <p:sp>
              <p:nvSpPr>
                <p:cNvPr id="274" name="Freeform 14">
                  <a:extLst>
                    <a:ext uri="{FF2B5EF4-FFF2-40B4-BE49-F238E27FC236}">
                      <a16:creationId xmlns:a16="http://schemas.microsoft.com/office/drawing/2014/main" id="{C1DF0107-BBD4-A141-BA32-D881EBBD72E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5" name="Line 15">
                  <a:extLst>
                    <a:ext uri="{FF2B5EF4-FFF2-40B4-BE49-F238E27FC236}">
                      <a16:creationId xmlns:a16="http://schemas.microsoft.com/office/drawing/2014/main" id="{C1471787-786E-C849-83E7-46F601B686D7}"/>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sp>
          <p:nvSpPr>
            <p:cNvPr id="267" name="Rectangle 266">
              <a:extLst>
                <a:ext uri="{FF2B5EF4-FFF2-40B4-BE49-F238E27FC236}">
                  <a16:creationId xmlns:a16="http://schemas.microsoft.com/office/drawing/2014/main" id="{0D60FAE7-6651-074E-85EA-F6ECBA15F6F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8" name="Group 267">
              <a:extLst>
                <a:ext uri="{FF2B5EF4-FFF2-40B4-BE49-F238E27FC236}">
                  <a16:creationId xmlns:a16="http://schemas.microsoft.com/office/drawing/2014/main" id="{6AD1FFE3-918F-1643-AD63-DE3B5FD0C60B}"/>
                </a:ext>
              </a:extLst>
            </p:cNvPr>
            <p:cNvGrpSpPr/>
            <p:nvPr/>
          </p:nvGrpSpPr>
          <p:grpSpPr>
            <a:xfrm>
              <a:off x="750755" y="5171384"/>
              <a:ext cx="242719" cy="60681"/>
              <a:chOff x="722201" y="5189927"/>
              <a:chExt cx="242719" cy="60681"/>
            </a:xfrm>
          </p:grpSpPr>
          <p:sp>
            <p:nvSpPr>
              <p:cNvPr id="269" name="Oval 11">
                <a:extLst>
                  <a:ext uri="{FF2B5EF4-FFF2-40B4-BE49-F238E27FC236}">
                    <a16:creationId xmlns:a16="http://schemas.microsoft.com/office/drawing/2014/main" id="{426EF5F9-5F35-1E4B-8FFF-F90F4872C46B}"/>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0" name="Oval 12">
                <a:extLst>
                  <a:ext uri="{FF2B5EF4-FFF2-40B4-BE49-F238E27FC236}">
                    <a16:creationId xmlns:a16="http://schemas.microsoft.com/office/drawing/2014/main" id="{99EAD28B-584A-9241-8D25-BF052161FF23}"/>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71" name="Oval 13">
                <a:extLst>
                  <a:ext uri="{FF2B5EF4-FFF2-40B4-BE49-F238E27FC236}">
                    <a16:creationId xmlns:a16="http://schemas.microsoft.com/office/drawing/2014/main" id="{0F2B5F8A-9D8A-F747-B3B7-91659738E4B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grpSp>
        <p:nvGrpSpPr>
          <p:cNvPr id="276" name="Group 275">
            <a:extLst>
              <a:ext uri="{FF2B5EF4-FFF2-40B4-BE49-F238E27FC236}">
                <a16:creationId xmlns:a16="http://schemas.microsoft.com/office/drawing/2014/main" id="{773828A8-6CCA-7F4F-B67E-52F9AE80634B}"/>
              </a:ext>
            </a:extLst>
          </p:cNvPr>
          <p:cNvGrpSpPr/>
          <p:nvPr/>
        </p:nvGrpSpPr>
        <p:grpSpPr>
          <a:xfrm>
            <a:off x="9894224" y="3678585"/>
            <a:ext cx="557813" cy="421147"/>
            <a:chOff x="2851176" y="840527"/>
            <a:chExt cx="3024388" cy="2283410"/>
          </a:xfrm>
        </p:grpSpPr>
        <p:sp>
          <p:nvSpPr>
            <p:cNvPr id="277" name="Freeform: Shape 338">
              <a:extLst>
                <a:ext uri="{FF2B5EF4-FFF2-40B4-BE49-F238E27FC236}">
                  <a16:creationId xmlns:a16="http://schemas.microsoft.com/office/drawing/2014/main" id="{90C9F9C0-07E7-7241-BFCA-EE88FC4CC1C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Freeform: Shape 339">
              <a:extLst>
                <a:ext uri="{FF2B5EF4-FFF2-40B4-BE49-F238E27FC236}">
                  <a16:creationId xmlns:a16="http://schemas.microsoft.com/office/drawing/2014/main" id="{9331B3A2-62DD-4E48-BED2-697478C0DC5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9" name="Group 278">
            <a:extLst>
              <a:ext uri="{FF2B5EF4-FFF2-40B4-BE49-F238E27FC236}">
                <a16:creationId xmlns:a16="http://schemas.microsoft.com/office/drawing/2014/main" id="{8BBB6880-62AE-2241-8377-48D13F33EF27}"/>
              </a:ext>
            </a:extLst>
          </p:cNvPr>
          <p:cNvGrpSpPr/>
          <p:nvPr/>
        </p:nvGrpSpPr>
        <p:grpSpPr>
          <a:xfrm>
            <a:off x="3815660" y="3625478"/>
            <a:ext cx="455467" cy="464244"/>
            <a:chOff x="7158422" y="1607015"/>
            <a:chExt cx="2726357" cy="2778897"/>
          </a:xfrm>
        </p:grpSpPr>
        <p:sp>
          <p:nvSpPr>
            <p:cNvPr id="280" name="Freeform 242">
              <a:extLst>
                <a:ext uri="{FF2B5EF4-FFF2-40B4-BE49-F238E27FC236}">
                  <a16:creationId xmlns:a16="http://schemas.microsoft.com/office/drawing/2014/main" id="{1A8E281D-E696-6546-B156-9AB4EAF0FD1C}"/>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81" name="Diamond 280">
              <a:extLst>
                <a:ext uri="{FF2B5EF4-FFF2-40B4-BE49-F238E27FC236}">
                  <a16:creationId xmlns:a16="http://schemas.microsoft.com/office/drawing/2014/main" id="{CAAC987B-97E5-9842-BC09-242A1EDB9EBB}"/>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243">
              <a:extLst>
                <a:ext uri="{FF2B5EF4-FFF2-40B4-BE49-F238E27FC236}">
                  <a16:creationId xmlns:a16="http://schemas.microsoft.com/office/drawing/2014/main" id="{3A62C57E-B948-0948-817C-D2F0524F769B}"/>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83" name="Diamond 282">
              <a:extLst>
                <a:ext uri="{FF2B5EF4-FFF2-40B4-BE49-F238E27FC236}">
                  <a16:creationId xmlns:a16="http://schemas.microsoft.com/office/drawing/2014/main" id="{6D3CFED4-6878-114E-8AEC-1B18C94A1E50}"/>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5" name="Group 294">
            <a:extLst>
              <a:ext uri="{FF2B5EF4-FFF2-40B4-BE49-F238E27FC236}">
                <a16:creationId xmlns:a16="http://schemas.microsoft.com/office/drawing/2014/main" id="{DD5156D0-FD4B-C345-9B2E-366CF013C554}"/>
              </a:ext>
            </a:extLst>
          </p:cNvPr>
          <p:cNvGrpSpPr/>
          <p:nvPr/>
        </p:nvGrpSpPr>
        <p:grpSpPr>
          <a:xfrm>
            <a:off x="5173483" y="4956943"/>
            <a:ext cx="479602" cy="419822"/>
            <a:chOff x="6560437" y="5493393"/>
            <a:chExt cx="479602" cy="419822"/>
          </a:xfrm>
        </p:grpSpPr>
        <p:sp>
          <p:nvSpPr>
            <p:cNvPr id="296" name="Freeform 21">
              <a:extLst>
                <a:ext uri="{FF2B5EF4-FFF2-40B4-BE49-F238E27FC236}">
                  <a16:creationId xmlns:a16="http://schemas.microsoft.com/office/drawing/2014/main" id="{139090DE-CB8D-264B-B00C-A125099373AD}"/>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7" name="Freeform 22">
              <a:extLst>
                <a:ext uri="{FF2B5EF4-FFF2-40B4-BE49-F238E27FC236}">
                  <a16:creationId xmlns:a16="http://schemas.microsoft.com/office/drawing/2014/main" id="{2D1D40F3-8B26-C543-8EB0-731414771255}"/>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8" name="Freeform 23">
              <a:extLst>
                <a:ext uri="{FF2B5EF4-FFF2-40B4-BE49-F238E27FC236}">
                  <a16:creationId xmlns:a16="http://schemas.microsoft.com/office/drawing/2014/main" id="{6A8D3F2A-A9FC-F34D-A657-295CFC7976EA}"/>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9" name="Freeform 24">
              <a:extLst>
                <a:ext uri="{FF2B5EF4-FFF2-40B4-BE49-F238E27FC236}">
                  <a16:creationId xmlns:a16="http://schemas.microsoft.com/office/drawing/2014/main" id="{96932B6C-B4AE-A34E-8B99-313A072A4F17}"/>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0" name="Freeform 25">
              <a:extLst>
                <a:ext uri="{FF2B5EF4-FFF2-40B4-BE49-F238E27FC236}">
                  <a16:creationId xmlns:a16="http://schemas.microsoft.com/office/drawing/2014/main" id="{07B6F061-AFD5-564E-AF4F-99108C2CC85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1" name="Freeform 26">
              <a:extLst>
                <a:ext uri="{FF2B5EF4-FFF2-40B4-BE49-F238E27FC236}">
                  <a16:creationId xmlns:a16="http://schemas.microsoft.com/office/drawing/2014/main" id="{3F759519-BA14-524C-83CD-24AC3BE8C083}"/>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2" name="Freeform 27">
              <a:extLst>
                <a:ext uri="{FF2B5EF4-FFF2-40B4-BE49-F238E27FC236}">
                  <a16:creationId xmlns:a16="http://schemas.microsoft.com/office/drawing/2014/main" id="{132F2861-8291-CB40-8BA1-3E17F290ADB9}"/>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3" name="Freeform 28">
              <a:extLst>
                <a:ext uri="{FF2B5EF4-FFF2-40B4-BE49-F238E27FC236}">
                  <a16:creationId xmlns:a16="http://schemas.microsoft.com/office/drawing/2014/main" id="{4A1AAD7F-A7D9-E047-974A-6E98CBBD1FB8}"/>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4" name="Freeform 29">
              <a:extLst>
                <a:ext uri="{FF2B5EF4-FFF2-40B4-BE49-F238E27FC236}">
                  <a16:creationId xmlns:a16="http://schemas.microsoft.com/office/drawing/2014/main" id="{F668A738-0489-704B-9CCA-5A888570045D}"/>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5" name="Freeform 30">
              <a:extLst>
                <a:ext uri="{FF2B5EF4-FFF2-40B4-BE49-F238E27FC236}">
                  <a16:creationId xmlns:a16="http://schemas.microsoft.com/office/drawing/2014/main" id="{AA9A6CFF-2D29-9F4E-BC32-FF0C79003E69}"/>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6" name="Freeform 31">
              <a:extLst>
                <a:ext uri="{FF2B5EF4-FFF2-40B4-BE49-F238E27FC236}">
                  <a16:creationId xmlns:a16="http://schemas.microsoft.com/office/drawing/2014/main" id="{300C883C-CF57-7845-9138-E239587C3E83}"/>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7" name="Freeform 32">
              <a:extLst>
                <a:ext uri="{FF2B5EF4-FFF2-40B4-BE49-F238E27FC236}">
                  <a16:creationId xmlns:a16="http://schemas.microsoft.com/office/drawing/2014/main" id="{B75EBDFA-76F5-B443-ACA4-7350E74E879E}"/>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8" name="Freeform 33">
              <a:extLst>
                <a:ext uri="{FF2B5EF4-FFF2-40B4-BE49-F238E27FC236}">
                  <a16:creationId xmlns:a16="http://schemas.microsoft.com/office/drawing/2014/main" id="{4D9A1FBD-AD80-194D-9242-8F5643192F52}"/>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9" name="Freeform 34">
              <a:extLst>
                <a:ext uri="{FF2B5EF4-FFF2-40B4-BE49-F238E27FC236}">
                  <a16:creationId xmlns:a16="http://schemas.microsoft.com/office/drawing/2014/main" id="{8E4AD65D-A947-C240-998F-37618C6D5DD8}"/>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0" name="Freeform 35">
              <a:extLst>
                <a:ext uri="{FF2B5EF4-FFF2-40B4-BE49-F238E27FC236}">
                  <a16:creationId xmlns:a16="http://schemas.microsoft.com/office/drawing/2014/main" id="{4D2CEE8A-AF30-A649-9831-EC2D3DC06EC5}"/>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1" name="Freeform 36">
              <a:extLst>
                <a:ext uri="{FF2B5EF4-FFF2-40B4-BE49-F238E27FC236}">
                  <a16:creationId xmlns:a16="http://schemas.microsoft.com/office/drawing/2014/main" id="{178CB077-5289-E043-90D7-AA00C1702478}"/>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2" name="Freeform 37">
              <a:extLst>
                <a:ext uri="{FF2B5EF4-FFF2-40B4-BE49-F238E27FC236}">
                  <a16:creationId xmlns:a16="http://schemas.microsoft.com/office/drawing/2014/main" id="{A995B0FC-F9AF-B34F-9676-139CB11B90CD}"/>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13" name="Freeform 38">
              <a:extLst>
                <a:ext uri="{FF2B5EF4-FFF2-40B4-BE49-F238E27FC236}">
                  <a16:creationId xmlns:a16="http://schemas.microsoft.com/office/drawing/2014/main" id="{F18A5F55-1538-6D46-B577-4DAB4241F63B}"/>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320" name="Group 319">
            <a:extLst>
              <a:ext uri="{FF2B5EF4-FFF2-40B4-BE49-F238E27FC236}">
                <a16:creationId xmlns:a16="http://schemas.microsoft.com/office/drawing/2014/main" id="{4D84DE8D-9B0D-8E4B-8E2A-BC586C6788FE}"/>
              </a:ext>
            </a:extLst>
          </p:cNvPr>
          <p:cNvGrpSpPr/>
          <p:nvPr/>
        </p:nvGrpSpPr>
        <p:grpSpPr>
          <a:xfrm>
            <a:off x="3852141" y="2157204"/>
            <a:ext cx="1607418" cy="471336"/>
            <a:chOff x="3852141" y="2157204"/>
            <a:chExt cx="1607418" cy="471336"/>
          </a:xfrm>
        </p:grpSpPr>
        <p:sp>
          <p:nvSpPr>
            <p:cNvPr id="321" name="TextBox 320">
              <a:extLst>
                <a:ext uri="{FF2B5EF4-FFF2-40B4-BE49-F238E27FC236}">
                  <a16:creationId xmlns:a16="http://schemas.microsoft.com/office/drawing/2014/main" id="{9B326211-6906-554C-ABEA-4BF515FDB45A}"/>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Azure </a:t>
              </a:r>
              <a:br>
                <a:rPr kumimoji="0" lang="en-US" sz="1200" b="0" i="0" u="none" strike="noStrike" kern="0" cap="none" spc="0" normalizeH="0" baseline="0" noProof="0">
                  <a:ln>
                    <a:noFill/>
                  </a:ln>
                  <a:solidFill>
                    <a:srgbClr val="000000"/>
                  </a:solidFill>
                  <a:effectLst/>
                  <a:uLnTx/>
                  <a:uFillTx/>
                  <a:latin typeface="Segoe UI Semibold"/>
                </a:rPr>
              </a:br>
              <a:r>
                <a:rPr kumimoji="0" lang="en-US" sz="1200" b="0" i="0" u="none" strike="noStrike" kern="0" cap="none" spc="0" normalizeH="0" baseline="0" noProof="0">
                  <a:ln>
                    <a:noFill/>
                  </a:ln>
                  <a:solidFill>
                    <a:srgbClr val="000000"/>
                  </a:solidFill>
                  <a:effectLst/>
                  <a:uLnTx/>
                  <a:uFillTx/>
                  <a:latin typeface="Segoe UI Semibold"/>
                </a:rPr>
                <a:t>Data Factory</a:t>
              </a:r>
            </a:p>
          </p:txBody>
        </p:sp>
        <p:sp>
          <p:nvSpPr>
            <p:cNvPr id="322" name="Freeform 321">
              <a:extLst>
                <a:ext uri="{FF2B5EF4-FFF2-40B4-BE49-F238E27FC236}">
                  <a16:creationId xmlns:a16="http://schemas.microsoft.com/office/drawing/2014/main" id="{241A1FC8-23FD-5E47-8A61-A12144272B49}"/>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123" name="Graphic 122">
            <a:extLst>
              <a:ext uri="{FF2B5EF4-FFF2-40B4-BE49-F238E27FC236}">
                <a16:creationId xmlns:a16="http://schemas.microsoft.com/office/drawing/2014/main" id="{B88BDF24-026A-F241-ABA8-9EB037960B7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42" y="2759605"/>
            <a:ext cx="606276" cy="697036"/>
          </a:xfrm>
          <a:prstGeom prst="rect">
            <a:avLst/>
          </a:prstGeom>
        </p:spPr>
      </p:pic>
      <p:sp>
        <p:nvSpPr>
          <p:cNvPr id="103" name="TextBox 102">
            <a:extLst>
              <a:ext uri="{FF2B5EF4-FFF2-40B4-BE49-F238E27FC236}">
                <a16:creationId xmlns:a16="http://schemas.microsoft.com/office/drawing/2014/main" id="{726262D6-8CDA-6345-B6D4-D9CBAA39D515}"/>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a:latin typeface="Segoe UI Semibold"/>
              </a:rPr>
              <a:t>Azure Synapse Analytics</a:t>
            </a:r>
          </a:p>
        </p:txBody>
      </p:sp>
    </p:spTree>
    <p:extLst>
      <p:ext uri="{BB962C8B-B14F-4D97-AF65-F5344CB8AC3E}">
        <p14:creationId xmlns:p14="http://schemas.microsoft.com/office/powerpoint/2010/main" val="2752092246"/>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588263" y="457200"/>
            <a:ext cx="11018520" cy="553998"/>
          </a:xfrm>
        </p:spPr>
        <p:txBody>
          <a:bodyPr/>
          <a:lstStyle/>
          <a:p>
            <a:pPr algn="ctr"/>
            <a:r>
              <a:rPr lang="en-US"/>
              <a:t>Enterprise BI in Power BI</a:t>
            </a:r>
          </a:p>
        </p:txBody>
      </p:sp>
      <p:sp>
        <p:nvSpPr>
          <p:cNvPr id="5" name="Rectangle 4">
            <a:extLst>
              <a:ext uri="{FF2B5EF4-FFF2-40B4-BE49-F238E27FC236}">
                <a16:creationId xmlns:a16="http://schemas.microsoft.com/office/drawing/2014/main" id="{D3BC8213-BE0D-4522-AE10-CC183638C8F9}"/>
              </a:ext>
            </a:extLst>
          </p:cNvPr>
          <p:cNvSpPr/>
          <p:nvPr/>
        </p:nvSpPr>
        <p:spPr>
          <a:xfrm>
            <a:off x="2044080" y="3075779"/>
            <a:ext cx="253435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Semantic modeling</a:t>
            </a:r>
          </a:p>
        </p:txBody>
      </p:sp>
      <p:sp>
        <p:nvSpPr>
          <p:cNvPr id="7" name="Rectangle 6">
            <a:extLst>
              <a:ext uri="{FF2B5EF4-FFF2-40B4-BE49-F238E27FC236}">
                <a16:creationId xmlns:a16="http://schemas.microsoft.com/office/drawing/2014/main" id="{2A5A2155-D793-C04F-B681-A0FCE6E5B359}"/>
              </a:ext>
            </a:extLst>
          </p:cNvPr>
          <p:cNvSpPr/>
          <p:nvPr/>
        </p:nvSpPr>
        <p:spPr>
          <a:xfrm>
            <a:off x="5001294" y="3075779"/>
            <a:ext cx="253157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Governance</a:t>
            </a:r>
          </a:p>
        </p:txBody>
      </p:sp>
      <p:sp>
        <p:nvSpPr>
          <p:cNvPr id="8" name="Rectangle 7">
            <a:extLst>
              <a:ext uri="{FF2B5EF4-FFF2-40B4-BE49-F238E27FC236}">
                <a16:creationId xmlns:a16="http://schemas.microsoft.com/office/drawing/2014/main" id="{6B5C0F10-F01F-4A44-AA03-BA7950BEE292}"/>
              </a:ext>
            </a:extLst>
          </p:cNvPr>
          <p:cNvSpPr/>
          <p:nvPr/>
        </p:nvSpPr>
        <p:spPr>
          <a:xfrm>
            <a:off x="7960985" y="3075779"/>
            <a:ext cx="2536824"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Scalability</a:t>
            </a:r>
          </a:p>
        </p:txBody>
      </p:sp>
      <p:sp>
        <p:nvSpPr>
          <p:cNvPr id="10" name="Rectangle 9">
            <a:extLst>
              <a:ext uri="{FF2B5EF4-FFF2-40B4-BE49-F238E27FC236}">
                <a16:creationId xmlns:a16="http://schemas.microsoft.com/office/drawing/2014/main" id="{B547208F-CDDC-104A-9799-338EE5B1AB2F}"/>
              </a:ext>
            </a:extLst>
          </p:cNvPr>
          <p:cNvSpPr/>
          <p:nvPr/>
        </p:nvSpPr>
        <p:spPr>
          <a:xfrm>
            <a:off x="5002531" y="5568805"/>
            <a:ext cx="2534350" cy="4985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Application lifecycle management</a:t>
            </a:r>
          </a:p>
        </p:txBody>
      </p:sp>
      <p:sp>
        <p:nvSpPr>
          <p:cNvPr id="12" name="Rectangle 11">
            <a:extLst>
              <a:ext uri="{FF2B5EF4-FFF2-40B4-BE49-F238E27FC236}">
                <a16:creationId xmlns:a16="http://schemas.microsoft.com/office/drawing/2014/main" id="{A93C16C3-3C07-254F-9963-54AC6167450C}"/>
              </a:ext>
            </a:extLst>
          </p:cNvPr>
          <p:cNvSpPr/>
          <p:nvPr/>
        </p:nvSpPr>
        <p:spPr>
          <a:xfrm>
            <a:off x="7960985" y="5568805"/>
            <a:ext cx="253068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Manageability</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5710672" y="417248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8669122" y="417248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2752221"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5710672"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8669122"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6" name="Graphic 65" descr="Syncing cloud">
            <a:extLst>
              <a:ext uri="{FF2B5EF4-FFF2-40B4-BE49-F238E27FC236}">
                <a16:creationId xmlns:a16="http://schemas.microsoft.com/office/drawing/2014/main" id="{D52F444D-30D8-A546-9EB9-DED74506975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877174" y="1892225"/>
            <a:ext cx="707639" cy="707639"/>
          </a:xfrm>
          <a:prstGeom prst="rect">
            <a:avLst/>
          </a:prstGeom>
        </p:spPr>
      </p:pic>
      <p:pic>
        <p:nvPicPr>
          <p:cNvPr id="75" name="Graphic 74" descr="Network diagram">
            <a:extLst>
              <a:ext uri="{FF2B5EF4-FFF2-40B4-BE49-F238E27FC236}">
                <a16:creationId xmlns:a16="http://schemas.microsoft.com/office/drawing/2014/main" id="{FC112737-BD85-8749-B37B-F9174ABD843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945858" y="1888858"/>
            <a:ext cx="707639" cy="707639"/>
          </a:xfrm>
          <a:prstGeom prst="rect">
            <a:avLst/>
          </a:prstGeom>
        </p:spPr>
      </p:pic>
      <p:pic>
        <p:nvPicPr>
          <p:cNvPr id="77" name="Graphic 76" descr="Circles with arrows">
            <a:extLst>
              <a:ext uri="{FF2B5EF4-FFF2-40B4-BE49-F238E27FC236}">
                <a16:creationId xmlns:a16="http://schemas.microsoft.com/office/drawing/2014/main" id="{6487BC16-143C-DF4F-B8D0-8BDF9B89596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904309" y="4377701"/>
            <a:ext cx="707639" cy="707639"/>
          </a:xfrm>
          <a:prstGeom prst="rect">
            <a:avLst/>
          </a:prstGeom>
        </p:spPr>
      </p:pic>
      <p:pic>
        <p:nvPicPr>
          <p:cNvPr id="80" name="Graphic 79" descr="Checklist RTL">
            <a:extLst>
              <a:ext uri="{FF2B5EF4-FFF2-40B4-BE49-F238E27FC236}">
                <a16:creationId xmlns:a16="http://schemas.microsoft.com/office/drawing/2014/main" id="{B817948D-31A2-954C-B3B4-B271C52FB72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872505" y="4377701"/>
            <a:ext cx="707639" cy="707639"/>
          </a:xfrm>
          <a:prstGeom prst="rect">
            <a:avLst/>
          </a:prstGeom>
        </p:spPr>
      </p:pic>
      <p:pic>
        <p:nvPicPr>
          <p:cNvPr id="31" name="Graphic 30" descr="Eye">
            <a:extLst>
              <a:ext uri="{FF2B5EF4-FFF2-40B4-BE49-F238E27FC236}">
                <a16:creationId xmlns:a16="http://schemas.microsoft.com/office/drawing/2014/main" id="{2E267818-3314-774F-A8C1-808E641D29E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5910858" y="1890939"/>
            <a:ext cx="707639" cy="707639"/>
          </a:xfrm>
          <a:prstGeom prst="rect">
            <a:avLst/>
          </a:prstGeom>
        </p:spPr>
      </p:pic>
      <p:sp>
        <p:nvSpPr>
          <p:cNvPr id="21" name="Rectangle 20">
            <a:extLst>
              <a:ext uri="{FF2B5EF4-FFF2-40B4-BE49-F238E27FC236}">
                <a16:creationId xmlns:a16="http://schemas.microsoft.com/office/drawing/2014/main" id="{663D7E29-1142-4856-BCB3-CAADCE878095}"/>
              </a:ext>
            </a:extLst>
          </p:cNvPr>
          <p:cNvSpPr/>
          <p:nvPr/>
        </p:nvSpPr>
        <p:spPr>
          <a:xfrm>
            <a:off x="2050919" y="5573971"/>
            <a:ext cx="2527508" cy="4985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Open-platform connectivity</a:t>
            </a:r>
          </a:p>
        </p:txBody>
      </p:sp>
      <p:sp>
        <p:nvSpPr>
          <p:cNvPr id="23" name="Oval 22">
            <a:extLst>
              <a:ext uri="{FF2B5EF4-FFF2-40B4-BE49-F238E27FC236}">
                <a16:creationId xmlns:a16="http://schemas.microsoft.com/office/drawing/2014/main" id="{FD31BAA4-80DB-4213-8101-F2143779531F}"/>
              </a:ext>
            </a:extLst>
          </p:cNvPr>
          <p:cNvSpPr/>
          <p:nvPr/>
        </p:nvSpPr>
        <p:spPr bwMode="auto">
          <a:xfrm>
            <a:off x="2760297" y="4177655"/>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4" name="Graphic 23" descr="User network">
            <a:extLst>
              <a:ext uri="{FF2B5EF4-FFF2-40B4-BE49-F238E27FC236}">
                <a16:creationId xmlns:a16="http://schemas.microsoft.com/office/drawing/2014/main" id="{17288F32-55DE-4A0A-A7C7-2D37D41F45A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2960483" y="4373387"/>
            <a:ext cx="707639" cy="707639"/>
          </a:xfrm>
          <a:prstGeom prst="rect">
            <a:avLst/>
          </a:prstGeom>
        </p:spPr>
      </p:pic>
    </p:spTree>
    <p:extLst>
      <p:ext uri="{BB962C8B-B14F-4D97-AF65-F5344CB8AC3E}">
        <p14:creationId xmlns:p14="http://schemas.microsoft.com/office/powerpoint/2010/main" val="9519842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1C0D-7317-43DA-9871-3CF1F05795A4}"/>
              </a:ext>
            </a:extLst>
          </p:cNvPr>
          <p:cNvSpPr>
            <a:spLocks noGrp="1"/>
          </p:cNvSpPr>
          <p:nvPr>
            <p:ph type="title"/>
          </p:nvPr>
        </p:nvSpPr>
        <p:spPr>
          <a:xfrm>
            <a:off x="426425" y="2876006"/>
            <a:ext cx="9518764" cy="1341167"/>
          </a:xfrm>
        </p:spPr>
        <p:txBody>
          <a:bodyPr/>
          <a:lstStyle/>
          <a:p>
            <a:r>
              <a:rPr lang="en-US" sz="4800"/>
              <a:t>In preview </a:t>
            </a:r>
            <a:r>
              <a:rPr lang="en-US" sz="3200"/>
              <a:t>(publicly available soon)</a:t>
            </a:r>
            <a:br>
              <a:rPr lang="en-US" sz="4400"/>
            </a:br>
            <a:r>
              <a:rPr lang="en-US" sz="3600" spc="-50">
                <a:solidFill>
                  <a:schemeClr val="accent1"/>
                </a:solidFill>
              </a:rPr>
              <a:t>Azure Synapse + Power BI integration</a:t>
            </a:r>
            <a:endParaRPr lang="en-US" sz="4400" spc="-50">
              <a:solidFill>
                <a:schemeClr val="accent1"/>
              </a:solidFill>
            </a:endParaRPr>
          </a:p>
        </p:txBody>
      </p:sp>
    </p:spTree>
    <p:extLst>
      <p:ext uri="{BB962C8B-B14F-4D97-AF65-F5344CB8AC3E}">
        <p14:creationId xmlns:p14="http://schemas.microsoft.com/office/powerpoint/2010/main" val="189829721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9F759-F398-4B62-B978-AC2BE706C9B1}"/>
              </a:ext>
            </a:extLst>
          </p:cNvPr>
          <p:cNvSpPr>
            <a:spLocks noGrp="1"/>
          </p:cNvSpPr>
          <p:nvPr>
            <p:ph type="title"/>
          </p:nvPr>
        </p:nvSpPr>
        <p:spPr>
          <a:xfrm>
            <a:off x="426424" y="3766853"/>
            <a:ext cx="11336039" cy="443198"/>
          </a:xfrm>
        </p:spPr>
        <p:txBody>
          <a:bodyPr/>
          <a:lstStyle/>
          <a:p>
            <a:r>
              <a:rPr lang="en-US" sz="4400"/>
              <a:t>Build Power BI dashboards directly from Azure Synapse (preview)</a:t>
            </a:r>
          </a:p>
        </p:txBody>
      </p:sp>
      <p:sp>
        <p:nvSpPr>
          <p:cNvPr id="4" name="Rectangle 3">
            <a:extLst>
              <a:ext uri="{FF2B5EF4-FFF2-40B4-BE49-F238E27FC236}">
                <a16:creationId xmlns:a16="http://schemas.microsoft.com/office/drawing/2014/main" id="{209D4C55-243E-44DE-A800-1A89AA88FB39}"/>
              </a:ext>
            </a:extLst>
          </p:cNvPr>
          <p:cNvSpPr/>
          <p:nvPr/>
        </p:nvSpPr>
        <p:spPr>
          <a:xfrm>
            <a:off x="426424" y="5063331"/>
            <a:ext cx="9603655" cy="430887"/>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0078D4"/>
                </a:solidFill>
                <a:effectLst/>
                <a:uLnTx/>
                <a:uFillTx/>
                <a:latin typeface="Segoe UI"/>
                <a:ea typeface="+mn-ea"/>
                <a:cs typeface="Segoe UI" pitchFamily="34" charset="0"/>
              </a:rPr>
              <a:t>Azure Synapse + Power BI integration</a:t>
            </a:r>
          </a:p>
        </p:txBody>
      </p:sp>
    </p:spTree>
    <p:extLst>
      <p:ext uri="{BB962C8B-B14F-4D97-AF65-F5344CB8AC3E}">
        <p14:creationId xmlns:p14="http://schemas.microsoft.com/office/powerpoint/2010/main" val="382095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C69156-D39A-42F2-B0AC-B3DD9AD4559E}"/>
              </a:ext>
            </a:extLst>
          </p:cNvPr>
          <p:cNvSpPr>
            <a:spLocks noGrp="1"/>
          </p:cNvSpPr>
          <p:nvPr>
            <p:ph type="body" sz="quarter" idx="10"/>
          </p:nvPr>
        </p:nvSpPr>
        <p:spPr>
          <a:xfrm>
            <a:off x="437318" y="2141394"/>
            <a:ext cx="5555965" cy="2962349"/>
          </a:xfrm>
        </p:spPr>
        <p:txBody>
          <a:bodyPr/>
          <a:lstStyle/>
          <a:p>
            <a:r>
              <a:rPr lang="en-US"/>
              <a:t>Create Power BI reports in the Azure Synapse workspace</a:t>
            </a:r>
          </a:p>
          <a:p>
            <a:r>
              <a:rPr lang="en-US"/>
              <a:t>Provides access to published reports in the workspace</a:t>
            </a:r>
          </a:p>
          <a:p>
            <a:r>
              <a:rPr lang="en-US"/>
              <a:t>Update reports real time from the Azure Synapse workspace to get it reflected on Power BI service</a:t>
            </a:r>
          </a:p>
          <a:p>
            <a:r>
              <a:rPr lang="en-US"/>
              <a:t>Visually explore and analyze data</a:t>
            </a:r>
          </a:p>
        </p:txBody>
      </p:sp>
      <p:sp>
        <p:nvSpPr>
          <p:cNvPr id="3" name="Title 2">
            <a:extLst>
              <a:ext uri="{FF2B5EF4-FFF2-40B4-BE49-F238E27FC236}">
                <a16:creationId xmlns:a16="http://schemas.microsoft.com/office/drawing/2014/main" id="{BD583824-9EE9-453B-8923-C2E359751B35}"/>
              </a:ext>
            </a:extLst>
          </p:cNvPr>
          <p:cNvSpPr>
            <a:spLocks noGrp="1"/>
          </p:cNvSpPr>
          <p:nvPr>
            <p:ph type="title"/>
          </p:nvPr>
        </p:nvSpPr>
        <p:spPr/>
        <p:txBody>
          <a:bodyPr/>
          <a:lstStyle/>
          <a:p>
            <a:r>
              <a:rPr lang="en-US"/>
              <a:t>Power BI + Azure Synapse</a:t>
            </a:r>
          </a:p>
        </p:txBody>
      </p:sp>
      <p:sp>
        <p:nvSpPr>
          <p:cNvPr id="2" name="Text Placeholder 1">
            <a:extLst>
              <a:ext uri="{FF2B5EF4-FFF2-40B4-BE49-F238E27FC236}">
                <a16:creationId xmlns:a16="http://schemas.microsoft.com/office/drawing/2014/main" id="{EA0E7C22-E57E-4C1D-B4A3-64AB124DCA87}"/>
              </a:ext>
            </a:extLst>
          </p:cNvPr>
          <p:cNvSpPr>
            <a:spLocks noGrp="1"/>
          </p:cNvSpPr>
          <p:nvPr>
            <p:ph type="body" sz="quarter" idx="12"/>
          </p:nvPr>
        </p:nvSpPr>
        <p:spPr/>
        <p:txBody>
          <a:bodyPr/>
          <a:lstStyle/>
          <a:p>
            <a:r>
              <a:rPr lang="en-US"/>
              <a:t>Overview</a:t>
            </a:r>
          </a:p>
        </p:txBody>
      </p:sp>
      <p:pic>
        <p:nvPicPr>
          <p:cNvPr id="5" name="Picture 4">
            <a:extLst>
              <a:ext uri="{FF2B5EF4-FFF2-40B4-BE49-F238E27FC236}">
                <a16:creationId xmlns:a16="http://schemas.microsoft.com/office/drawing/2014/main" id="{C11EFEBF-F71B-4991-A5ED-AA7909D116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35868" y="2141394"/>
            <a:ext cx="3748699" cy="3417517"/>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pic>
      <p:pic>
        <p:nvPicPr>
          <p:cNvPr id="15" name="Picture 14">
            <a:extLst>
              <a:ext uri="{FF2B5EF4-FFF2-40B4-BE49-F238E27FC236}">
                <a16:creationId xmlns:a16="http://schemas.microsoft.com/office/drawing/2014/main" id="{0F8F79C4-50C6-447E-B53D-C02B40B88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70661" y="1607650"/>
            <a:ext cx="2051220" cy="2868439"/>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pic>
    </p:spTree>
    <p:extLst>
      <p:ext uri="{BB962C8B-B14F-4D97-AF65-F5344CB8AC3E}">
        <p14:creationId xmlns:p14="http://schemas.microsoft.com/office/powerpoint/2010/main" val="32319858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4EEAF1F-DCFC-494D-B4C1-9E6C315A64B7}"/>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endParaRPr>
          </a:p>
        </p:txBody>
      </p:sp>
      <p:sp>
        <p:nvSpPr>
          <p:cNvPr id="6" name="Text Placeholder 3">
            <a:extLst>
              <a:ext uri="{FF2B5EF4-FFF2-40B4-BE49-F238E27FC236}">
                <a16:creationId xmlns:a16="http://schemas.microsoft.com/office/drawing/2014/main" id="{00FAADBB-18C1-4F1B-B70B-23A1F97323C8}"/>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E4447981-C236-4487-B972-90B44431430E}"/>
              </a:ext>
            </a:extLst>
          </p:cNvPr>
          <p:cNvSpPr>
            <a:spLocks noGrp="1"/>
          </p:cNvSpPr>
          <p:nvPr>
            <p:ph type="body" sz="quarter" idx="12"/>
          </p:nvPr>
        </p:nvSpPr>
        <p:spPr/>
        <p:txBody>
          <a:bodyPr/>
          <a:lstStyle/>
          <a:p>
            <a:r>
              <a:rPr lang="en-US"/>
              <a:t>View published reports in Power BI workspace directly in Azure Synapse</a:t>
            </a:r>
          </a:p>
        </p:txBody>
      </p:sp>
      <p:sp>
        <p:nvSpPr>
          <p:cNvPr id="2" name="Title 1">
            <a:extLst>
              <a:ext uri="{FF2B5EF4-FFF2-40B4-BE49-F238E27FC236}">
                <a16:creationId xmlns:a16="http://schemas.microsoft.com/office/drawing/2014/main" id="{894AEDCE-9511-4319-8E97-7562342924E2}"/>
              </a:ext>
            </a:extLst>
          </p:cNvPr>
          <p:cNvSpPr>
            <a:spLocks noGrp="1"/>
          </p:cNvSpPr>
          <p:nvPr>
            <p:ph type="title"/>
          </p:nvPr>
        </p:nvSpPr>
        <p:spPr/>
        <p:txBody>
          <a:bodyPr/>
          <a:lstStyle/>
          <a:p>
            <a:r>
              <a:rPr lang="en-US"/>
              <a:t>Power BI + Azure Synapse</a:t>
            </a:r>
          </a:p>
        </p:txBody>
      </p:sp>
      <p:sp>
        <p:nvSpPr>
          <p:cNvPr id="10" name="Rectangle: Rounded Corners 9">
            <a:extLst>
              <a:ext uri="{FF2B5EF4-FFF2-40B4-BE49-F238E27FC236}">
                <a16:creationId xmlns:a16="http://schemas.microsoft.com/office/drawing/2014/main" id="{85F6D385-D9F9-4548-879E-A81AE96E1593}"/>
              </a:ext>
            </a:extLst>
          </p:cNvPr>
          <p:cNvSpPr/>
          <p:nvPr/>
        </p:nvSpPr>
        <p:spPr bwMode="auto">
          <a:xfrm>
            <a:off x="1748326" y="1622704"/>
            <a:ext cx="8695348" cy="4760608"/>
          </a:xfrm>
          <a:prstGeom prst="roundRect">
            <a:avLst>
              <a:gd name="adj" fmla="val 294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F18E3233-F03E-4EAF-B3FA-80C3415745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67349" y="1807029"/>
            <a:ext cx="8257302" cy="4391958"/>
          </a:xfrm>
          <a:prstGeom prst="rect">
            <a:avLst/>
          </a:prstGeom>
          <a:ln>
            <a:noFill/>
          </a:ln>
        </p:spPr>
      </p:pic>
    </p:spTree>
    <p:extLst>
      <p:ext uri="{BB962C8B-B14F-4D97-AF65-F5344CB8AC3E}">
        <p14:creationId xmlns:p14="http://schemas.microsoft.com/office/powerpoint/2010/main" val="347519218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4B2FA7-144F-4C68-8A04-678AC5DC20CA}"/>
              </a:ext>
            </a:extLst>
          </p:cNvPr>
          <p:cNvSpPr txBox="1">
            <a:spLocks/>
          </p:cNvSpPr>
          <p:nvPr/>
        </p:nvSpPr>
        <p:spPr>
          <a:xfrm>
            <a:off x="426426" y="222583"/>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endParaRPr>
          </a:p>
        </p:txBody>
      </p:sp>
      <p:sp>
        <p:nvSpPr>
          <p:cNvPr id="6" name="Text Placeholder 3">
            <a:extLst>
              <a:ext uri="{FF2B5EF4-FFF2-40B4-BE49-F238E27FC236}">
                <a16:creationId xmlns:a16="http://schemas.microsoft.com/office/drawing/2014/main" id="{E0651BD9-7D47-4B06-9252-71F83A550DF7}"/>
              </a:ext>
            </a:extLst>
          </p:cNvPr>
          <p:cNvSpPr txBox="1">
            <a:spLocks/>
          </p:cNvSpPr>
          <p:nvPr/>
        </p:nvSpPr>
        <p:spPr>
          <a:xfrm>
            <a:off x="426426" y="980605"/>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9BFAEA5F-E2D6-46A1-9D2E-F32EAB7E0CA1}"/>
              </a:ext>
            </a:extLst>
          </p:cNvPr>
          <p:cNvSpPr>
            <a:spLocks noGrp="1"/>
          </p:cNvSpPr>
          <p:nvPr>
            <p:ph type="body" sz="quarter" idx="12"/>
          </p:nvPr>
        </p:nvSpPr>
        <p:spPr/>
        <p:txBody>
          <a:bodyPr/>
          <a:lstStyle/>
          <a:p>
            <a:r>
              <a:rPr lang="en-US"/>
              <a:t>Edit Power BI reports in the Azure Synapse workspace</a:t>
            </a:r>
          </a:p>
        </p:txBody>
      </p:sp>
      <p:sp>
        <p:nvSpPr>
          <p:cNvPr id="2" name="Title 1">
            <a:extLst>
              <a:ext uri="{FF2B5EF4-FFF2-40B4-BE49-F238E27FC236}">
                <a16:creationId xmlns:a16="http://schemas.microsoft.com/office/drawing/2014/main" id="{2D0378BA-C4FE-49A4-8725-F76A29FB1F82}"/>
              </a:ext>
            </a:extLst>
          </p:cNvPr>
          <p:cNvSpPr>
            <a:spLocks noGrp="1"/>
          </p:cNvSpPr>
          <p:nvPr>
            <p:ph type="title"/>
          </p:nvPr>
        </p:nvSpPr>
        <p:spPr/>
        <p:txBody>
          <a:bodyPr/>
          <a:lstStyle/>
          <a:p>
            <a:r>
              <a:rPr lang="en-US"/>
              <a:t>Power BI + Azure Synapse</a:t>
            </a:r>
          </a:p>
        </p:txBody>
      </p:sp>
      <p:sp>
        <p:nvSpPr>
          <p:cNvPr id="10" name="Rectangle: Rounded Corners 9">
            <a:extLst>
              <a:ext uri="{FF2B5EF4-FFF2-40B4-BE49-F238E27FC236}">
                <a16:creationId xmlns:a16="http://schemas.microsoft.com/office/drawing/2014/main" id="{168EEB99-88D3-422E-B787-B72CF338D97E}"/>
              </a:ext>
            </a:extLst>
          </p:cNvPr>
          <p:cNvSpPr/>
          <p:nvPr/>
        </p:nvSpPr>
        <p:spPr bwMode="auto">
          <a:xfrm>
            <a:off x="1748326" y="1622704"/>
            <a:ext cx="8695348" cy="4760608"/>
          </a:xfrm>
          <a:prstGeom prst="roundRect">
            <a:avLst>
              <a:gd name="adj" fmla="val 294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0D6E0985-3F3C-4D91-AFB5-F465CAC69CB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b="-80"/>
          <a:stretch/>
        </p:blipFill>
        <p:spPr>
          <a:xfrm>
            <a:off x="1967349" y="1807029"/>
            <a:ext cx="8257302" cy="4391958"/>
          </a:xfrm>
          <a:prstGeom prst="rect">
            <a:avLst/>
          </a:prstGeom>
          <a:ln>
            <a:noFill/>
          </a:ln>
        </p:spPr>
      </p:pic>
    </p:spTree>
    <p:extLst>
      <p:ext uri="{BB962C8B-B14F-4D97-AF65-F5344CB8AC3E}">
        <p14:creationId xmlns:p14="http://schemas.microsoft.com/office/powerpoint/2010/main" val="31052976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138DB0A-B182-45CC-9DEB-7A57466276BC}"/>
              </a:ext>
            </a:extLst>
          </p:cNvPr>
          <p:cNvSpPr/>
          <p:nvPr/>
        </p:nvSpPr>
        <p:spPr bwMode="auto">
          <a:xfrm>
            <a:off x="1748326" y="2479331"/>
            <a:ext cx="8695348" cy="4760608"/>
          </a:xfrm>
          <a:prstGeom prst="roundRect">
            <a:avLst>
              <a:gd name="adj" fmla="val 294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12452BBD-4360-4C2B-88A6-EF6A994D267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67349" y="2663656"/>
            <a:ext cx="8257302" cy="4391958"/>
          </a:xfrm>
          <a:prstGeom prst="rect">
            <a:avLst/>
          </a:prstGeom>
          <a:ln>
            <a:noFill/>
          </a:ln>
        </p:spPr>
      </p:pic>
      <p:sp>
        <p:nvSpPr>
          <p:cNvPr id="2" name="Rectangle 1">
            <a:extLst>
              <a:ext uri="{FF2B5EF4-FFF2-40B4-BE49-F238E27FC236}">
                <a16:creationId xmlns:a16="http://schemas.microsoft.com/office/drawing/2014/main" id="{1FF446ED-C023-4EEF-9489-47D4C24611ED}"/>
              </a:ext>
            </a:extLst>
          </p:cNvPr>
          <p:cNvSpPr/>
          <p:nvPr/>
        </p:nvSpPr>
        <p:spPr bwMode="auto">
          <a:xfrm>
            <a:off x="3891091" y="3368770"/>
            <a:ext cx="1519109" cy="442105"/>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F632C8A-2B6A-464B-9CB2-7FBF8B33877B}"/>
              </a:ext>
            </a:extLst>
          </p:cNvPr>
          <p:cNvSpPr txBox="1"/>
          <p:nvPr/>
        </p:nvSpPr>
        <p:spPr>
          <a:xfrm>
            <a:off x="3395790" y="1678015"/>
            <a:ext cx="2509710"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Publish changes by simply saving report in workspace</a:t>
            </a:r>
          </a:p>
        </p:txBody>
      </p:sp>
      <p:cxnSp>
        <p:nvCxnSpPr>
          <p:cNvPr id="7" name="Straight Arrow Connector 6">
            <a:extLst>
              <a:ext uri="{FF2B5EF4-FFF2-40B4-BE49-F238E27FC236}">
                <a16:creationId xmlns:a16="http://schemas.microsoft.com/office/drawing/2014/main" id="{45348A14-28F4-4B13-82B1-7669D152BE79}"/>
              </a:ext>
            </a:extLst>
          </p:cNvPr>
          <p:cNvCxnSpPr>
            <a:cxnSpLocks/>
            <a:stCxn id="5" idx="2"/>
            <a:endCxn id="2" idx="0"/>
          </p:cNvCxnSpPr>
          <p:nvPr/>
        </p:nvCxnSpPr>
        <p:spPr>
          <a:xfrm>
            <a:off x="4650645" y="2201235"/>
            <a:ext cx="1" cy="1167535"/>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itle 2">
            <a:extLst>
              <a:ext uri="{FF2B5EF4-FFF2-40B4-BE49-F238E27FC236}">
                <a16:creationId xmlns:a16="http://schemas.microsoft.com/office/drawing/2014/main" id="{64D80975-643E-4268-AF1E-BA073F3C0208}"/>
              </a:ext>
            </a:extLst>
          </p:cNvPr>
          <p:cNvSpPr txBox="1">
            <a:spLocks/>
          </p:cNvSpPr>
          <p:nvPr/>
        </p:nvSpPr>
        <p:spPr>
          <a:xfrm>
            <a:off x="-753585" y="1537421"/>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endParaRP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753585" y="2295443"/>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7FF924B9-EACC-409F-9D49-A38C8AA66C5D}"/>
              </a:ext>
            </a:extLst>
          </p:cNvPr>
          <p:cNvSpPr>
            <a:spLocks noGrp="1"/>
          </p:cNvSpPr>
          <p:nvPr>
            <p:ph type="body" sz="quarter" idx="12"/>
          </p:nvPr>
        </p:nvSpPr>
        <p:spPr/>
        <p:txBody>
          <a:bodyPr/>
          <a:lstStyle/>
          <a:p>
            <a:r>
              <a:rPr lang="en-US"/>
              <a:t>Publish edited reports in the Azure Synapse workspace to your Power BI workspace</a:t>
            </a:r>
          </a:p>
        </p:txBody>
      </p:sp>
      <p:sp>
        <p:nvSpPr>
          <p:cNvPr id="6" name="Title 5">
            <a:extLst>
              <a:ext uri="{FF2B5EF4-FFF2-40B4-BE49-F238E27FC236}">
                <a16:creationId xmlns:a16="http://schemas.microsoft.com/office/drawing/2014/main" id="{33E065ED-B322-4F44-B928-7AA442C91483}"/>
              </a:ext>
            </a:extLst>
          </p:cNvPr>
          <p:cNvSpPr>
            <a:spLocks noGrp="1"/>
          </p:cNvSpPr>
          <p:nvPr>
            <p:ph type="title"/>
          </p:nvPr>
        </p:nvSpPr>
        <p:spPr/>
        <p:txBody>
          <a:bodyPr/>
          <a:lstStyle/>
          <a:p>
            <a:r>
              <a:rPr lang="en-US"/>
              <a:t>Power BI + Azure Synapse</a:t>
            </a:r>
          </a:p>
        </p:txBody>
      </p:sp>
    </p:spTree>
    <p:extLst>
      <p:ext uri="{BB962C8B-B14F-4D97-AF65-F5344CB8AC3E}">
        <p14:creationId xmlns:p14="http://schemas.microsoft.com/office/powerpoint/2010/main" val="319482015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64D80975-643E-4268-AF1E-BA073F3C0208}"/>
              </a:ext>
            </a:extLst>
          </p:cNvPr>
          <p:cNvSpPr txBox="1">
            <a:spLocks/>
          </p:cNvSpPr>
          <p:nvPr/>
        </p:nvSpPr>
        <p:spPr>
          <a:xfrm>
            <a:off x="-984363" y="1032480"/>
            <a:ext cx="5555966" cy="75802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endParaRPr>
          </a:p>
        </p:txBody>
      </p:sp>
      <p:sp>
        <p:nvSpPr>
          <p:cNvPr id="11" name="Text Placeholder 3">
            <a:extLst>
              <a:ext uri="{FF2B5EF4-FFF2-40B4-BE49-F238E27FC236}">
                <a16:creationId xmlns:a16="http://schemas.microsoft.com/office/drawing/2014/main" id="{62514B63-7883-4CB3-9D2D-50ABA156DD04}"/>
              </a:ext>
            </a:extLst>
          </p:cNvPr>
          <p:cNvSpPr txBox="1">
            <a:spLocks/>
          </p:cNvSpPr>
          <p:nvPr/>
        </p:nvSpPr>
        <p:spPr>
          <a:xfrm>
            <a:off x="-984363" y="1790502"/>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6635E2A9-A1AF-4FF0-B6A9-9A98618544A3}"/>
              </a:ext>
            </a:extLst>
          </p:cNvPr>
          <p:cNvSpPr>
            <a:spLocks noGrp="1"/>
          </p:cNvSpPr>
          <p:nvPr>
            <p:ph type="body" sz="quarter" idx="12"/>
          </p:nvPr>
        </p:nvSpPr>
        <p:spPr/>
        <p:txBody>
          <a:bodyPr/>
          <a:lstStyle/>
          <a:p>
            <a:r>
              <a:rPr lang="en-US"/>
              <a:t>Real-time publish on save</a:t>
            </a:r>
          </a:p>
        </p:txBody>
      </p:sp>
      <p:sp>
        <p:nvSpPr>
          <p:cNvPr id="2" name="Title 1">
            <a:extLst>
              <a:ext uri="{FF2B5EF4-FFF2-40B4-BE49-F238E27FC236}">
                <a16:creationId xmlns:a16="http://schemas.microsoft.com/office/drawing/2014/main" id="{2B665852-DDC2-42C6-9350-0CF97AC0041A}"/>
              </a:ext>
            </a:extLst>
          </p:cNvPr>
          <p:cNvSpPr>
            <a:spLocks noGrp="1"/>
          </p:cNvSpPr>
          <p:nvPr>
            <p:ph type="title"/>
          </p:nvPr>
        </p:nvSpPr>
        <p:spPr/>
        <p:txBody>
          <a:bodyPr/>
          <a:lstStyle/>
          <a:p>
            <a:r>
              <a:rPr lang="en-US"/>
              <a:t>Power BI + Azure Synapse</a:t>
            </a:r>
          </a:p>
        </p:txBody>
      </p:sp>
      <p:sp>
        <p:nvSpPr>
          <p:cNvPr id="12" name="Rectangle: Rounded Corners 11">
            <a:extLst>
              <a:ext uri="{FF2B5EF4-FFF2-40B4-BE49-F238E27FC236}">
                <a16:creationId xmlns:a16="http://schemas.microsoft.com/office/drawing/2014/main" id="{DFFA2098-14E7-4C7A-8D0C-072407F5366C}"/>
              </a:ext>
            </a:extLst>
          </p:cNvPr>
          <p:cNvSpPr/>
          <p:nvPr/>
        </p:nvSpPr>
        <p:spPr bwMode="auto">
          <a:xfrm>
            <a:off x="2605281" y="1622704"/>
            <a:ext cx="6981438" cy="4760608"/>
          </a:xfrm>
          <a:prstGeom prst="roundRect">
            <a:avLst>
              <a:gd name="adj" fmla="val 294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8E7456B6-2A01-4AF5-B417-1A7786B198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2032" y="1790502"/>
            <a:ext cx="6587937" cy="4391958"/>
          </a:xfrm>
          <a:prstGeom prst="rect">
            <a:avLst/>
          </a:prstGeom>
        </p:spPr>
      </p:pic>
    </p:spTree>
    <p:extLst>
      <p:ext uri="{BB962C8B-B14F-4D97-AF65-F5344CB8AC3E}">
        <p14:creationId xmlns:p14="http://schemas.microsoft.com/office/powerpoint/2010/main" val="34955259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6ED4EF-40C9-4967-B61D-D2CD62C09F3A}"/>
              </a:ext>
            </a:extLst>
          </p:cNvPr>
          <p:cNvSpPr/>
          <p:nvPr/>
        </p:nvSpPr>
        <p:spPr>
          <a:xfrm>
            <a:off x="0" y="0"/>
            <a:ext cx="12192000" cy="14328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80"/>
          </a:p>
        </p:txBody>
      </p:sp>
      <p:pic>
        <p:nvPicPr>
          <p:cNvPr id="7" name="Picture 6">
            <a:extLst>
              <a:ext uri="{FF2B5EF4-FFF2-40B4-BE49-F238E27FC236}">
                <a16:creationId xmlns:a16="http://schemas.microsoft.com/office/drawing/2014/main" id="{7EC4EC51-EA75-418F-8410-BC460EE13B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202" y="173654"/>
            <a:ext cx="1348296" cy="604317"/>
          </a:xfrm>
          <a:prstGeom prst="rect">
            <a:avLst/>
          </a:prstGeom>
        </p:spPr>
      </p:pic>
      <p:sp>
        <p:nvSpPr>
          <p:cNvPr id="8" name="TextBox 7">
            <a:extLst>
              <a:ext uri="{FF2B5EF4-FFF2-40B4-BE49-F238E27FC236}">
                <a16:creationId xmlns:a16="http://schemas.microsoft.com/office/drawing/2014/main" id="{63886ED7-5757-4D65-8981-701D9FEFFC37}"/>
              </a:ext>
            </a:extLst>
          </p:cNvPr>
          <p:cNvSpPr txBox="1"/>
          <p:nvPr/>
        </p:nvSpPr>
        <p:spPr>
          <a:xfrm>
            <a:off x="425720" y="546655"/>
            <a:ext cx="9286195" cy="778918"/>
          </a:xfrm>
          <a:prstGeom prst="rect">
            <a:avLst/>
          </a:prstGeom>
          <a:noFill/>
          <a:ln>
            <a:noFill/>
          </a:ln>
        </p:spPr>
        <p:txBody>
          <a:bodyPr wrap="square" lIns="0" rIns="0" rtlCol="0">
            <a:spAutoFit/>
          </a:bodyPr>
          <a:lstStyle/>
          <a:p>
            <a:pPr defTabSz="207328"/>
            <a:r>
              <a:rPr lang="en-US" sz="2800">
                <a:solidFill>
                  <a:schemeClr val="bg1"/>
                </a:solidFill>
                <a:latin typeface="Segoe UI Semibold"/>
                <a:cs typeface="Segoe UI" panose="020B0502040204020203" pitchFamily="34" charset="0"/>
              </a:rPr>
              <a:t>Analytics in a day workshop </a:t>
            </a:r>
            <a:br>
              <a:rPr lang="en-US">
                <a:solidFill>
                  <a:srgbClr val="0078D4"/>
                </a:solidFill>
                <a:latin typeface="Segoe UI Semibold"/>
                <a:cs typeface="Segoe UI" panose="020B0502040204020203" pitchFamily="34" charset="0"/>
              </a:rPr>
            </a:br>
            <a:r>
              <a:rPr lang="en-US" sz="1600">
                <a:solidFill>
                  <a:srgbClr val="50E6FF"/>
                </a:solidFill>
                <a:latin typeface="Segoe UI Semibold"/>
                <a:cs typeface="Segoe UI" panose="020B0502040204020203" pitchFamily="34" charset="0"/>
              </a:rPr>
              <a:t>Evaluation</a:t>
            </a:r>
            <a:endParaRPr lang="en-US">
              <a:solidFill>
                <a:srgbClr val="50E6FF"/>
              </a:solidFill>
              <a:latin typeface="Segoe UI Semibold"/>
              <a:cs typeface="Segoe UI" panose="020B0502040204020203" pitchFamily="34" charset="0"/>
            </a:endParaRPr>
          </a:p>
        </p:txBody>
      </p:sp>
      <p:sp>
        <p:nvSpPr>
          <p:cNvPr id="9" name="Rectangle 8">
            <a:extLst>
              <a:ext uri="{FF2B5EF4-FFF2-40B4-BE49-F238E27FC236}">
                <a16:creationId xmlns:a16="http://schemas.microsoft.com/office/drawing/2014/main" id="{63057FFA-B8D9-4071-8D49-5BADD1FB919B}"/>
              </a:ext>
            </a:extLst>
          </p:cNvPr>
          <p:cNvSpPr/>
          <p:nvPr/>
        </p:nvSpPr>
        <p:spPr>
          <a:xfrm>
            <a:off x="144543" y="1872228"/>
            <a:ext cx="11431571" cy="769441"/>
          </a:xfrm>
          <a:prstGeom prst="rect">
            <a:avLst/>
          </a:prstGeom>
        </p:spPr>
        <p:txBody>
          <a:bodyPr wrap="square">
            <a:spAutoFit/>
          </a:bodyPr>
          <a:lstStyle/>
          <a:p>
            <a:r>
              <a:rPr lang="en-US" sz="4400" b="1">
                <a:latin typeface="Segoe UI Semibold" panose="020B0702040204020203" pitchFamily="34" charset="0"/>
                <a:cs typeface="Segoe UI Semibold" panose="020B0702040204020203" pitchFamily="34" charset="0"/>
              </a:rPr>
              <a:t>https://aka.ms/EvaluatieDiscoverworkshops</a:t>
            </a:r>
          </a:p>
        </p:txBody>
      </p:sp>
      <p:pic>
        <p:nvPicPr>
          <p:cNvPr id="2" name="Picture 1" descr="image002">
            <a:extLst>
              <a:ext uri="{FF2B5EF4-FFF2-40B4-BE49-F238E27FC236}">
                <a16:creationId xmlns:a16="http://schemas.microsoft.com/office/drawing/2014/main" id="{F0E5E754-6A53-4E60-A12E-C411AC9788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2343" y="3267728"/>
            <a:ext cx="2767313" cy="27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283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34805" y="2452688"/>
            <a:ext cx="9401560" cy="1793104"/>
          </a:xfrm>
        </p:spPr>
        <p:txBody>
          <a:bodyPr/>
          <a:lstStyle/>
          <a:p>
            <a:br>
              <a:rPr lang="en-US"/>
            </a:br>
            <a:br>
              <a:rPr lang="en-US"/>
            </a:br>
            <a:r>
              <a:rPr lang="en-US"/>
              <a:t>Break</a:t>
            </a:r>
            <a:endParaRPr lang="en-US" sz="3200" spc="0">
              <a:solidFill>
                <a:srgbClr val="50E6FF"/>
              </a:solidFill>
            </a:endParaRPr>
          </a:p>
        </p:txBody>
      </p:sp>
    </p:spTree>
    <p:extLst>
      <p:ext uri="{BB962C8B-B14F-4D97-AF65-F5344CB8AC3E}">
        <p14:creationId xmlns:p14="http://schemas.microsoft.com/office/powerpoint/2010/main" val="3711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3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4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8.xml><?xml version="1.0" encoding="utf-8"?>
<a:theme xmlns:a="http://schemas.openxmlformats.org/drawingml/2006/main" name="9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02B3F41C153843BB25F30F709C731E" ma:contentTypeVersion="2" ma:contentTypeDescription="Een nieuw document maken." ma:contentTypeScope="" ma:versionID="96e3145b1fd46fe86a2e82020a38e1ec">
  <xsd:schema xmlns:xsd="http://www.w3.org/2001/XMLSchema" xmlns:xs="http://www.w3.org/2001/XMLSchema" xmlns:p="http://schemas.microsoft.com/office/2006/metadata/properties" xmlns:ns2="3bd44ffa-73c8-4b3f-98c1-6a383c9b1275" targetNamespace="http://schemas.microsoft.com/office/2006/metadata/properties" ma:root="true" ma:fieldsID="48516afcf5262455bcbb834ad3c39a97" ns2:_="">
    <xsd:import namespace="3bd44ffa-73c8-4b3f-98c1-6a383c9b127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44ffa-73c8-4b3f-98c1-6a383c9b12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C50C92-C6C4-4B1D-85D8-ECEBF45D1306}">
  <ds:schemaRefs>
    <ds:schemaRef ds:uri="http://schemas.microsoft.com/office/2006/metadata/properties"/>
    <ds:schemaRef ds:uri="3bd44ffa-73c8-4b3f-98c1-6a383c9b1275"/>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B3B1E85-08DB-465F-991C-E44D1E620009}">
  <ds:schemaRefs>
    <ds:schemaRef ds:uri="3bd44ffa-73c8-4b3f-98c1-6a383c9b12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754C41-DDFD-4EE3-914B-CD3C1F7048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8808</Words>
  <Application>Microsoft Office PowerPoint</Application>
  <PresentationFormat>Widescreen</PresentationFormat>
  <Paragraphs>1392</Paragraphs>
  <Slides>102</Slides>
  <Notes>82</Notes>
  <HiddenSlides>4</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102</vt:i4>
      </vt:variant>
    </vt:vector>
  </HeadingPairs>
  <TitlesOfParts>
    <vt:vector size="121"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White Template</vt:lpstr>
      <vt:lpstr>Microsoft 365 PPT Template - 2018</vt:lpstr>
      <vt:lpstr>2_WHITE TEMPLATE</vt:lpstr>
      <vt:lpstr>3_Azure PPT Template - 2018</vt:lpstr>
      <vt:lpstr>4_Azure PPT Template - 2018</vt:lpstr>
      <vt:lpstr>Black Template</vt:lpstr>
      <vt:lpstr>1_White Template</vt:lpstr>
      <vt:lpstr>9_White Template</vt:lpstr>
      <vt:lpstr>Azure PPT Template - 2018</vt:lpstr>
      <vt:lpstr>Analytics in a day  </vt:lpstr>
      <vt:lpstr>Agenda</vt:lpstr>
      <vt:lpstr>The heart of analytics </vt:lpstr>
      <vt:lpstr>Section 1 Data businesses need data warehouses</vt:lpstr>
      <vt:lpstr>Is the data warehouse still relevant?</vt:lpstr>
      <vt:lpstr>Today, all businesses are data businesses</vt:lpstr>
      <vt:lpstr>All data businesses need to be analytic businesses</vt:lpstr>
      <vt:lpstr>Analytic businesses need to evolve data science</vt:lpstr>
      <vt:lpstr>The cloud data warehouse in the data-driven business</vt:lpstr>
      <vt:lpstr>Data sources for analytics</vt:lpstr>
      <vt:lpstr>Data ingestion</vt:lpstr>
      <vt:lpstr>Data storage &amp; serving</vt:lpstr>
      <vt:lpstr>PowerPoint Presentation</vt:lpstr>
      <vt:lpstr>Section 2 BI and DW come together </vt:lpstr>
      <vt:lpstr>The new economy thrives on data literacy</vt:lpstr>
      <vt:lpstr>Users and IT must come together in the new enterprise</vt:lpstr>
      <vt:lpstr>Governance and self-service enhance decision-making</vt:lpstr>
      <vt:lpstr>The importance of data models</vt:lpstr>
      <vt:lpstr>Enterprise models in the  self-service environment</vt:lpstr>
      <vt:lpstr>BI models in the enterprise environment</vt:lpstr>
      <vt:lpstr>Data science models in the enterprise environment</vt:lpstr>
      <vt:lpstr>Section 3 The cloud for modern data warehouse </vt:lpstr>
      <vt:lpstr>Modern businesses succeed in the cloud</vt:lpstr>
      <vt:lpstr>Cloud security offers a new level of protection</vt:lpstr>
      <vt:lpstr>The modern data warehouse is an economic breakthrough</vt:lpstr>
      <vt:lpstr>The modern data warehouse is the hub for all data models</vt:lpstr>
      <vt:lpstr>Power BI and Azure Synapse Analytics</vt:lpstr>
      <vt:lpstr>Section 4 Data warehouses are still in style</vt:lpstr>
      <vt:lpstr>Azure Synapse Analytics lies at the heart of business and BI </vt:lpstr>
      <vt:lpstr>The data warehouse  still has its mojo  and it’s only getting better</vt:lpstr>
      <vt:lpstr> Azure Synapse Analytics Limitless analytics service with unmatched time to insight</vt:lpstr>
      <vt:lpstr>Introducing Azure Synapse Analytics </vt:lpstr>
      <vt:lpstr>Organizations that fully harness their data outperform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cloud data warehouse in the data-driven business</vt:lpstr>
      <vt:lpstr>Best-in-class price per performance</vt:lpstr>
      <vt:lpstr>Best-in-class price per performance</vt:lpstr>
      <vt:lpstr>Best-in-class price per performance</vt:lpstr>
      <vt:lpstr>Most secure data warehouse in the cloud</vt:lpstr>
      <vt:lpstr>PowerPoint Presentation</vt:lpstr>
      <vt:lpstr>Prioritize your  workloads using  workload management </vt:lpstr>
      <vt:lpstr>What if you want to prioritize the workloads that get access to resources? </vt:lpstr>
      <vt:lpstr>With workload importance,  prioritized workloads  take precedence </vt:lpstr>
      <vt:lpstr>PowerPoint Presentation</vt:lpstr>
      <vt:lpstr>PowerPoint Presentation</vt:lpstr>
      <vt:lpstr>See more by scaling  to petabytes</vt:lpstr>
      <vt:lpstr>See more by scaling  to petabytes</vt:lpstr>
      <vt:lpstr>Build confidence in your data with result set cache</vt:lpstr>
      <vt:lpstr>Empower more users per data warehouse</vt:lpstr>
      <vt:lpstr>Use preferred tools for Azure Synapse Analytics development</vt:lpstr>
      <vt:lpstr>Use preferred tools for Azure Synapse Analytics development</vt:lpstr>
      <vt:lpstr>In preview (publicly available soon) Synapse Studio, serverless Query-as-a-Service, big data processing, &amp; more</vt:lpstr>
      <vt:lpstr>Azure Synapse Studio</vt:lpstr>
      <vt:lpstr>Azure Synapse Studio</vt:lpstr>
      <vt:lpstr>Ingest &amp; transform data from the same service you use for data warehousing, big data processing, and Power BI reports</vt:lpstr>
      <vt:lpstr>Quickly explore data with serverless query over the data lake</vt:lpstr>
      <vt:lpstr>Visualize your serverless query with the click of a button</vt:lpstr>
      <vt:lpstr>Perform big data processing with embedded Apache Spark</vt:lpstr>
      <vt:lpstr>All with your choice of language </vt:lpstr>
      <vt:lpstr>Data ingestion with  Azure Data Factory Simplify ETL at scale</vt:lpstr>
      <vt:lpstr>Organizations that fully harness their data outperform</vt:lpstr>
      <vt:lpstr>Azure Data Factory</vt:lpstr>
      <vt:lpstr>The data warehouse in the data-driven business</vt:lpstr>
      <vt:lpstr>Integration Runtime (IR)</vt:lpstr>
      <vt:lpstr>No-code data transformation at scale</vt:lpstr>
      <vt:lpstr>PowerPoint Presentation</vt:lpstr>
      <vt:lpstr>PowerPoint Presentation</vt:lpstr>
      <vt:lpstr>Use templates to quickly get started</vt:lpstr>
      <vt:lpstr>Analytics for data-driven apps</vt:lpstr>
      <vt:lpstr>Insights for all with  Power BI + Azure Power up your BI with Azure Data Services</vt:lpstr>
      <vt:lpstr>Organizations that fully harness their data outperform</vt:lpstr>
      <vt:lpstr>BI is more than just reporting &amp; dashboards</vt:lpstr>
      <vt:lpstr>Customers are searching for ways to level-up their data</vt:lpstr>
      <vt:lpstr>Combining BI tools and data warehouses expands  analytics capabilities</vt:lpstr>
      <vt:lpstr>Data silos and incompatible tooling inhibit collaboration</vt:lpstr>
      <vt:lpstr>Unify your organization</vt:lpstr>
      <vt:lpstr>Unify your organization</vt:lpstr>
      <vt:lpstr>Unleash data value with Power BI and Azure Data Services</vt:lpstr>
      <vt:lpstr>Maximize the value of your data</vt:lpstr>
      <vt:lpstr>The data warehouse + Power BI in the data-driven business</vt:lpstr>
      <vt:lpstr>Leverage powerful visualization and reporting </vt:lpstr>
      <vt:lpstr>Deliver petabyte-scale analytics</vt:lpstr>
      <vt:lpstr>Gain deep insights with advanced analytics and AI</vt:lpstr>
      <vt:lpstr>Enterprise BI in Power BI</vt:lpstr>
      <vt:lpstr>In preview (publicly available soon) Azure Synapse + Power BI integration</vt:lpstr>
      <vt:lpstr>Build Power BI dashboards directly from Azure Synapse (preview)</vt:lpstr>
      <vt:lpstr>Power BI + Azure Synapse</vt:lpstr>
      <vt:lpstr>Power BI + Azure Synapse</vt:lpstr>
      <vt:lpstr>Power BI + Azure Synapse</vt:lpstr>
      <vt:lpstr>Power BI + Azure Synapse</vt:lpstr>
      <vt:lpstr>Power BI + Azure Synapse</vt:lpstr>
      <vt:lpstr>PowerPoint Presentation</vt:lpstr>
      <vt:lpstr>  Break</vt:lpstr>
      <vt:lpstr>Hands-on lab Analytics in a Day - Building a Modern Data Warehouse &amp; Deep Dive on Azure Synapse Analytics</vt:lpstr>
      <vt:lpstr>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in a day   Overview session</dc:title>
  <dc:creator>Nick Dwyer</dc:creator>
  <cp:lastModifiedBy>Jan Remko Yntema</cp:lastModifiedBy>
  <cp:revision>1</cp:revision>
  <dcterms:created xsi:type="dcterms:W3CDTF">2019-09-22T06:19:48Z</dcterms:created>
  <dcterms:modified xsi:type="dcterms:W3CDTF">2020-03-02T20:21:24Z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kalarse@microsoft.com</vt:lpwstr>
  </property>
  <property fmtid="{D5CDD505-2E9C-101B-9397-08002B2CF9AE}" pid="5" name="MSIP_Label_f42aa342-8706-4288-bd11-ebb85995028c_SetDate">
    <vt:lpwstr>2019-10-01T01:59:02.6440723Z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976a9886-9900-4b0b-bdbc-5aecfae1d3bf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0x0101000A02B3F41C153843BB25F30F709C731E</vt:lpwstr>
  </property>
</Properties>
</file>